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71" r:id="rId6"/>
  </p:sldMasterIdLst>
  <p:notesMasterIdLst>
    <p:notesMasterId r:id="rId111"/>
  </p:notesMasterIdLst>
  <p:handoutMasterIdLst>
    <p:handoutMasterId r:id="rId112"/>
  </p:handoutMasterIdLst>
  <p:sldIdLst>
    <p:sldId id="257" r:id="rId7"/>
    <p:sldId id="258" r:id="rId8"/>
    <p:sldId id="259" r:id="rId9"/>
    <p:sldId id="260" r:id="rId10"/>
    <p:sldId id="393" r:id="rId11"/>
    <p:sldId id="394" r:id="rId12"/>
    <p:sldId id="261" r:id="rId13"/>
    <p:sldId id="262" r:id="rId14"/>
    <p:sldId id="263" r:id="rId15"/>
    <p:sldId id="264" r:id="rId16"/>
    <p:sldId id="265" r:id="rId17"/>
    <p:sldId id="266" r:id="rId18"/>
    <p:sldId id="267" r:id="rId19"/>
    <p:sldId id="395" r:id="rId20"/>
    <p:sldId id="269" r:id="rId21"/>
    <p:sldId id="268" r:id="rId22"/>
    <p:sldId id="396" r:id="rId23"/>
    <p:sldId id="271" r:id="rId24"/>
    <p:sldId id="272" r:id="rId25"/>
    <p:sldId id="274" r:id="rId26"/>
    <p:sldId id="273" r:id="rId27"/>
    <p:sldId id="276" r:id="rId28"/>
    <p:sldId id="275" r:id="rId29"/>
    <p:sldId id="277" r:id="rId30"/>
    <p:sldId id="279" r:id="rId31"/>
    <p:sldId id="278" r:id="rId32"/>
    <p:sldId id="281" r:id="rId33"/>
    <p:sldId id="280" r:id="rId34"/>
    <p:sldId id="282" r:id="rId35"/>
    <p:sldId id="283" r:id="rId36"/>
    <p:sldId id="284" r:id="rId37"/>
    <p:sldId id="286" r:id="rId38"/>
    <p:sldId id="285" r:id="rId39"/>
    <p:sldId id="397" r:id="rId40"/>
    <p:sldId id="398" r:id="rId41"/>
    <p:sldId id="292" r:id="rId42"/>
    <p:sldId id="293" r:id="rId43"/>
    <p:sldId id="294" r:id="rId44"/>
    <p:sldId id="405" r:id="rId45"/>
    <p:sldId id="297" r:id="rId46"/>
    <p:sldId id="406" r:id="rId47"/>
    <p:sldId id="407" r:id="rId48"/>
    <p:sldId id="304" r:id="rId49"/>
    <p:sldId id="305" r:id="rId50"/>
    <p:sldId id="306" r:id="rId51"/>
    <p:sldId id="307" r:id="rId52"/>
    <p:sldId id="308" r:id="rId53"/>
    <p:sldId id="309" r:id="rId54"/>
    <p:sldId id="310" r:id="rId55"/>
    <p:sldId id="311" r:id="rId56"/>
    <p:sldId id="312" r:id="rId57"/>
    <p:sldId id="324" r:id="rId58"/>
    <p:sldId id="325" r:id="rId59"/>
    <p:sldId id="326" r:id="rId60"/>
    <p:sldId id="327" r:id="rId61"/>
    <p:sldId id="329" r:id="rId62"/>
    <p:sldId id="408" r:id="rId63"/>
    <p:sldId id="410" r:id="rId64"/>
    <p:sldId id="409" r:id="rId65"/>
    <p:sldId id="330" r:id="rId66"/>
    <p:sldId id="400" r:id="rId67"/>
    <p:sldId id="335" r:id="rId68"/>
    <p:sldId id="336" r:id="rId69"/>
    <p:sldId id="337" r:id="rId70"/>
    <p:sldId id="391" r:id="rId71"/>
    <p:sldId id="338" r:id="rId72"/>
    <p:sldId id="339" r:id="rId73"/>
    <p:sldId id="392" r:id="rId74"/>
    <p:sldId id="340" r:id="rId75"/>
    <p:sldId id="341" r:id="rId76"/>
    <p:sldId id="342" r:id="rId77"/>
    <p:sldId id="343" r:id="rId78"/>
    <p:sldId id="344" r:id="rId79"/>
    <p:sldId id="345" r:id="rId80"/>
    <p:sldId id="346" r:id="rId81"/>
    <p:sldId id="347" r:id="rId82"/>
    <p:sldId id="348" r:id="rId83"/>
    <p:sldId id="349" r:id="rId84"/>
    <p:sldId id="350" r:id="rId85"/>
    <p:sldId id="351" r:id="rId86"/>
    <p:sldId id="352" r:id="rId87"/>
    <p:sldId id="353" r:id="rId88"/>
    <p:sldId id="354" r:id="rId89"/>
    <p:sldId id="355" r:id="rId90"/>
    <p:sldId id="356" r:id="rId91"/>
    <p:sldId id="357" r:id="rId92"/>
    <p:sldId id="358" r:id="rId93"/>
    <p:sldId id="359" r:id="rId94"/>
    <p:sldId id="360" r:id="rId95"/>
    <p:sldId id="361" r:id="rId96"/>
    <p:sldId id="362" r:id="rId97"/>
    <p:sldId id="363" r:id="rId98"/>
    <p:sldId id="364" r:id="rId99"/>
    <p:sldId id="365" r:id="rId100"/>
    <p:sldId id="404" r:id="rId101"/>
    <p:sldId id="366" r:id="rId102"/>
    <p:sldId id="367" r:id="rId103"/>
    <p:sldId id="368" r:id="rId104"/>
    <p:sldId id="369" r:id="rId105"/>
    <p:sldId id="370" r:id="rId106"/>
    <p:sldId id="371" r:id="rId107"/>
    <p:sldId id="372" r:id="rId108"/>
    <p:sldId id="401" r:id="rId109"/>
    <p:sldId id="374" r:id="rId110"/>
  </p:sldIdLst>
  <p:sldSz cx="9144000" cy="6858000" type="screen4x3"/>
  <p:notesSz cx="9928225" cy="6797675"/>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45" autoAdjust="0"/>
    <p:restoredTop sz="86376" autoAdjust="0"/>
  </p:normalViewPr>
  <p:slideViewPr>
    <p:cSldViewPr>
      <p:cViewPr varScale="1">
        <p:scale>
          <a:sx n="71" d="100"/>
          <a:sy n="71" d="100"/>
        </p:scale>
        <p:origin x="-640" y="-104"/>
      </p:cViewPr>
      <p:guideLst>
        <p:guide orient="horz" pos="2160"/>
        <p:guide pos="2880"/>
      </p:guideLst>
    </p:cSldViewPr>
  </p:slideViewPr>
  <p:outlineViewPr>
    <p:cViewPr>
      <p:scale>
        <a:sx n="33" d="100"/>
        <a:sy n="33" d="100"/>
      </p:scale>
      <p:origin x="0" y="2167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8" Type="http://schemas.openxmlformats.org/officeDocument/2006/relationships/slide" Target="slides/slide102.xml"/><Relationship Id="rId109" Type="http://schemas.openxmlformats.org/officeDocument/2006/relationships/slide" Target="slides/slide10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110" Type="http://schemas.openxmlformats.org/officeDocument/2006/relationships/slide" Target="slides/slide104.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11" Type="http://schemas.openxmlformats.org/officeDocument/2006/relationships/notesMaster" Target="notesMasters/notesMaster1.xml"/><Relationship Id="rId112" Type="http://schemas.openxmlformats.org/officeDocument/2006/relationships/handoutMaster" Target="handoutMasters/handoutMaster1.xml"/><Relationship Id="rId113" Type="http://schemas.openxmlformats.org/officeDocument/2006/relationships/printerSettings" Target="printerSettings/printerSettings1.bin"/><Relationship Id="rId114" Type="http://schemas.openxmlformats.org/officeDocument/2006/relationships/presProps" Target="presProps.xml"/><Relationship Id="rId115" Type="http://schemas.openxmlformats.org/officeDocument/2006/relationships/viewProps" Target="viewProps.xml"/><Relationship Id="rId116" Type="http://schemas.openxmlformats.org/officeDocument/2006/relationships/theme" Target="theme/theme1.xml"/><Relationship Id="rId117"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00" Type="http://schemas.openxmlformats.org/officeDocument/2006/relationships/slide" Target="slides/slide94.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3313" cy="341297"/>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sz="quarter" idx="1"/>
          </p:nvPr>
        </p:nvSpPr>
        <p:spPr>
          <a:xfrm>
            <a:off x="5622594" y="0"/>
            <a:ext cx="4303313" cy="341297"/>
          </a:xfrm>
          <a:prstGeom prst="rect">
            <a:avLst/>
          </a:prstGeom>
        </p:spPr>
        <p:txBody>
          <a:bodyPr vert="horz" lIns="91440" tIns="45720" rIns="91440" bIns="45720" rtlCol="0"/>
          <a:lstStyle>
            <a:lvl1pPr algn="r">
              <a:defRPr sz="1200"/>
            </a:lvl1pPr>
          </a:lstStyle>
          <a:p>
            <a:fld id="{581FA8AE-5731-4516-ABA7-40D4BA33A593}" type="datetimeFigureOut">
              <a:rPr lang="nl-BE" smtClean="0"/>
              <a:t>30/10/15</a:t>
            </a:fld>
            <a:endParaRPr lang="nl-BE"/>
          </a:p>
        </p:txBody>
      </p:sp>
      <p:sp>
        <p:nvSpPr>
          <p:cNvPr id="4" name="Footer Placeholder 3"/>
          <p:cNvSpPr>
            <a:spLocks noGrp="1"/>
          </p:cNvSpPr>
          <p:nvPr>
            <p:ph type="ftr" sz="quarter" idx="2"/>
          </p:nvPr>
        </p:nvSpPr>
        <p:spPr>
          <a:xfrm>
            <a:off x="0" y="6456378"/>
            <a:ext cx="4303313" cy="341297"/>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p:cNvSpPr>
            <a:spLocks noGrp="1"/>
          </p:cNvSpPr>
          <p:nvPr>
            <p:ph type="sldNum" sz="quarter" idx="3"/>
          </p:nvPr>
        </p:nvSpPr>
        <p:spPr>
          <a:xfrm>
            <a:off x="5622594" y="6456378"/>
            <a:ext cx="4303313" cy="341297"/>
          </a:xfrm>
          <a:prstGeom prst="rect">
            <a:avLst/>
          </a:prstGeom>
        </p:spPr>
        <p:txBody>
          <a:bodyPr vert="horz" lIns="91440" tIns="45720" rIns="91440" bIns="45720" rtlCol="0" anchor="b"/>
          <a:lstStyle>
            <a:lvl1pPr algn="r">
              <a:defRPr sz="1200"/>
            </a:lvl1pPr>
          </a:lstStyle>
          <a:p>
            <a:fld id="{99B17C8B-846A-4C2B-A044-4430CB07D35E}" type="slidenum">
              <a:rPr lang="nl-BE" smtClean="0"/>
              <a:t>‹#›</a:t>
            </a:fld>
            <a:endParaRPr lang="nl-BE"/>
          </a:p>
        </p:txBody>
      </p:sp>
    </p:spTree>
    <p:extLst>
      <p:ext uri="{BB962C8B-B14F-4D97-AF65-F5344CB8AC3E}">
        <p14:creationId xmlns:p14="http://schemas.microsoft.com/office/powerpoint/2010/main" val="336940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2231" cy="339884"/>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5623698" y="0"/>
            <a:ext cx="4302231" cy="339884"/>
          </a:xfrm>
          <a:prstGeom prst="rect">
            <a:avLst/>
          </a:prstGeom>
        </p:spPr>
        <p:txBody>
          <a:bodyPr vert="horz" lIns="91440" tIns="45720" rIns="91440" bIns="45720" rtlCol="0"/>
          <a:lstStyle>
            <a:lvl1pPr algn="r">
              <a:defRPr sz="1200"/>
            </a:lvl1pPr>
          </a:lstStyle>
          <a:p>
            <a:fld id="{A07F7C1F-7D04-4089-9E8B-7A201287945B}" type="datetimeFigureOut">
              <a:rPr lang="nl-BE" smtClean="0"/>
              <a:t>30/10/15</a:t>
            </a:fld>
            <a:endParaRPr lang="nl-BE"/>
          </a:p>
        </p:txBody>
      </p:sp>
      <p:sp>
        <p:nvSpPr>
          <p:cNvPr id="4" name="Slide Image Placeholder 3"/>
          <p:cNvSpPr>
            <a:spLocks noGrp="1" noRot="1" noChangeAspect="1"/>
          </p:cNvSpPr>
          <p:nvPr>
            <p:ph type="sldImg" idx="2"/>
          </p:nvPr>
        </p:nvSpPr>
        <p:spPr>
          <a:xfrm>
            <a:off x="3263900" y="509588"/>
            <a:ext cx="3400425" cy="2549525"/>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992823" y="3228896"/>
            <a:ext cx="7942580" cy="305895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6" name="Footer Placeholder 5"/>
          <p:cNvSpPr>
            <a:spLocks noGrp="1"/>
          </p:cNvSpPr>
          <p:nvPr>
            <p:ph type="ftr" sz="quarter" idx="4"/>
          </p:nvPr>
        </p:nvSpPr>
        <p:spPr>
          <a:xfrm>
            <a:off x="1" y="6456612"/>
            <a:ext cx="4302231" cy="339884"/>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5623698" y="6456612"/>
            <a:ext cx="4302231" cy="339884"/>
          </a:xfrm>
          <a:prstGeom prst="rect">
            <a:avLst/>
          </a:prstGeom>
        </p:spPr>
        <p:txBody>
          <a:bodyPr vert="horz" lIns="91440" tIns="45720" rIns="91440" bIns="45720" rtlCol="0" anchor="b"/>
          <a:lstStyle>
            <a:lvl1pPr algn="r">
              <a:defRPr sz="1200"/>
            </a:lvl1pPr>
          </a:lstStyle>
          <a:p>
            <a:fld id="{14BAA6A2-3A5B-41E7-B4B7-95A229A24E03}" type="slidenum">
              <a:rPr lang="nl-BE" smtClean="0"/>
              <a:t>‹#›</a:t>
            </a:fld>
            <a:endParaRPr lang="nl-BE"/>
          </a:p>
        </p:txBody>
      </p:sp>
    </p:spTree>
    <p:extLst>
      <p:ext uri="{BB962C8B-B14F-4D97-AF65-F5344CB8AC3E}">
        <p14:creationId xmlns:p14="http://schemas.microsoft.com/office/powerpoint/2010/main" val="3511956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 Id="rId3" Type="http://schemas.openxmlformats.org/officeDocument/2006/relationships/hyperlink" Target="http://xunitpatterns.com/Test%20Double%20Patterns.html"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 Id="rId3" Type="http://schemas.openxmlformats.org/officeDocument/2006/relationships/hyperlink" Target="http://code.google.com/p/fest/" TargetMode="Externa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64523D2F-00B8-4021-9188-6F0A70B38335}" type="slidenum">
              <a:rPr lang="en-GB" smtClean="0"/>
              <a:pPr/>
              <a:t>1</a:t>
            </a:fld>
            <a:endParaRPr lang="en-GB" smtClean="0"/>
          </a:p>
        </p:txBody>
      </p:sp>
      <p:sp>
        <p:nvSpPr>
          <p:cNvPr id="159747" name="Rectangle 2"/>
          <p:cNvSpPr>
            <a:spLocks noGrp="1" noRot="1" noChangeAspect="1" noChangeArrowheads="1" noTextEdit="1"/>
          </p:cNvSpPr>
          <p:nvPr>
            <p:ph type="sldImg"/>
          </p:nvPr>
        </p:nvSpPr>
        <p:spPr>
          <a:xfrm>
            <a:off x="3265488" y="509588"/>
            <a:ext cx="3400425" cy="2549525"/>
          </a:xfrm>
          <a:ln/>
        </p:spPr>
      </p:sp>
      <p:sp>
        <p:nvSpPr>
          <p:cNvPr id="159748" name="Rectangle 3"/>
          <p:cNvSpPr>
            <a:spLocks noGrp="1" noChangeArrowheads="1"/>
          </p:cNvSpPr>
          <p:nvPr>
            <p:ph type="body" idx="1"/>
          </p:nvPr>
        </p:nvSpPr>
        <p:spPr>
          <a:noFill/>
          <a:ln/>
        </p:spPr>
        <p:txBody>
          <a:bodyPr/>
          <a:lstStyle/>
          <a:p>
            <a:pPr eaLnBrk="1" hangingPunct="1"/>
            <a:r>
              <a:rPr lang="nl-BE" dirty="0" smtClean="0"/>
              <a:t>Stel</a:t>
            </a:r>
            <a:r>
              <a:rPr lang="nl-BE" baseline="0" dirty="0" smtClean="0"/>
              <a:t> onszelf even voor: hoe lang werken we al bij </a:t>
            </a:r>
            <a:r>
              <a:rPr lang="nl-BE" baseline="0" dirty="0" err="1" smtClean="0"/>
              <a:t>Cegeka</a:t>
            </a:r>
            <a:r>
              <a:rPr lang="nl-BE" baseline="0" dirty="0" smtClean="0"/>
              <a:t>, welke rol, welke projecten…</a:t>
            </a:r>
          </a:p>
          <a:p>
            <a:pPr eaLnBrk="1" hangingPunct="1"/>
            <a:r>
              <a:rPr lang="nl-BE" baseline="0" dirty="0" smtClean="0"/>
              <a:t>Wijzen op de feedback door!</a:t>
            </a:r>
          </a:p>
          <a:p>
            <a:pPr eaLnBrk="1" hangingPunct="1"/>
            <a:r>
              <a:rPr lang="nl-BE" baseline="0" dirty="0" smtClean="0"/>
              <a:t>Vragen dat zij zichzelf even voorstellen. En zeker vragen of iedereen Agile </a:t>
            </a:r>
            <a:r>
              <a:rPr lang="nl-BE" baseline="0" dirty="0" err="1" smtClean="0"/>
              <a:t>Introduction</a:t>
            </a:r>
            <a:r>
              <a:rPr lang="nl-BE" baseline="0" dirty="0" smtClean="0"/>
              <a:t> al gevolgd heeft!</a:t>
            </a:r>
          </a:p>
          <a:p>
            <a:pPr eaLnBrk="1" hangingPunct="1"/>
            <a:endParaRPr lang="nl-BE" baseline="0" dirty="0" smtClean="0"/>
          </a:p>
          <a:p>
            <a:pPr eaLnBrk="1" hangingPunct="1"/>
            <a:r>
              <a:rPr lang="nl-BE" baseline="0" dirty="0" smtClean="0"/>
              <a:t>15 min</a:t>
            </a:r>
            <a:endParaRPr lang="nl-NL" dirty="0" smtClean="0"/>
          </a:p>
        </p:txBody>
      </p:sp>
    </p:spTree>
    <p:extLst>
      <p:ext uri="{BB962C8B-B14F-4D97-AF65-F5344CB8AC3E}">
        <p14:creationId xmlns:p14="http://schemas.microsoft.com/office/powerpoint/2010/main" val="3386293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noFill/>
          <a:ln/>
        </p:spPr>
        <p:txBody>
          <a:bodyPr/>
          <a:lstStyle/>
          <a:p>
            <a:r>
              <a:rPr lang="nl-BE" dirty="0" smtClean="0"/>
              <a:t>Laat hen de story zien en laat hen meedenken over</a:t>
            </a:r>
            <a:r>
              <a:rPr lang="nl-BE" baseline="0" dirty="0" smtClean="0"/>
              <a:t> het design.  Tekenen op </a:t>
            </a:r>
            <a:r>
              <a:rPr lang="nl-BE" baseline="0" dirty="0" err="1" smtClean="0"/>
              <a:t>whitboard</a:t>
            </a:r>
            <a:r>
              <a:rPr lang="nl-BE" baseline="0" dirty="0" smtClean="0"/>
              <a:t>!</a:t>
            </a:r>
            <a:endParaRPr lang="nl-BE" dirty="0" smtClean="0"/>
          </a:p>
          <a:p>
            <a:r>
              <a:rPr lang="nl-BE" dirty="0" smtClean="0"/>
              <a:t>Story -&gt; design -&gt; test -&gt; implementatie</a:t>
            </a:r>
          </a:p>
        </p:txBody>
      </p:sp>
      <p:sp>
        <p:nvSpPr>
          <p:cNvPr id="172036" name="Slide Number Placeholder 3"/>
          <p:cNvSpPr>
            <a:spLocks noGrp="1"/>
          </p:cNvSpPr>
          <p:nvPr>
            <p:ph type="sldNum" sz="quarter" idx="5"/>
          </p:nvPr>
        </p:nvSpPr>
        <p:spPr>
          <a:noFill/>
        </p:spPr>
        <p:txBody>
          <a:bodyPr/>
          <a:lstStyle/>
          <a:p>
            <a:fld id="{4246B93D-42F0-4C12-923D-C538C4E61A0D}" type="slidenum">
              <a:rPr lang="en-GB" smtClean="0"/>
              <a:pPr/>
              <a:t>10</a:t>
            </a:fld>
            <a:endParaRPr lang="en-GB" smtClean="0"/>
          </a:p>
        </p:txBody>
      </p:sp>
    </p:spTree>
    <p:extLst>
      <p:ext uri="{BB962C8B-B14F-4D97-AF65-F5344CB8AC3E}">
        <p14:creationId xmlns:p14="http://schemas.microsoft.com/office/powerpoint/2010/main" val="984010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ln/>
        </p:spPr>
      </p:sp>
      <p:sp>
        <p:nvSpPr>
          <p:cNvPr id="173059" name="Notes Placeholder 2"/>
          <p:cNvSpPr>
            <a:spLocks noGrp="1"/>
          </p:cNvSpPr>
          <p:nvPr>
            <p:ph type="body" idx="1"/>
          </p:nvPr>
        </p:nvSpPr>
        <p:spPr>
          <a:noFill/>
          <a:ln/>
        </p:spPr>
        <p:txBody>
          <a:bodyPr/>
          <a:lstStyle/>
          <a:p>
            <a:r>
              <a:rPr lang="nl-BE" dirty="0" smtClean="0"/>
              <a:t>Als je je enkel</a:t>
            </a:r>
            <a:r>
              <a:rPr lang="nl-BE" baseline="0" dirty="0" smtClean="0"/>
              <a:t> baseert op de story van de vorige slide, wat is er dan vreemd aan het design van deze klasse? </a:t>
            </a:r>
            <a:endParaRPr lang="nl-BE" dirty="0" smtClean="0"/>
          </a:p>
          <a:p>
            <a:r>
              <a:rPr lang="nl-BE" dirty="0" smtClean="0"/>
              <a:t>Geen attributen toevoegen “voor later” of “omdat ze dat</a:t>
            </a:r>
            <a:r>
              <a:rPr lang="nl-BE" baseline="0" dirty="0" smtClean="0"/>
              <a:t> ooit toch wel nodig zullen hebben” </a:t>
            </a:r>
            <a:endParaRPr lang="nl-BE" dirty="0" smtClean="0"/>
          </a:p>
        </p:txBody>
      </p:sp>
      <p:sp>
        <p:nvSpPr>
          <p:cNvPr id="173060" name="Slide Number Placeholder 3"/>
          <p:cNvSpPr>
            <a:spLocks noGrp="1"/>
          </p:cNvSpPr>
          <p:nvPr>
            <p:ph type="sldNum" sz="quarter" idx="5"/>
          </p:nvPr>
        </p:nvSpPr>
        <p:spPr>
          <a:noFill/>
        </p:spPr>
        <p:txBody>
          <a:bodyPr/>
          <a:lstStyle/>
          <a:p>
            <a:fld id="{C6776829-E9D2-40B2-84E4-E4266E494ED4}" type="slidenum">
              <a:rPr lang="en-GB" smtClean="0"/>
              <a:pPr/>
              <a:t>11</a:t>
            </a:fld>
            <a:endParaRPr lang="en-GB" smtClean="0"/>
          </a:p>
        </p:txBody>
      </p:sp>
    </p:spTree>
    <p:extLst>
      <p:ext uri="{BB962C8B-B14F-4D97-AF65-F5344CB8AC3E}">
        <p14:creationId xmlns:p14="http://schemas.microsoft.com/office/powerpoint/2010/main" val="4019617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noFill/>
          <a:ln/>
        </p:spPr>
        <p:txBody>
          <a:bodyPr/>
          <a:lstStyle/>
          <a:p>
            <a:r>
              <a:rPr lang="nl-BE" dirty="0" smtClean="0"/>
              <a:t>Leesbare code!</a:t>
            </a:r>
          </a:p>
          <a:p>
            <a:r>
              <a:rPr lang="nl-BE" dirty="0" smtClean="0"/>
              <a:t>Geef</a:t>
            </a:r>
            <a:r>
              <a:rPr lang="nl-BE" baseline="0" dirty="0" smtClean="0"/>
              <a:t> je methodes altijd duidelijke namen, die ook in de </a:t>
            </a:r>
            <a:r>
              <a:rPr lang="nl-BE" baseline="0" dirty="0" err="1" smtClean="0"/>
              <a:t>stories</a:t>
            </a:r>
            <a:r>
              <a:rPr lang="nl-BE" baseline="0" dirty="0" smtClean="0"/>
              <a:t> gebruikt worden. Van klant tot aan </a:t>
            </a:r>
            <a:r>
              <a:rPr lang="nl-BE" baseline="0" dirty="0" err="1" smtClean="0"/>
              <a:t>developer</a:t>
            </a:r>
            <a:r>
              <a:rPr lang="nl-BE" baseline="0" dirty="0" smtClean="0"/>
              <a:t> tot in de code moeten dezelfde termen gebruikt worden. </a:t>
            </a:r>
          </a:p>
          <a:p>
            <a:r>
              <a:rPr lang="nl-BE" baseline="0" dirty="0" smtClean="0"/>
              <a:t>Maakt de code veel leesbaarder en duidelijker. </a:t>
            </a:r>
            <a:endParaRPr lang="nl-BE" dirty="0" smtClean="0"/>
          </a:p>
        </p:txBody>
      </p:sp>
      <p:sp>
        <p:nvSpPr>
          <p:cNvPr id="174084" name="Slide Number Placeholder 3"/>
          <p:cNvSpPr>
            <a:spLocks noGrp="1"/>
          </p:cNvSpPr>
          <p:nvPr>
            <p:ph type="sldNum" sz="quarter" idx="5"/>
          </p:nvPr>
        </p:nvSpPr>
        <p:spPr>
          <a:noFill/>
        </p:spPr>
        <p:txBody>
          <a:bodyPr/>
          <a:lstStyle/>
          <a:p>
            <a:fld id="{EAA75CB6-BF1A-42C4-9729-D29E15EAEB8A}" type="slidenum">
              <a:rPr lang="en-GB" smtClean="0"/>
              <a:pPr/>
              <a:t>12</a:t>
            </a:fld>
            <a:endParaRPr lang="en-GB" smtClean="0"/>
          </a:p>
        </p:txBody>
      </p:sp>
    </p:spTree>
    <p:extLst>
      <p:ext uri="{BB962C8B-B14F-4D97-AF65-F5344CB8AC3E}">
        <p14:creationId xmlns:p14="http://schemas.microsoft.com/office/powerpoint/2010/main" val="1803796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ln/>
        </p:spPr>
      </p:sp>
      <p:sp>
        <p:nvSpPr>
          <p:cNvPr id="175107" name="Notes Placeholder 2"/>
          <p:cNvSpPr>
            <a:spLocks noGrp="1"/>
          </p:cNvSpPr>
          <p:nvPr>
            <p:ph type="body" idx="1"/>
          </p:nvPr>
        </p:nvSpPr>
        <p:spPr>
          <a:noFill/>
          <a:ln/>
        </p:spPr>
        <p:txBody>
          <a:bodyPr/>
          <a:lstStyle/>
          <a:p>
            <a:r>
              <a:rPr lang="nl-BE" dirty="0" smtClean="0"/>
              <a:t>Nieuwe story komt erbij: het design evolueert. </a:t>
            </a:r>
          </a:p>
          <a:p>
            <a:r>
              <a:rPr lang="nl-BE" dirty="0" smtClean="0"/>
              <a:t>Eerst story laten zien en hen mee</a:t>
            </a:r>
            <a:r>
              <a:rPr lang="nl-BE" baseline="0" dirty="0" smtClean="0"/>
              <a:t> laten denken over het design.</a:t>
            </a:r>
            <a:endParaRPr lang="nl-BE" dirty="0" smtClean="0"/>
          </a:p>
          <a:p>
            <a:endParaRPr lang="nl-BE" dirty="0" smtClean="0"/>
          </a:p>
          <a:p>
            <a:r>
              <a:rPr lang="nl-BE" dirty="0" smtClean="0"/>
              <a:t>Domein tekening evolueert. Code reflecteert rechtstreeks domein tekening. Dit proces wordt continue herhaald. </a:t>
            </a:r>
          </a:p>
          <a:p>
            <a:endParaRPr lang="nl-BE" dirty="0" smtClean="0"/>
          </a:p>
        </p:txBody>
      </p:sp>
      <p:sp>
        <p:nvSpPr>
          <p:cNvPr id="175108" name="Slide Number Placeholder 3"/>
          <p:cNvSpPr>
            <a:spLocks noGrp="1"/>
          </p:cNvSpPr>
          <p:nvPr>
            <p:ph type="sldNum" sz="quarter" idx="5"/>
          </p:nvPr>
        </p:nvSpPr>
        <p:spPr>
          <a:noFill/>
        </p:spPr>
        <p:txBody>
          <a:bodyPr/>
          <a:lstStyle/>
          <a:p>
            <a:fld id="{1D715C79-D040-424F-A259-A68F653F531C}" type="slidenum">
              <a:rPr lang="en-GB" smtClean="0"/>
              <a:pPr/>
              <a:t>13</a:t>
            </a:fld>
            <a:endParaRPr lang="en-GB" smtClean="0"/>
          </a:p>
        </p:txBody>
      </p:sp>
    </p:spTree>
    <p:extLst>
      <p:ext uri="{BB962C8B-B14F-4D97-AF65-F5344CB8AC3E}">
        <p14:creationId xmlns:p14="http://schemas.microsoft.com/office/powerpoint/2010/main" val="2081382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C4BEAB74-1F99-4606-B705-B01879A05E05}" type="slidenum">
              <a:rPr lang="en-GB" smtClean="0"/>
              <a:pPr/>
              <a:t>14</a:t>
            </a:fld>
            <a:endParaRPr lang="en-GB" smtClean="0"/>
          </a:p>
        </p:txBody>
      </p:sp>
      <p:sp>
        <p:nvSpPr>
          <p:cNvPr id="169987" name="Rectangle 2"/>
          <p:cNvSpPr>
            <a:spLocks noGrp="1" noRot="1" noChangeAspect="1" noChangeArrowheads="1" noTextEdit="1"/>
          </p:cNvSpPr>
          <p:nvPr>
            <p:ph type="sldImg"/>
          </p:nvPr>
        </p:nvSpPr>
        <p:spPr>
          <a:xfrm>
            <a:off x="3265488" y="509588"/>
            <a:ext cx="3400425" cy="2549525"/>
          </a:xfrm>
          <a:ln/>
        </p:spPr>
      </p:sp>
      <p:sp>
        <p:nvSpPr>
          <p:cNvPr id="169988" name="Rectangle 3"/>
          <p:cNvSpPr>
            <a:spLocks noGrp="1" noChangeArrowheads="1"/>
          </p:cNvSpPr>
          <p:nvPr>
            <p:ph type="body" idx="1"/>
          </p:nvPr>
        </p:nvSpPr>
        <p:spPr>
          <a:noFill/>
          <a:ln/>
        </p:spPr>
        <p:txBody>
          <a:bodyPr/>
          <a:lstStyle/>
          <a:p>
            <a:pPr>
              <a:buFontTx/>
              <a:buNone/>
            </a:pPr>
            <a:r>
              <a:rPr lang="nl-NL" dirty="0" smtClean="0"/>
              <a:t>Pair </a:t>
            </a:r>
            <a:r>
              <a:rPr lang="nl-NL" dirty="0" err="1" smtClean="0"/>
              <a:t>programming</a:t>
            </a:r>
            <a:endParaRPr lang="nl-NL" dirty="0" smtClean="0"/>
          </a:p>
          <a:p>
            <a:pPr>
              <a:buFontTx/>
              <a:buChar char="•"/>
            </a:pPr>
            <a:endParaRPr lang="nl-NL" dirty="0" smtClean="0"/>
          </a:p>
          <a:p>
            <a:endParaRPr lang="nl-NL" dirty="0" smtClean="0"/>
          </a:p>
        </p:txBody>
      </p:sp>
    </p:spTree>
    <p:extLst>
      <p:ext uri="{BB962C8B-B14F-4D97-AF65-F5344CB8AC3E}">
        <p14:creationId xmlns:p14="http://schemas.microsoft.com/office/powerpoint/2010/main" val="304280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4817A3CD-5A56-4A6C-976D-1541B62FCB70}" type="slidenum">
              <a:rPr lang="en-GB" smtClean="0"/>
              <a:pPr/>
              <a:t>15</a:t>
            </a:fld>
            <a:endParaRPr lang="en-GB" smtClean="0"/>
          </a:p>
        </p:txBody>
      </p:sp>
      <p:sp>
        <p:nvSpPr>
          <p:cNvPr id="177155" name="Rectangle 2"/>
          <p:cNvSpPr>
            <a:spLocks noGrp="1" noRot="1" noChangeAspect="1" noChangeArrowheads="1" noTextEdit="1"/>
          </p:cNvSpPr>
          <p:nvPr>
            <p:ph type="sldImg"/>
          </p:nvPr>
        </p:nvSpPr>
        <p:spPr>
          <a:xfrm>
            <a:off x="3265488" y="509588"/>
            <a:ext cx="3400425" cy="2549525"/>
          </a:xfrm>
          <a:ln/>
        </p:spPr>
      </p:sp>
      <p:sp>
        <p:nvSpPr>
          <p:cNvPr id="177156" name="Rectangle 3"/>
          <p:cNvSpPr>
            <a:spLocks noGrp="1" noChangeArrowheads="1"/>
          </p:cNvSpPr>
          <p:nvPr>
            <p:ph type="body" idx="1"/>
          </p:nvPr>
        </p:nvSpPr>
        <p:spPr>
          <a:noFill/>
          <a:ln/>
        </p:spPr>
        <p:txBody>
          <a:bodyPr/>
          <a:lstStyle/>
          <a:p>
            <a:pPr eaLnBrk="1" hangingPunct="1"/>
            <a:r>
              <a:rPr lang="nl-BE" dirty="0" smtClean="0"/>
              <a:t>Pair programming is of course the most visible feature of XP development. </a:t>
            </a:r>
          </a:p>
          <a:p>
            <a:pPr eaLnBrk="1" hangingPunct="1"/>
            <a:endParaRPr lang="nl-NL" dirty="0" smtClean="0"/>
          </a:p>
          <a:p>
            <a:pPr eaLnBrk="1" hangingPunct="1"/>
            <a:r>
              <a:rPr lang="nl-NL" dirty="0" smtClean="0"/>
              <a:t>Driver: typt code in, lost syntax fouten op</a:t>
            </a:r>
          </a:p>
          <a:p>
            <a:pPr eaLnBrk="1" hangingPunct="1"/>
            <a:r>
              <a:rPr lang="nl-NL" dirty="0" smtClean="0"/>
              <a:t>Navigator: denkt vooruit, groter beeld ‘zijn we goed bezig?’</a:t>
            </a:r>
          </a:p>
          <a:p>
            <a:pPr eaLnBrk="1" hangingPunct="1"/>
            <a:r>
              <a:rPr lang="nl-NL" dirty="0" smtClean="0"/>
              <a:t>Wisselen van rol: 15 minuten, </a:t>
            </a:r>
            <a:r>
              <a:rPr lang="nl-NL" dirty="0" err="1" smtClean="0"/>
              <a:t>bvb</a:t>
            </a:r>
            <a:r>
              <a:rPr lang="nl-NL" dirty="0" smtClean="0"/>
              <a:t> ook iemand schrijft test, andere implementeert.</a:t>
            </a:r>
          </a:p>
          <a:p>
            <a:pPr eaLnBrk="1" hangingPunct="1"/>
            <a:r>
              <a:rPr lang="nl-NL" dirty="0" err="1" smtClean="0"/>
              <a:t>Herpairen</a:t>
            </a:r>
            <a:r>
              <a:rPr lang="nl-NL" dirty="0" smtClean="0"/>
              <a:t>: 1 keer per dag. – story lead blijft bij story.</a:t>
            </a:r>
          </a:p>
          <a:p>
            <a:pPr eaLnBrk="1" hangingPunct="1"/>
            <a:endParaRPr lang="nl-NL" dirty="0" smtClean="0"/>
          </a:p>
          <a:p>
            <a:pPr eaLnBrk="1" hangingPunct="1"/>
            <a:r>
              <a:rPr lang="nl-NL" dirty="0" smtClean="0"/>
              <a:t>Pair</a:t>
            </a:r>
            <a:r>
              <a:rPr lang="nl-NL" baseline="0" dirty="0" smtClean="0"/>
              <a:t> </a:t>
            </a:r>
            <a:r>
              <a:rPr lang="nl-NL" baseline="0" dirty="0" err="1" smtClean="0"/>
              <a:t>programming</a:t>
            </a:r>
            <a:r>
              <a:rPr lang="nl-NL" baseline="0" dirty="0" smtClean="0"/>
              <a:t>: voordelen</a:t>
            </a:r>
          </a:p>
          <a:p>
            <a:pPr eaLnBrk="1" hangingPunct="1"/>
            <a:r>
              <a:rPr lang="nl-BE" dirty="0" err="1" smtClean="0"/>
              <a:t>Two</a:t>
            </a:r>
            <a:r>
              <a:rPr lang="nl-BE" dirty="0" smtClean="0"/>
              <a:t> pair of </a:t>
            </a:r>
            <a:r>
              <a:rPr lang="nl-BE" dirty="0" err="1" smtClean="0"/>
              <a:t>eyes</a:t>
            </a:r>
            <a:r>
              <a:rPr lang="nl-BE" dirty="0" smtClean="0"/>
              <a:t> </a:t>
            </a:r>
            <a:r>
              <a:rPr lang="nl-BE" dirty="0" err="1" smtClean="0"/>
              <a:t>for</a:t>
            </a:r>
            <a:r>
              <a:rPr lang="nl-BE" dirty="0" smtClean="0"/>
              <a:t> </a:t>
            </a:r>
            <a:r>
              <a:rPr lang="nl-BE" dirty="0" err="1" smtClean="0"/>
              <a:t>everything</a:t>
            </a:r>
            <a:r>
              <a:rPr lang="nl-BE" dirty="0" smtClean="0"/>
              <a:t>.</a:t>
            </a:r>
          </a:p>
          <a:p>
            <a:pPr eaLnBrk="1" hangingPunct="1"/>
            <a:r>
              <a:rPr lang="nl-BE" dirty="0" err="1" smtClean="0"/>
              <a:t>Advantages</a:t>
            </a:r>
            <a:endParaRPr lang="nl-BE" dirty="0" smtClean="0"/>
          </a:p>
          <a:p>
            <a:pPr eaLnBrk="1" hangingPunct="1"/>
            <a:r>
              <a:rPr lang="nl-BE" dirty="0" smtClean="0"/>
              <a:t>-</a:t>
            </a:r>
            <a:r>
              <a:rPr lang="nl-BE" dirty="0" err="1" smtClean="0"/>
              <a:t>increased</a:t>
            </a:r>
            <a:r>
              <a:rPr lang="nl-BE" dirty="0" smtClean="0"/>
              <a:t> </a:t>
            </a:r>
            <a:r>
              <a:rPr lang="nl-BE" dirty="0" err="1" smtClean="0"/>
              <a:t>confidence</a:t>
            </a:r>
            <a:endParaRPr lang="nl-BE" dirty="0" smtClean="0"/>
          </a:p>
          <a:p>
            <a:pPr eaLnBrk="1" hangingPunct="1"/>
            <a:r>
              <a:rPr lang="nl-BE" dirty="0" smtClean="0"/>
              <a:t>-more </a:t>
            </a:r>
            <a:r>
              <a:rPr lang="nl-BE" dirty="0" err="1" smtClean="0"/>
              <a:t>discussion</a:t>
            </a:r>
            <a:r>
              <a:rPr lang="nl-BE" dirty="0" smtClean="0"/>
              <a:t> </a:t>
            </a:r>
            <a:r>
              <a:rPr lang="nl-BE" dirty="0" err="1" smtClean="0"/>
              <a:t>about</a:t>
            </a:r>
            <a:r>
              <a:rPr lang="nl-BE" dirty="0" smtClean="0"/>
              <a:t> design </a:t>
            </a:r>
            <a:r>
              <a:rPr lang="nl-BE" dirty="0" err="1" smtClean="0"/>
              <a:t>due</a:t>
            </a:r>
            <a:r>
              <a:rPr lang="nl-BE" dirty="0" smtClean="0"/>
              <a:t> </a:t>
            </a:r>
            <a:r>
              <a:rPr lang="nl-BE" dirty="0" err="1" smtClean="0"/>
              <a:t>to</a:t>
            </a:r>
            <a:r>
              <a:rPr lang="nl-BE" dirty="0" smtClean="0"/>
              <a:t> the second opinion of </a:t>
            </a:r>
            <a:r>
              <a:rPr lang="nl-BE" dirty="0" err="1" smtClean="0"/>
              <a:t>your</a:t>
            </a:r>
            <a:r>
              <a:rPr lang="nl-BE" dirty="0" smtClean="0"/>
              <a:t> pair</a:t>
            </a:r>
          </a:p>
          <a:p>
            <a:pPr eaLnBrk="1" hangingPunct="1"/>
            <a:r>
              <a:rPr lang="nl-BE" dirty="0" smtClean="0"/>
              <a:t>-</a:t>
            </a:r>
            <a:r>
              <a:rPr lang="nl-BE" dirty="0" err="1" smtClean="0"/>
              <a:t>less</a:t>
            </a:r>
            <a:r>
              <a:rPr lang="nl-BE" dirty="0" smtClean="0"/>
              <a:t> bugs</a:t>
            </a:r>
          </a:p>
          <a:p>
            <a:pPr eaLnBrk="1" hangingPunct="1"/>
            <a:r>
              <a:rPr lang="nl-BE" dirty="0" smtClean="0"/>
              <a:t>- Knowledge</a:t>
            </a:r>
            <a:r>
              <a:rPr lang="nl-BE" baseline="0" dirty="0" smtClean="0"/>
              <a:t> </a:t>
            </a:r>
            <a:r>
              <a:rPr lang="nl-BE" baseline="0" dirty="0" err="1" smtClean="0"/>
              <a:t>sharing</a:t>
            </a:r>
            <a:endParaRPr lang="nl-BE" dirty="0" smtClean="0"/>
          </a:p>
          <a:p>
            <a:pPr eaLnBrk="1" hangingPunct="1"/>
            <a:endParaRPr lang="nl-NL" dirty="0" smtClean="0"/>
          </a:p>
          <a:p>
            <a:pPr eaLnBrk="1" hangingPunct="1"/>
            <a:endParaRPr lang="nl-NL" dirty="0" smtClean="0"/>
          </a:p>
        </p:txBody>
      </p:sp>
    </p:spTree>
    <p:extLst>
      <p:ext uri="{BB962C8B-B14F-4D97-AF65-F5344CB8AC3E}">
        <p14:creationId xmlns:p14="http://schemas.microsoft.com/office/powerpoint/2010/main" val="3058424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Tx/>
              <a:buNone/>
            </a:pPr>
            <a:r>
              <a:rPr lang="en-US" dirty="0" smtClean="0"/>
              <a:t>1</a:t>
            </a:r>
            <a:r>
              <a:rPr lang="en-US" baseline="0" dirty="0" smtClean="0"/>
              <a:t> story </a:t>
            </a:r>
            <a:r>
              <a:rPr lang="en-US" baseline="0" dirty="0" err="1" smtClean="0"/>
              <a:t>wordt</a:t>
            </a:r>
            <a:r>
              <a:rPr lang="en-US" baseline="0" dirty="0" smtClean="0"/>
              <a:t> </a:t>
            </a:r>
            <a:r>
              <a:rPr lang="en-US" baseline="0" dirty="0" err="1" smtClean="0"/>
              <a:t>niet</a:t>
            </a:r>
            <a:r>
              <a:rPr lang="en-US" baseline="0" dirty="0" smtClean="0"/>
              <a:t> </a:t>
            </a:r>
            <a:r>
              <a:rPr lang="en-US" baseline="0" dirty="0" err="1" smtClean="0"/>
              <a:t>noodzakelijk</a:t>
            </a:r>
            <a:r>
              <a:rPr lang="en-US" baseline="0" dirty="0" smtClean="0"/>
              <a:t> door 1 pair </a:t>
            </a:r>
            <a:r>
              <a:rPr lang="en-US" baseline="0" dirty="0" err="1" smtClean="0"/>
              <a:t>geïmplementeerd</a:t>
            </a:r>
            <a:r>
              <a:rPr lang="en-US" baseline="0" dirty="0" smtClean="0"/>
              <a:t>. Je </a:t>
            </a:r>
            <a:r>
              <a:rPr lang="en-US" baseline="0" dirty="0" err="1" smtClean="0"/>
              <a:t>kan</a:t>
            </a:r>
            <a:r>
              <a:rPr lang="en-US" baseline="0" dirty="0" smtClean="0"/>
              <a:t> </a:t>
            </a:r>
            <a:r>
              <a:rPr lang="en-US" baseline="0" dirty="0" err="1" smtClean="0"/>
              <a:t>ook</a:t>
            </a:r>
            <a:r>
              <a:rPr lang="en-US" baseline="0" dirty="0" smtClean="0"/>
              <a:t> met </a:t>
            </a:r>
            <a:r>
              <a:rPr lang="en-US" baseline="0" dirty="0" err="1" smtClean="0"/>
              <a:t>meerdere</a:t>
            </a:r>
            <a:r>
              <a:rPr lang="en-US" baseline="0" dirty="0" smtClean="0"/>
              <a:t> pairs </a:t>
            </a:r>
            <a:r>
              <a:rPr lang="en-US" baseline="0" dirty="0" err="1" smtClean="0"/>
              <a:t>aan</a:t>
            </a:r>
            <a:r>
              <a:rPr lang="en-US" baseline="0" dirty="0" smtClean="0"/>
              <a:t> </a:t>
            </a:r>
            <a:r>
              <a:rPr lang="en-US" baseline="0" dirty="0" err="1" smtClean="0"/>
              <a:t>dezelfde</a:t>
            </a:r>
            <a:r>
              <a:rPr lang="en-US" baseline="0" dirty="0" smtClean="0"/>
              <a:t> story </a:t>
            </a:r>
            <a:r>
              <a:rPr lang="en-US" baseline="0" dirty="0" err="1" smtClean="0"/>
              <a:t>werken</a:t>
            </a:r>
            <a:r>
              <a:rPr lang="en-US" baseline="0" dirty="0" smtClean="0"/>
              <a:t>. Dan </a:t>
            </a:r>
            <a:r>
              <a:rPr lang="en-US" baseline="0" dirty="0" err="1" smtClean="0"/>
              <a:t>wordt</a:t>
            </a:r>
            <a:r>
              <a:rPr lang="en-US" baseline="0" dirty="0" smtClean="0"/>
              <a:t> </a:t>
            </a:r>
            <a:r>
              <a:rPr lang="en-US" baseline="0" dirty="0" err="1" smtClean="0"/>
              <a:t>dat</a:t>
            </a:r>
            <a:r>
              <a:rPr lang="en-US" baseline="0" dirty="0" smtClean="0"/>
              <a:t> swarming </a:t>
            </a:r>
            <a:r>
              <a:rPr lang="en-US" baseline="0" dirty="0" err="1" smtClean="0"/>
              <a:t>genoemd</a:t>
            </a:r>
            <a:r>
              <a:rPr lang="en-US" baseline="0" dirty="0" smtClean="0"/>
              <a:t>. </a:t>
            </a:r>
            <a:endParaRPr lang="en-US" dirty="0" smtClean="0"/>
          </a:p>
          <a:p>
            <a:pPr marL="171428" indent="-171428">
              <a:buFontTx/>
              <a:buChar char="•"/>
            </a:pPr>
            <a:endParaRPr lang="en-US" dirty="0" smtClean="0"/>
          </a:p>
          <a:p>
            <a:pPr marL="171428" indent="-171428">
              <a:buFontTx/>
              <a:buChar char="•"/>
            </a:pPr>
            <a:r>
              <a:rPr lang="en-US" dirty="0" smtClean="0"/>
              <a:t>O</a:t>
            </a:r>
            <a:r>
              <a:rPr lang="nl-BE" dirty="0" smtClean="0"/>
              <a:t>ften</a:t>
            </a:r>
            <a:r>
              <a:rPr lang="nl-BE" baseline="0" dirty="0" smtClean="0"/>
              <a:t> one pair will check in an interface. Then you divide: one pair will implement it, the other will use it. </a:t>
            </a:r>
            <a:endParaRPr lang="nl-BE" baseline="0" dirty="0" smtClean="0">
              <a:latin typeface="Tahoma" pitchFamily="34" charset="0"/>
            </a:endParaRPr>
          </a:p>
          <a:p>
            <a:pPr marL="171428" indent="-171428">
              <a:buFontTx/>
              <a:buChar char="•"/>
            </a:pPr>
            <a:r>
              <a:rPr lang="en-US" dirty="0" smtClean="0"/>
              <a:t>repairing! Not same pair</a:t>
            </a:r>
            <a:r>
              <a:rPr lang="en-US" baseline="0" dirty="0" smtClean="0"/>
              <a:t> that always does the GUI</a:t>
            </a:r>
          </a:p>
          <a:p>
            <a:pPr marL="171428" marR="0" indent="-171428" algn="l" defTabSz="914400" rtl="0" eaLnBrk="1" fontAlgn="auto" latinLnBrk="0" hangingPunct="1">
              <a:lnSpc>
                <a:spcPct val="100000"/>
              </a:lnSpc>
              <a:spcBef>
                <a:spcPts val="0"/>
              </a:spcBef>
              <a:spcAft>
                <a:spcPts val="0"/>
              </a:spcAft>
              <a:buClrTx/>
              <a:buSzTx/>
              <a:buFontTx/>
              <a:buChar char="•"/>
              <a:tabLst/>
              <a:defRPr/>
            </a:pPr>
            <a:r>
              <a:rPr lang="en-US" baseline="0" dirty="0" smtClean="0"/>
              <a:t>Story leads sticks with story, responsible to get it to done, delegate if necessary</a:t>
            </a:r>
            <a:endParaRPr lang="en-US" dirty="0" smtClean="0"/>
          </a:p>
          <a:p>
            <a:pPr marL="171428" indent="-171428">
              <a:buFontTx/>
              <a:buChar char="•"/>
            </a:pP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16</a:t>
            </a:fld>
            <a:endParaRPr lang="nl-BE"/>
          </a:p>
        </p:txBody>
      </p:sp>
    </p:spTree>
    <p:extLst>
      <p:ext uri="{BB962C8B-B14F-4D97-AF65-F5344CB8AC3E}">
        <p14:creationId xmlns:p14="http://schemas.microsoft.com/office/powerpoint/2010/main" val="762162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C4BEAB74-1F99-4606-B705-B01879A05E05}" type="slidenum">
              <a:rPr lang="en-GB" smtClean="0"/>
              <a:pPr/>
              <a:t>17</a:t>
            </a:fld>
            <a:endParaRPr lang="en-GB" smtClean="0"/>
          </a:p>
        </p:txBody>
      </p:sp>
      <p:sp>
        <p:nvSpPr>
          <p:cNvPr id="169987" name="Rectangle 2"/>
          <p:cNvSpPr>
            <a:spLocks noGrp="1" noRot="1" noChangeAspect="1" noChangeArrowheads="1" noTextEdit="1"/>
          </p:cNvSpPr>
          <p:nvPr>
            <p:ph type="sldImg"/>
          </p:nvPr>
        </p:nvSpPr>
        <p:spPr>
          <a:xfrm>
            <a:off x="3265488" y="509588"/>
            <a:ext cx="3400425" cy="2549525"/>
          </a:xfrm>
          <a:ln/>
        </p:spPr>
      </p:sp>
      <p:sp>
        <p:nvSpPr>
          <p:cNvPr id="169988" name="Rectangle 3"/>
          <p:cNvSpPr>
            <a:spLocks noGrp="1" noChangeArrowheads="1"/>
          </p:cNvSpPr>
          <p:nvPr>
            <p:ph type="body" idx="1"/>
          </p:nvPr>
        </p:nvSpPr>
        <p:spPr>
          <a:noFill/>
          <a:ln/>
        </p:spPr>
        <p:txBody>
          <a:bodyPr/>
          <a:lstStyle/>
          <a:p>
            <a:pPr>
              <a:buFontTx/>
              <a:buNone/>
            </a:pPr>
            <a:r>
              <a:rPr lang="nl-NL" dirty="0" smtClean="0"/>
              <a:t>Om d</a:t>
            </a:r>
            <a:r>
              <a:rPr lang="nl-NL" baseline="0" dirty="0" smtClean="0"/>
              <a:t>e rest van de XP </a:t>
            </a:r>
            <a:r>
              <a:rPr lang="nl-NL" baseline="0" dirty="0" err="1" smtClean="0"/>
              <a:t>practices</a:t>
            </a:r>
            <a:r>
              <a:rPr lang="nl-NL" baseline="0" dirty="0" smtClean="0"/>
              <a:t> uit te leggen, g</a:t>
            </a:r>
            <a:r>
              <a:rPr lang="nl-NL" dirty="0" smtClean="0"/>
              <a:t>aan we eens kijken hoe ze een</a:t>
            </a:r>
            <a:r>
              <a:rPr lang="nl-NL" baseline="0" dirty="0" smtClean="0"/>
              <a:t> oplossing vormen voor een bepaald risico in software </a:t>
            </a:r>
            <a:r>
              <a:rPr lang="nl-NL" baseline="0" dirty="0" err="1" smtClean="0"/>
              <a:t>development</a:t>
            </a:r>
            <a:r>
              <a:rPr lang="nl-NL" baseline="0" dirty="0" smtClean="0"/>
              <a:t>. </a:t>
            </a:r>
            <a:endParaRPr lang="nl-NL" dirty="0" smtClean="0"/>
          </a:p>
          <a:p>
            <a:endParaRPr lang="nl-NL" dirty="0" smtClean="0"/>
          </a:p>
        </p:txBody>
      </p:sp>
    </p:spTree>
    <p:extLst>
      <p:ext uri="{BB962C8B-B14F-4D97-AF65-F5344CB8AC3E}">
        <p14:creationId xmlns:p14="http://schemas.microsoft.com/office/powerpoint/2010/main" val="304280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a:ln/>
        </p:spPr>
      </p:sp>
      <p:sp>
        <p:nvSpPr>
          <p:cNvPr id="183299" name="Notes Placeholder 2"/>
          <p:cNvSpPr>
            <a:spLocks noGrp="1"/>
          </p:cNvSpPr>
          <p:nvPr>
            <p:ph type="body" idx="1"/>
          </p:nvPr>
        </p:nvSpPr>
        <p:spPr>
          <a:noFill/>
          <a:ln/>
        </p:spPr>
        <p:txBody>
          <a:bodyPr/>
          <a:lstStyle/>
          <a:p>
            <a:pPr>
              <a:spcBef>
                <a:spcPct val="50000"/>
              </a:spcBef>
            </a:pPr>
            <a:r>
              <a:rPr lang="nl-BE" b="0" dirty="0" smtClean="0">
                <a:latin typeface="Arial" pitchFamily="34" charset="0"/>
              </a:rPr>
              <a:t>Laat</a:t>
            </a:r>
            <a:r>
              <a:rPr lang="nl-BE" b="0" baseline="0" dirty="0" smtClean="0">
                <a:latin typeface="Arial" pitchFamily="34" charset="0"/>
              </a:rPr>
              <a:t> hen meedenken over een oplossing voor alle risico’s!</a:t>
            </a:r>
            <a:endParaRPr lang="nl-BE" b="0" dirty="0" smtClean="0">
              <a:latin typeface="Arial" pitchFamily="34" charset="0"/>
            </a:endParaRPr>
          </a:p>
          <a:p>
            <a:pPr>
              <a:spcBef>
                <a:spcPct val="50000"/>
              </a:spcBef>
            </a:pPr>
            <a:r>
              <a:rPr lang="nl-BE" b="1" dirty="0" err="1" smtClean="0">
                <a:latin typeface="Arial" pitchFamily="34" charset="0"/>
              </a:rPr>
              <a:t>generalists</a:t>
            </a:r>
            <a:r>
              <a:rPr lang="nl-BE" b="1" dirty="0" smtClean="0">
                <a:latin typeface="Arial" pitchFamily="34" charset="0"/>
              </a:rPr>
              <a:t>&gt;specialist</a:t>
            </a:r>
          </a:p>
          <a:p>
            <a:pPr>
              <a:spcBef>
                <a:spcPct val="50000"/>
              </a:spcBef>
            </a:pPr>
            <a:r>
              <a:rPr lang="nl-BE" b="1" dirty="0" err="1" smtClean="0">
                <a:latin typeface="Arial" pitchFamily="34" charset="0"/>
              </a:rPr>
              <a:t>all</a:t>
            </a:r>
            <a:r>
              <a:rPr lang="nl-BE" b="1" dirty="0" smtClean="0">
                <a:latin typeface="Arial" pitchFamily="34" charset="0"/>
              </a:rPr>
              <a:t> members </a:t>
            </a:r>
            <a:r>
              <a:rPr lang="nl-BE" b="1" dirty="0" err="1" smtClean="0">
                <a:latin typeface="Arial" pitchFamily="34" charset="0"/>
              </a:rPr>
              <a:t>know</a:t>
            </a:r>
            <a:r>
              <a:rPr lang="nl-BE" b="1" dirty="0" smtClean="0">
                <a:latin typeface="Arial" pitchFamily="34" charset="0"/>
              </a:rPr>
              <a:t> a bit of </a:t>
            </a:r>
            <a:r>
              <a:rPr lang="nl-BE" b="1" dirty="0" err="1" smtClean="0">
                <a:latin typeface="Arial" pitchFamily="34" charset="0"/>
              </a:rPr>
              <a:t>each</a:t>
            </a:r>
            <a:r>
              <a:rPr lang="nl-BE" b="1" dirty="0" smtClean="0">
                <a:latin typeface="Arial" pitchFamily="34" charset="0"/>
              </a:rPr>
              <a:t> </a:t>
            </a:r>
            <a:r>
              <a:rPr lang="nl-BE" b="1" dirty="0" err="1" smtClean="0">
                <a:latin typeface="Arial" pitchFamily="34" charset="0"/>
              </a:rPr>
              <a:t>technology</a:t>
            </a:r>
            <a:endParaRPr lang="nl-BE" b="1" dirty="0" smtClean="0">
              <a:latin typeface="Arial" pitchFamily="34" charset="0"/>
            </a:endParaRPr>
          </a:p>
          <a:p>
            <a:pPr>
              <a:spcBef>
                <a:spcPct val="50000"/>
              </a:spcBef>
            </a:pPr>
            <a:r>
              <a:rPr lang="nl-BE" b="1" dirty="0" smtClean="0">
                <a:latin typeface="Arial" pitchFamily="34" charset="0"/>
              </a:rPr>
              <a:t>specialist </a:t>
            </a:r>
            <a:r>
              <a:rPr lang="nl-BE" b="1" dirty="0" smtClean="0">
                <a:latin typeface="Arial" pitchFamily="34" charset="0"/>
                <a:sym typeface="Wingdings" pitchFamily="2" charset="2"/>
              </a:rPr>
              <a:t> info </a:t>
            </a:r>
            <a:r>
              <a:rPr lang="nl-BE" b="1" dirty="0" err="1" smtClean="0">
                <a:latin typeface="Arial" pitchFamily="34" charset="0"/>
                <a:sym typeface="Wingdings" pitchFamily="2" charset="2"/>
              </a:rPr>
              <a:t>sessions</a:t>
            </a:r>
            <a:r>
              <a:rPr lang="nl-BE" b="1" dirty="0" smtClean="0">
                <a:latin typeface="Arial" pitchFamily="34" charset="0"/>
                <a:sym typeface="Wingdings" pitchFamily="2" charset="2"/>
              </a:rPr>
              <a:t> </a:t>
            </a:r>
            <a:r>
              <a:rPr lang="nl-BE" b="1" dirty="0" err="1" smtClean="0">
                <a:latin typeface="Arial" pitchFamily="34" charset="0"/>
                <a:sym typeface="Wingdings" pitchFamily="2" charset="2"/>
              </a:rPr>
              <a:t>and</a:t>
            </a:r>
            <a:r>
              <a:rPr lang="nl-BE" b="1" dirty="0" smtClean="0">
                <a:latin typeface="Arial" pitchFamily="34" charset="0"/>
                <a:sym typeface="Wingdings" pitchFamily="2" charset="2"/>
              </a:rPr>
              <a:t> </a:t>
            </a:r>
            <a:r>
              <a:rPr lang="nl-BE" b="1" dirty="0" err="1" smtClean="0">
                <a:latin typeface="Arial" pitchFamily="34" charset="0"/>
                <a:sym typeface="Wingdings" pitchFamily="2" charset="2"/>
              </a:rPr>
              <a:t>pairing</a:t>
            </a:r>
            <a:endParaRPr lang="nl-BE" b="1" dirty="0" smtClean="0">
              <a:latin typeface="Arial" pitchFamily="34" charset="0"/>
              <a:sym typeface="Wingdings" pitchFamily="2" charset="2"/>
            </a:endParaRPr>
          </a:p>
          <a:p>
            <a:pPr>
              <a:spcBef>
                <a:spcPct val="50000"/>
              </a:spcBef>
            </a:pPr>
            <a:r>
              <a:rPr lang="nl-BE" b="1" dirty="0" err="1" smtClean="0">
                <a:latin typeface="Arial" pitchFamily="34" charset="0"/>
                <a:sym typeface="Wingdings" pitchFamily="2" charset="2"/>
              </a:rPr>
              <a:t>knowledge</a:t>
            </a:r>
            <a:r>
              <a:rPr lang="nl-BE" b="1" dirty="0" smtClean="0">
                <a:latin typeface="Arial" pitchFamily="34" charset="0"/>
                <a:sym typeface="Wingdings" pitchFamily="2" charset="2"/>
              </a:rPr>
              <a:t> </a:t>
            </a:r>
            <a:r>
              <a:rPr lang="nl-BE" b="1" dirty="0" err="1" smtClean="0">
                <a:latin typeface="Arial" pitchFamily="34" charset="0"/>
                <a:sym typeface="Wingdings" pitchFamily="2" charset="2"/>
              </a:rPr>
              <a:t>not</a:t>
            </a:r>
            <a:r>
              <a:rPr lang="nl-BE" b="1" dirty="0" smtClean="0">
                <a:latin typeface="Arial" pitchFamily="34" charset="0"/>
                <a:sym typeface="Wingdings" pitchFamily="2" charset="2"/>
              </a:rPr>
              <a:t> lost </a:t>
            </a:r>
            <a:r>
              <a:rPr lang="nl-BE" b="1" dirty="0" err="1" smtClean="0">
                <a:latin typeface="Arial" pitchFamily="34" charset="0"/>
                <a:sym typeface="Wingdings" pitchFamily="2" charset="2"/>
              </a:rPr>
              <a:t>when</a:t>
            </a:r>
            <a:r>
              <a:rPr lang="nl-BE" b="1" dirty="0" smtClean="0">
                <a:latin typeface="Arial" pitchFamily="34" charset="0"/>
                <a:sym typeface="Wingdings" pitchFamily="2" charset="2"/>
              </a:rPr>
              <a:t> member </a:t>
            </a:r>
            <a:r>
              <a:rPr lang="nl-BE" b="1" dirty="0" err="1" smtClean="0">
                <a:latin typeface="Arial" pitchFamily="34" charset="0"/>
                <a:sym typeface="Wingdings" pitchFamily="2" charset="2"/>
              </a:rPr>
              <a:t>leave</a:t>
            </a:r>
            <a:r>
              <a:rPr lang="nl-BE" sz="1400" b="1" dirty="0" err="1">
                <a:latin typeface="Arial" pitchFamily="34" charset="0"/>
                <a:sym typeface="Wingdings" pitchFamily="2" charset="2"/>
              </a:rPr>
              <a:t>s</a:t>
            </a:r>
            <a:endParaRPr lang="nl-BE" sz="1400" b="1" dirty="0">
              <a:latin typeface="Arial" pitchFamily="34" charset="0"/>
            </a:endParaRPr>
          </a:p>
          <a:p>
            <a:pPr algn="ctr">
              <a:spcBef>
                <a:spcPct val="50000"/>
              </a:spcBef>
              <a:buFontTx/>
              <a:buChar char="•"/>
            </a:pPr>
            <a:endParaRPr lang="nl-NL" sz="1600" b="1" dirty="0">
              <a:latin typeface="Arial" pitchFamily="34" charset="0"/>
            </a:endParaRPr>
          </a:p>
          <a:p>
            <a:endParaRPr lang="nl-BE" dirty="0" smtClean="0"/>
          </a:p>
        </p:txBody>
      </p:sp>
      <p:sp>
        <p:nvSpPr>
          <p:cNvPr id="183300" name="Slide Number Placeholder 3"/>
          <p:cNvSpPr>
            <a:spLocks noGrp="1"/>
          </p:cNvSpPr>
          <p:nvPr>
            <p:ph type="sldNum" sz="quarter" idx="5"/>
          </p:nvPr>
        </p:nvSpPr>
        <p:spPr>
          <a:noFill/>
        </p:spPr>
        <p:txBody>
          <a:bodyPr/>
          <a:lstStyle/>
          <a:p>
            <a:fld id="{26A25DC8-C8D8-437F-8AB4-F345E5710FDC}" type="slidenum">
              <a:rPr lang="en-GB" smtClean="0"/>
              <a:pPr/>
              <a:t>18</a:t>
            </a:fld>
            <a:endParaRPr lang="en-GB" smtClean="0"/>
          </a:p>
        </p:txBody>
      </p:sp>
    </p:spTree>
    <p:extLst>
      <p:ext uri="{BB962C8B-B14F-4D97-AF65-F5344CB8AC3E}">
        <p14:creationId xmlns:p14="http://schemas.microsoft.com/office/powerpoint/2010/main" val="1685848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6DA9F570-6498-4A06-9EE4-FABC14B9EC18}" type="slidenum">
              <a:rPr lang="en-GB" smtClean="0"/>
              <a:pPr/>
              <a:t>19</a:t>
            </a:fld>
            <a:endParaRPr lang="en-GB" smtClean="0"/>
          </a:p>
        </p:txBody>
      </p:sp>
      <p:sp>
        <p:nvSpPr>
          <p:cNvPr id="181251" name="Rectangle 2"/>
          <p:cNvSpPr>
            <a:spLocks noGrp="1" noRot="1" noChangeAspect="1" noChangeArrowheads="1" noTextEdit="1"/>
          </p:cNvSpPr>
          <p:nvPr>
            <p:ph type="sldImg"/>
          </p:nvPr>
        </p:nvSpPr>
        <p:spPr>
          <a:xfrm>
            <a:off x="3265488" y="509588"/>
            <a:ext cx="3400425" cy="2549525"/>
          </a:xfrm>
          <a:ln/>
        </p:spPr>
      </p:sp>
      <p:sp>
        <p:nvSpPr>
          <p:cNvPr id="181252" name="Rectangle 3"/>
          <p:cNvSpPr>
            <a:spLocks noGrp="1" noChangeArrowheads="1"/>
          </p:cNvSpPr>
          <p:nvPr>
            <p:ph type="body" idx="1"/>
          </p:nvPr>
        </p:nvSpPr>
        <p:spPr>
          <a:noFill/>
          <a:ln/>
        </p:spPr>
        <p:txBody>
          <a:bodyPr/>
          <a:lstStyle/>
          <a:p>
            <a:pPr eaLnBrk="1" hangingPunct="1"/>
            <a:r>
              <a:rPr lang="nl-NL" dirty="0" smtClean="0">
                <a:sym typeface="Wingdings" pitchFamily="2" charset="2"/>
              </a:rPr>
              <a:t>Code conventies: groeit binnen het team; kan dus in elk team andere conventies zijn.</a:t>
            </a:r>
          </a:p>
          <a:p>
            <a:pPr eaLnBrk="1" hangingPunct="1"/>
            <a:r>
              <a:rPr lang="nl-NL" dirty="0" smtClean="0">
                <a:sym typeface="Wingdings" pitchFamily="2" charset="2"/>
              </a:rPr>
              <a:t>Technologisch divers</a:t>
            </a:r>
          </a:p>
          <a:p>
            <a:pPr eaLnBrk="1" hangingPunct="1"/>
            <a:endParaRPr lang="nl-NL" dirty="0" smtClean="0">
              <a:sym typeface="Wingdings" pitchFamily="2" charset="2"/>
            </a:endParaRPr>
          </a:p>
          <a:p>
            <a:pPr defTabSz="914281">
              <a:defRPr/>
            </a:pPr>
            <a:r>
              <a:rPr lang="nl-NL" dirty="0" err="1" smtClean="0">
                <a:sym typeface="Wingdings" pitchFamily="2" charset="2"/>
              </a:rPr>
              <a:t>All</a:t>
            </a:r>
            <a:r>
              <a:rPr lang="nl-NL" dirty="0" smtClean="0">
                <a:sym typeface="Wingdings" pitchFamily="2" charset="2"/>
              </a:rPr>
              <a:t> the code: </a:t>
            </a:r>
            <a:r>
              <a:rPr lang="en-GB" sz="1000" dirty="0"/>
              <a:t>Domain, </a:t>
            </a:r>
            <a:r>
              <a:rPr lang="en-GB" sz="1000" dirty="0" err="1"/>
              <a:t>db</a:t>
            </a:r>
            <a:r>
              <a:rPr lang="en-GB" sz="1000" dirty="0"/>
              <a:t>, service, </a:t>
            </a:r>
            <a:r>
              <a:rPr lang="en-GB" sz="1000" dirty="0" err="1"/>
              <a:t>gui</a:t>
            </a:r>
            <a:endParaRPr lang="nl-NL" sz="1000" dirty="0"/>
          </a:p>
          <a:p>
            <a:pPr eaLnBrk="1" hangingPunct="1"/>
            <a:endParaRPr lang="nl-NL" dirty="0" smtClean="0">
              <a:sym typeface="Wingdings" pitchFamily="2" charset="2"/>
            </a:endParaRPr>
          </a:p>
        </p:txBody>
      </p:sp>
    </p:spTree>
    <p:extLst>
      <p:ext uri="{BB962C8B-B14F-4D97-AF65-F5344CB8AC3E}">
        <p14:creationId xmlns:p14="http://schemas.microsoft.com/office/powerpoint/2010/main" val="2330097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p>
            <a:fld id="{C5BFEEF0-0BED-40B2-B004-EC2046C1E3E0}" type="slidenum">
              <a:rPr lang="en-GB" smtClean="0"/>
              <a:pPr/>
              <a:t>2</a:t>
            </a:fld>
            <a:endParaRPr lang="en-GB" smtClean="0"/>
          </a:p>
        </p:txBody>
      </p:sp>
      <p:sp>
        <p:nvSpPr>
          <p:cNvPr id="165891" name="Rectangle 2"/>
          <p:cNvSpPr>
            <a:spLocks noGrp="1" noRot="1" noChangeAspect="1" noChangeArrowheads="1" noTextEdit="1"/>
          </p:cNvSpPr>
          <p:nvPr>
            <p:ph type="sldImg"/>
          </p:nvPr>
        </p:nvSpPr>
        <p:spPr>
          <a:xfrm>
            <a:off x="3263900" y="509588"/>
            <a:ext cx="3400425" cy="2549525"/>
          </a:xfrm>
          <a:ln/>
        </p:spPr>
      </p:sp>
      <p:sp>
        <p:nvSpPr>
          <p:cNvPr id="165892" name="Rectangle 3"/>
          <p:cNvSpPr>
            <a:spLocks noGrp="1" noChangeArrowheads="1"/>
          </p:cNvSpPr>
          <p:nvPr>
            <p:ph type="body" idx="1"/>
          </p:nvPr>
        </p:nvSpPr>
        <p:spPr>
          <a:noFill/>
          <a:ln/>
        </p:spPr>
        <p:txBody>
          <a:bodyPr/>
          <a:lstStyle/>
          <a:p>
            <a:r>
              <a:rPr lang="nl-BE" dirty="0" smtClean="0"/>
              <a:t>Verschil</a:t>
            </a:r>
            <a:r>
              <a:rPr lang="nl-BE" baseline="0" dirty="0" smtClean="0"/>
              <a:t> tussen Scrum en XP. Vragen of zij nog weten wat het verschil is. </a:t>
            </a:r>
          </a:p>
          <a:p>
            <a:endParaRPr lang="nl-BE" baseline="0" dirty="0" smtClean="0"/>
          </a:p>
          <a:p>
            <a:r>
              <a:rPr lang="nl-BE" dirty="0" smtClean="0"/>
              <a:t>Scrum is een verzameling van technieken die agile werken ondersteunen.</a:t>
            </a:r>
            <a:r>
              <a:rPr lang="nl-BE" baseline="0" dirty="0" smtClean="0"/>
              <a:t> Wordt </a:t>
            </a:r>
            <a:r>
              <a:rPr lang="nl-BE" baseline="0" dirty="0" err="1" smtClean="0"/>
              <a:t>gecovered</a:t>
            </a:r>
            <a:r>
              <a:rPr lang="nl-BE" baseline="0" dirty="0" smtClean="0"/>
              <a:t> in Agile </a:t>
            </a:r>
            <a:r>
              <a:rPr lang="nl-BE" baseline="0" dirty="0" err="1" smtClean="0"/>
              <a:t>Introduction</a:t>
            </a:r>
            <a:r>
              <a:rPr lang="nl-BE" baseline="0" dirty="0" smtClean="0"/>
              <a:t>. </a:t>
            </a:r>
          </a:p>
          <a:p>
            <a:r>
              <a:rPr lang="nl-BE" baseline="0" dirty="0" smtClean="0"/>
              <a:t>Extreme </a:t>
            </a:r>
            <a:r>
              <a:rPr lang="nl-BE" baseline="0" dirty="0" err="1" smtClean="0"/>
              <a:t>programming</a:t>
            </a:r>
            <a:r>
              <a:rPr lang="nl-BE" baseline="0" dirty="0" smtClean="0"/>
              <a:t> is anderzijds een verzameling van agile engineering principes die ernaar streven om code te schrijven van hoge kwaliteit die past in een scrum omgeving. </a:t>
            </a:r>
          </a:p>
          <a:p>
            <a:r>
              <a:rPr lang="nl-BE" baseline="0" dirty="0" smtClean="0"/>
              <a:t>Extreme </a:t>
            </a:r>
            <a:r>
              <a:rPr lang="nl-BE" baseline="0" dirty="0" err="1" smtClean="0"/>
              <a:t>programming</a:t>
            </a:r>
            <a:r>
              <a:rPr lang="nl-BE" baseline="0" dirty="0" smtClean="0"/>
              <a:t> gaat dus meer specifiek over </a:t>
            </a:r>
            <a:r>
              <a:rPr lang="nl-BE" baseline="0" dirty="0" err="1" smtClean="0"/>
              <a:t>development</a:t>
            </a:r>
            <a:r>
              <a:rPr lang="nl-BE" baseline="0" dirty="0" smtClean="0"/>
              <a:t> binnen een agile project, terwijl scrum meer algemeen over de planning van het hele project gaat. </a:t>
            </a:r>
            <a:endParaRPr lang="nl-BE" dirty="0" smtClean="0"/>
          </a:p>
          <a:p>
            <a:endParaRPr lang="nl-BE" dirty="0" smtClean="0"/>
          </a:p>
          <a:p>
            <a:endParaRPr lang="nl-BE" dirty="0" smtClean="0"/>
          </a:p>
        </p:txBody>
      </p:sp>
    </p:spTree>
    <p:extLst>
      <p:ext uri="{BB962C8B-B14F-4D97-AF65-F5344CB8AC3E}">
        <p14:creationId xmlns:p14="http://schemas.microsoft.com/office/powerpoint/2010/main" val="3464602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en-US" dirty="0" smtClean="0"/>
              <a:t>Fast feedback: you don’t have to deploy an entire application just to check if my written method works</a:t>
            </a:r>
          </a:p>
          <a:p>
            <a:pPr marL="171428" indent="-171428">
              <a:buFontTx/>
              <a:buChar char="•"/>
            </a:pPr>
            <a:r>
              <a:rPr lang="en-US" dirty="0" smtClean="0"/>
              <a:t>Safety net: trust</a:t>
            </a:r>
          </a:p>
          <a:p>
            <a:pPr marL="171428" indent="-171428">
              <a:buFontTx/>
              <a:buChar char="•"/>
            </a:pPr>
            <a:r>
              <a:rPr lang="en-US" dirty="0" smtClean="0"/>
              <a:t>Aids in design </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20</a:t>
            </a:fld>
            <a:endParaRPr lang="nl-BE"/>
          </a:p>
        </p:txBody>
      </p:sp>
    </p:spTree>
    <p:extLst>
      <p:ext uri="{BB962C8B-B14F-4D97-AF65-F5344CB8AC3E}">
        <p14:creationId xmlns:p14="http://schemas.microsoft.com/office/powerpoint/2010/main" val="1123769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Write a test: this is an automated, repeatable</a:t>
            </a:r>
            <a:r>
              <a:rPr lang="en-US" baseline="0" dirty="0" smtClean="0"/>
              <a:t> test (using a </a:t>
            </a:r>
            <a:r>
              <a:rPr lang="en-US" baseline="0" dirty="0" err="1" smtClean="0"/>
              <a:t>jUnit</a:t>
            </a:r>
            <a:r>
              <a:rPr lang="en-US" baseline="0" dirty="0" smtClean="0"/>
              <a:t> style framework)</a:t>
            </a:r>
            <a:endParaRPr lang="en-US" dirty="0" smtClean="0"/>
          </a:p>
          <a:p>
            <a:pPr marL="171428" indent="-171428">
              <a:buFontTx/>
              <a:buChar char="•"/>
            </a:pPr>
            <a:r>
              <a:rPr lang="en-US" dirty="0" smtClean="0"/>
              <a:t>Run test: it is red… </a:t>
            </a:r>
            <a:r>
              <a:rPr lang="en-US" dirty="0" err="1" smtClean="0"/>
              <a:t>ánd</a:t>
            </a:r>
            <a:r>
              <a:rPr lang="en-US" dirty="0" smtClean="0"/>
              <a:t> because of the correct reasons</a:t>
            </a:r>
          </a:p>
          <a:p>
            <a:pPr marL="171428" indent="-171428">
              <a:buFontTx/>
              <a:buChar char="•"/>
            </a:pPr>
            <a:r>
              <a:rPr lang="en-US" dirty="0" smtClean="0"/>
              <a:t>Write just enough code to pass the test (limit</a:t>
            </a:r>
            <a:r>
              <a:rPr lang="en-US" baseline="0" dirty="0" smtClean="0"/>
              <a:t> scope) – this ensures a good coverage of your code</a:t>
            </a:r>
            <a:endParaRPr lang="en-US" dirty="0" smtClean="0"/>
          </a:p>
          <a:p>
            <a:pPr marL="171428" indent="-171428">
              <a:buFontTx/>
              <a:buChar char="•"/>
            </a:pPr>
            <a:r>
              <a:rPr lang="en-US" dirty="0" smtClean="0"/>
              <a:t>Run</a:t>
            </a:r>
            <a:r>
              <a:rPr lang="en-US" baseline="0" dirty="0" smtClean="0"/>
              <a:t> test to see if it works</a:t>
            </a:r>
          </a:p>
          <a:p>
            <a:pPr marL="171428" indent="-171428">
              <a:buFontTx/>
              <a:buChar char="•"/>
            </a:pPr>
            <a:r>
              <a:rPr lang="en-US" baseline="0" dirty="0" smtClean="0"/>
              <a:t>Refactor code/test if necessary, use tests as safety net</a:t>
            </a:r>
            <a:endParaRPr lang="en-US" dirty="0" smtClean="0"/>
          </a:p>
          <a:p>
            <a:r>
              <a:rPr lang="en-US" dirty="0" smtClean="0"/>
              <a:t>* R</a:t>
            </a:r>
            <a:r>
              <a:rPr lang="nl-BE" dirty="0" smtClean="0"/>
              <a:t>epeat</a:t>
            </a:r>
            <a:r>
              <a:rPr lang="nl-BE" baseline="0" dirty="0" smtClean="0"/>
              <a:t> entire cycle again and again</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21</a:t>
            </a:fld>
            <a:endParaRPr lang="nl-BE"/>
          </a:p>
        </p:txBody>
      </p:sp>
    </p:spTree>
    <p:extLst>
      <p:ext uri="{BB962C8B-B14F-4D97-AF65-F5344CB8AC3E}">
        <p14:creationId xmlns:p14="http://schemas.microsoft.com/office/powerpoint/2010/main" val="2881175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smtClean="0"/>
              <a:t>Continuously</a:t>
            </a:r>
            <a:r>
              <a:rPr lang="nl-BE" baseline="0" dirty="0" smtClean="0"/>
              <a:t> </a:t>
            </a:r>
            <a:r>
              <a:rPr lang="nl-BE" baseline="0" dirty="0" err="1" smtClean="0"/>
              <a:t>improve</a:t>
            </a:r>
            <a:r>
              <a:rPr lang="nl-BE" baseline="0" dirty="0" smtClean="0"/>
              <a:t> the design </a:t>
            </a:r>
            <a:r>
              <a:rPr lang="nl-BE" baseline="0" dirty="0" err="1" smtClean="0"/>
              <a:t>and</a:t>
            </a:r>
            <a:r>
              <a:rPr lang="nl-BE" baseline="0" dirty="0" smtClean="0"/>
              <a:t> </a:t>
            </a:r>
            <a:r>
              <a:rPr lang="nl-BE" baseline="0" dirty="0" err="1" smtClean="0"/>
              <a:t>structure</a:t>
            </a:r>
            <a:r>
              <a:rPr lang="nl-BE" baseline="0" dirty="0" smtClean="0"/>
              <a:t> of the code as </a:t>
            </a:r>
            <a:r>
              <a:rPr lang="nl-BE" baseline="0" dirty="0" err="1" smtClean="0"/>
              <a:t>you</a:t>
            </a:r>
            <a:r>
              <a:rPr lang="nl-BE" baseline="0" dirty="0" smtClean="0"/>
              <a:t> go </a:t>
            </a:r>
            <a:r>
              <a:rPr lang="nl-BE" baseline="0" dirty="0" err="1" smtClean="0"/>
              <a:t>along</a:t>
            </a:r>
            <a:r>
              <a:rPr lang="nl-BE" baseline="0" dirty="0" smtClean="0"/>
              <a:t>. </a:t>
            </a:r>
          </a:p>
          <a:p>
            <a:r>
              <a:rPr lang="nl-BE" baseline="0" dirty="0" smtClean="0"/>
              <a:t>The </a:t>
            </a:r>
            <a:r>
              <a:rPr lang="nl-BE" baseline="0" dirty="0" err="1" smtClean="0"/>
              <a:t>functionality</a:t>
            </a:r>
            <a:r>
              <a:rPr lang="nl-BE" baseline="0" dirty="0" smtClean="0"/>
              <a:t> </a:t>
            </a:r>
            <a:r>
              <a:rPr lang="nl-BE" baseline="0" dirty="0" err="1" smtClean="0"/>
              <a:t>needs</a:t>
            </a:r>
            <a:r>
              <a:rPr lang="nl-BE" baseline="0" dirty="0" smtClean="0"/>
              <a:t> </a:t>
            </a:r>
            <a:r>
              <a:rPr lang="nl-BE" baseline="0" dirty="0" err="1" smtClean="0"/>
              <a:t>to</a:t>
            </a:r>
            <a:r>
              <a:rPr lang="nl-BE" baseline="0" dirty="0" smtClean="0"/>
              <a:t> </a:t>
            </a:r>
            <a:r>
              <a:rPr lang="nl-BE" baseline="0" dirty="0" err="1" smtClean="0"/>
              <a:t>stay</a:t>
            </a:r>
            <a:r>
              <a:rPr lang="nl-BE" baseline="0" dirty="0" smtClean="0"/>
              <a:t> the </a:t>
            </a:r>
            <a:r>
              <a:rPr lang="nl-BE" baseline="0" dirty="0" err="1" smtClean="0"/>
              <a:t>same</a:t>
            </a:r>
            <a:r>
              <a:rPr lang="nl-BE" baseline="0" dirty="0" smtClean="0"/>
              <a:t> (</a:t>
            </a:r>
            <a:r>
              <a:rPr lang="nl-BE" baseline="0" dirty="0" err="1" smtClean="0"/>
              <a:t>this</a:t>
            </a:r>
            <a:r>
              <a:rPr lang="nl-BE" baseline="0" dirty="0" smtClean="0"/>
              <a:t> </a:t>
            </a:r>
            <a:r>
              <a:rPr lang="nl-BE" baseline="0" dirty="0" err="1" smtClean="0"/>
              <a:t>will</a:t>
            </a:r>
            <a:r>
              <a:rPr lang="nl-BE" baseline="0" dirty="0" smtClean="0"/>
              <a:t> </a:t>
            </a:r>
            <a:r>
              <a:rPr lang="nl-BE" baseline="0" dirty="0" err="1" smtClean="0"/>
              <a:t>be</a:t>
            </a:r>
            <a:r>
              <a:rPr lang="nl-BE" baseline="0" dirty="0" smtClean="0"/>
              <a:t> </a:t>
            </a:r>
            <a:r>
              <a:rPr lang="nl-BE" baseline="0" dirty="0" err="1" smtClean="0"/>
              <a:t>validated</a:t>
            </a:r>
            <a:r>
              <a:rPr lang="nl-BE" baseline="0" dirty="0" smtClean="0"/>
              <a:t> </a:t>
            </a:r>
            <a:r>
              <a:rPr lang="nl-BE" baseline="0" dirty="0" err="1" smtClean="0"/>
              <a:t>by</a:t>
            </a:r>
            <a:r>
              <a:rPr lang="nl-BE" baseline="0" dirty="0" smtClean="0"/>
              <a:t> the tests </a:t>
            </a:r>
            <a:r>
              <a:rPr lang="nl-BE" baseline="0" dirty="0" err="1" smtClean="0"/>
              <a:t>you</a:t>
            </a:r>
            <a:r>
              <a:rPr lang="nl-BE" baseline="0" dirty="0" smtClean="0"/>
              <a:t> </a:t>
            </a:r>
            <a:r>
              <a:rPr lang="nl-BE" baseline="0" dirty="0" err="1" smtClean="0"/>
              <a:t>wrote</a:t>
            </a:r>
            <a:r>
              <a:rPr lang="nl-BE" baseline="0" dirty="0" smtClean="0"/>
              <a:t>).</a:t>
            </a:r>
          </a:p>
          <a:p>
            <a:r>
              <a:rPr lang="nl-BE" baseline="0" dirty="0" err="1" smtClean="0"/>
              <a:t>Don’t</a:t>
            </a:r>
            <a:r>
              <a:rPr lang="nl-BE" baseline="0" dirty="0" smtClean="0"/>
              <a:t> save </a:t>
            </a:r>
            <a:r>
              <a:rPr lang="nl-BE" baseline="0" dirty="0" err="1" smtClean="0"/>
              <a:t>this</a:t>
            </a:r>
            <a:r>
              <a:rPr lang="nl-BE" baseline="0" dirty="0" smtClean="0"/>
              <a:t> </a:t>
            </a:r>
            <a:r>
              <a:rPr lang="nl-BE" baseline="0" dirty="0" err="1" smtClean="0"/>
              <a:t>all</a:t>
            </a:r>
            <a:r>
              <a:rPr lang="nl-BE" baseline="0" dirty="0" smtClean="0"/>
              <a:t> up, do </a:t>
            </a:r>
            <a:r>
              <a:rPr lang="nl-BE" baseline="0" dirty="0" err="1" smtClean="0"/>
              <a:t>it</a:t>
            </a:r>
            <a:r>
              <a:rPr lang="nl-BE" baseline="0" dirty="0" smtClean="0"/>
              <a:t> </a:t>
            </a:r>
            <a:r>
              <a:rPr lang="nl-BE" baseline="0" dirty="0" err="1" smtClean="0"/>
              <a:t>while</a:t>
            </a:r>
            <a:r>
              <a:rPr lang="nl-BE" baseline="0" dirty="0" smtClean="0"/>
              <a:t> </a:t>
            </a:r>
            <a:r>
              <a:rPr lang="nl-BE" baseline="0" dirty="0" err="1" smtClean="0"/>
              <a:t>working</a:t>
            </a:r>
            <a:r>
              <a:rPr lang="nl-BE" baseline="0" dirty="0" smtClean="0"/>
              <a:t> on a story on the </a:t>
            </a:r>
            <a:r>
              <a:rPr lang="nl-BE" baseline="0" dirty="0" err="1" smtClean="0"/>
              <a:t>parts</a:t>
            </a:r>
            <a:r>
              <a:rPr lang="nl-BE" baseline="0" dirty="0" smtClean="0"/>
              <a:t> of the code </a:t>
            </a:r>
            <a:r>
              <a:rPr lang="nl-BE" baseline="0" dirty="0" err="1" smtClean="0"/>
              <a:t>you</a:t>
            </a:r>
            <a:r>
              <a:rPr lang="nl-BE" baseline="0" dirty="0" smtClean="0"/>
              <a:t> </a:t>
            </a:r>
            <a:r>
              <a:rPr lang="nl-BE" baseline="0" dirty="0" err="1" smtClean="0"/>
              <a:t>need</a:t>
            </a:r>
            <a:r>
              <a:rPr lang="nl-BE" baseline="0" dirty="0" smtClean="0"/>
              <a:t> </a:t>
            </a:r>
            <a:r>
              <a:rPr lang="nl-BE" baseline="0" dirty="0" err="1" smtClean="0"/>
              <a:t>for</a:t>
            </a:r>
            <a:r>
              <a:rPr lang="nl-BE" baseline="0" dirty="0" smtClean="0"/>
              <a:t> </a:t>
            </a:r>
            <a:r>
              <a:rPr lang="nl-BE" baseline="0" dirty="0" err="1" smtClean="0"/>
              <a:t>that</a:t>
            </a:r>
            <a:r>
              <a:rPr lang="nl-BE" baseline="0" dirty="0" smtClean="0"/>
              <a:t> story. </a:t>
            </a:r>
          </a:p>
          <a:p>
            <a:endParaRPr lang="nl-BE" baseline="0" dirty="0" smtClean="0"/>
          </a:p>
        </p:txBody>
      </p:sp>
      <p:sp>
        <p:nvSpPr>
          <p:cNvPr id="4" name="Slide Number Placeholder 3"/>
          <p:cNvSpPr>
            <a:spLocks noGrp="1"/>
          </p:cNvSpPr>
          <p:nvPr>
            <p:ph type="sldNum" sz="quarter" idx="10"/>
          </p:nvPr>
        </p:nvSpPr>
        <p:spPr/>
        <p:txBody>
          <a:bodyPr/>
          <a:lstStyle/>
          <a:p>
            <a:fld id="{AB40C868-8F42-43FD-9265-20D144955F82}" type="slidenum">
              <a:rPr lang="nl-BE" smtClean="0"/>
              <a:pPr/>
              <a:t>22</a:t>
            </a:fld>
            <a:endParaRPr lang="nl-BE"/>
          </a:p>
        </p:txBody>
      </p:sp>
    </p:spTree>
    <p:extLst>
      <p:ext uri="{BB962C8B-B14F-4D97-AF65-F5344CB8AC3E}">
        <p14:creationId xmlns:p14="http://schemas.microsoft.com/office/powerpoint/2010/main" val="196590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Important to move in small steps</a:t>
            </a:r>
            <a:r>
              <a:rPr lang="en-US" baseline="0" dirty="0" smtClean="0"/>
              <a:t>, so you know what caused test failures.</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23</a:t>
            </a:fld>
            <a:endParaRPr lang="nl-BE"/>
          </a:p>
        </p:txBody>
      </p:sp>
    </p:spTree>
    <p:extLst>
      <p:ext uri="{BB962C8B-B14F-4D97-AF65-F5344CB8AC3E}">
        <p14:creationId xmlns:p14="http://schemas.microsoft.com/office/powerpoint/2010/main" val="2706465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24</a:t>
            </a:fld>
            <a:endParaRPr lang="nl-BE"/>
          </a:p>
        </p:txBody>
      </p:sp>
    </p:spTree>
    <p:extLst>
      <p:ext uri="{BB962C8B-B14F-4D97-AF65-F5344CB8AC3E}">
        <p14:creationId xmlns:p14="http://schemas.microsoft.com/office/powerpoint/2010/main" val="1795505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smtClean="0"/>
              <a:t>Continuous</a:t>
            </a:r>
            <a:r>
              <a:rPr lang="nl-BE" dirty="0" smtClean="0"/>
              <a:t> </a:t>
            </a:r>
            <a:r>
              <a:rPr lang="nl-BE" dirty="0" err="1" smtClean="0"/>
              <a:t>integration</a:t>
            </a:r>
            <a:r>
              <a:rPr lang="nl-BE" dirty="0" smtClean="0"/>
              <a:t>: </a:t>
            </a:r>
            <a:r>
              <a:rPr lang="nl-BE" dirty="0" err="1" smtClean="0"/>
              <a:t>merge</a:t>
            </a:r>
            <a:r>
              <a:rPr lang="nl-BE" dirty="0" smtClean="0"/>
              <a:t> code of</a:t>
            </a:r>
            <a:r>
              <a:rPr lang="nl-BE" baseline="0" dirty="0" smtClean="0"/>
              <a:t> </a:t>
            </a:r>
            <a:r>
              <a:rPr lang="nl-BE" baseline="0" dirty="0" err="1" smtClean="0"/>
              <a:t>all</a:t>
            </a:r>
            <a:r>
              <a:rPr lang="nl-BE" baseline="0" dirty="0" smtClean="0"/>
              <a:t> </a:t>
            </a:r>
            <a:r>
              <a:rPr lang="nl-BE" baseline="0" dirty="0" err="1" smtClean="0"/>
              <a:t>developers</a:t>
            </a:r>
            <a:r>
              <a:rPr lang="nl-BE" baseline="0" dirty="0" smtClean="0"/>
              <a:t> </a:t>
            </a:r>
            <a:r>
              <a:rPr lang="nl-BE" baseline="0" dirty="0" err="1" smtClean="0"/>
              <a:t>frequently</a:t>
            </a:r>
            <a:r>
              <a:rPr lang="nl-BE" baseline="0" dirty="0" smtClean="0"/>
              <a:t>. </a:t>
            </a:r>
            <a:endParaRPr lang="nl-BE"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25</a:t>
            </a:fld>
            <a:endParaRPr lang="nl-BE"/>
          </a:p>
        </p:txBody>
      </p:sp>
    </p:spTree>
    <p:extLst>
      <p:ext uri="{BB962C8B-B14F-4D97-AF65-F5344CB8AC3E}">
        <p14:creationId xmlns:p14="http://schemas.microsoft.com/office/powerpoint/2010/main" val="3552869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Develop: red green refactor</a:t>
            </a:r>
          </a:p>
          <a:p>
            <a:r>
              <a:rPr lang="en-US" dirty="0" smtClean="0"/>
              <a:t>Update latest code</a:t>
            </a:r>
          </a:p>
          <a:p>
            <a:r>
              <a:rPr lang="en-US" dirty="0" smtClean="0"/>
              <a:t>Run all tests to check</a:t>
            </a:r>
            <a:r>
              <a:rPr lang="en-US" baseline="0" dirty="0" smtClean="0"/>
              <a:t> merge results</a:t>
            </a:r>
          </a:p>
          <a:p>
            <a:r>
              <a:rPr lang="en-US" baseline="0" dirty="0" smtClean="0"/>
              <a:t>Check in code</a:t>
            </a:r>
          </a:p>
          <a:p>
            <a:endParaRPr lang="en-US" baseline="0" dirty="0" smtClean="0"/>
          </a:p>
          <a:p>
            <a:r>
              <a:rPr lang="en-US" baseline="0" dirty="0" smtClean="0"/>
              <a:t>Do this multiple times a day</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26</a:t>
            </a:fld>
            <a:endParaRPr lang="nl-BE"/>
          </a:p>
        </p:txBody>
      </p:sp>
    </p:spTree>
    <p:extLst>
      <p:ext uri="{BB962C8B-B14F-4D97-AF65-F5344CB8AC3E}">
        <p14:creationId xmlns:p14="http://schemas.microsoft.com/office/powerpoint/2010/main" val="2853900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smtClean="0"/>
              <a:t>Continuous</a:t>
            </a:r>
            <a:r>
              <a:rPr lang="nl-BE" baseline="0" dirty="0" smtClean="0"/>
              <a:t> </a:t>
            </a:r>
            <a:r>
              <a:rPr lang="nl-BE" baseline="0" dirty="0" err="1" smtClean="0"/>
              <a:t>build</a:t>
            </a:r>
            <a:r>
              <a:rPr lang="nl-BE" baseline="0" dirty="0" smtClean="0"/>
              <a:t>: </a:t>
            </a:r>
            <a:r>
              <a:rPr lang="nl-BE" baseline="0" dirty="0" err="1" smtClean="0"/>
              <a:t>every</a:t>
            </a:r>
            <a:r>
              <a:rPr lang="nl-BE" baseline="0" dirty="0" smtClean="0"/>
              <a:t> time a </a:t>
            </a:r>
            <a:r>
              <a:rPr lang="nl-BE" baseline="0" dirty="0" err="1" smtClean="0"/>
              <a:t>developer</a:t>
            </a:r>
            <a:r>
              <a:rPr lang="nl-BE" baseline="0" dirty="0" smtClean="0"/>
              <a:t> checks in code, </a:t>
            </a:r>
            <a:r>
              <a:rPr lang="nl-BE" baseline="0" dirty="0" err="1" smtClean="0"/>
              <a:t>an</a:t>
            </a:r>
            <a:r>
              <a:rPr lang="nl-BE" baseline="0" dirty="0" smtClean="0"/>
              <a:t> </a:t>
            </a:r>
            <a:r>
              <a:rPr lang="nl-BE" baseline="0" dirty="0" err="1" smtClean="0"/>
              <a:t>automated</a:t>
            </a:r>
            <a:r>
              <a:rPr lang="nl-BE" baseline="0" dirty="0" smtClean="0"/>
              <a:t> </a:t>
            </a:r>
            <a:r>
              <a:rPr lang="nl-BE" baseline="0" dirty="0" err="1" smtClean="0"/>
              <a:t>build</a:t>
            </a:r>
            <a:r>
              <a:rPr lang="nl-BE" baseline="0" dirty="0" smtClean="0"/>
              <a:t> </a:t>
            </a:r>
            <a:r>
              <a:rPr lang="nl-BE" baseline="0" dirty="0" err="1" smtClean="0"/>
              <a:t>will</a:t>
            </a:r>
            <a:r>
              <a:rPr lang="nl-BE" baseline="0" dirty="0" smtClean="0"/>
              <a:t> </a:t>
            </a:r>
            <a:r>
              <a:rPr lang="nl-BE" baseline="0" dirty="0" err="1" smtClean="0"/>
              <a:t>be</a:t>
            </a:r>
            <a:r>
              <a:rPr lang="nl-BE" baseline="0" dirty="0" smtClean="0"/>
              <a:t> </a:t>
            </a:r>
            <a:r>
              <a:rPr lang="nl-BE" baseline="0" dirty="0" err="1" smtClean="0"/>
              <a:t>started</a:t>
            </a:r>
            <a:r>
              <a:rPr lang="nl-BE" baseline="0" dirty="0" smtClean="0"/>
              <a:t> </a:t>
            </a:r>
            <a:r>
              <a:rPr lang="nl-BE" baseline="0" dirty="0" err="1" smtClean="0"/>
              <a:t>to</a:t>
            </a:r>
            <a:r>
              <a:rPr lang="nl-BE" baseline="0" dirty="0" smtClean="0"/>
              <a:t> </a:t>
            </a:r>
            <a:r>
              <a:rPr lang="nl-BE" baseline="0" dirty="0" err="1" smtClean="0"/>
              <a:t>build</a:t>
            </a:r>
            <a:r>
              <a:rPr lang="nl-BE" baseline="0" dirty="0" smtClean="0"/>
              <a:t> the </a:t>
            </a:r>
            <a:r>
              <a:rPr lang="nl-BE" baseline="0" dirty="0" err="1" smtClean="0"/>
              <a:t>application</a:t>
            </a:r>
            <a:r>
              <a:rPr lang="nl-BE" baseline="0" dirty="0" smtClean="0"/>
              <a:t> </a:t>
            </a:r>
            <a:r>
              <a:rPr lang="nl-BE" baseline="0" dirty="0" err="1" smtClean="0"/>
              <a:t>and</a:t>
            </a:r>
            <a:r>
              <a:rPr lang="nl-BE" baseline="0" dirty="0" smtClean="0"/>
              <a:t> run </a:t>
            </a:r>
            <a:r>
              <a:rPr lang="nl-BE" baseline="0" dirty="0" err="1" smtClean="0"/>
              <a:t>all</a:t>
            </a:r>
            <a:r>
              <a:rPr lang="nl-BE" baseline="0" dirty="0" smtClean="0"/>
              <a:t> tests. </a:t>
            </a:r>
          </a:p>
          <a:p>
            <a:r>
              <a:rPr lang="nl-BE" baseline="0" dirty="0" smtClean="0"/>
              <a:t>The </a:t>
            </a:r>
            <a:r>
              <a:rPr lang="nl-BE" baseline="0" dirty="0" err="1" smtClean="0"/>
              <a:t>result</a:t>
            </a:r>
            <a:r>
              <a:rPr lang="nl-BE" baseline="0" dirty="0" smtClean="0"/>
              <a:t> is a </a:t>
            </a:r>
            <a:r>
              <a:rPr lang="nl-BE" baseline="0" dirty="0" err="1" smtClean="0"/>
              <a:t>potentially</a:t>
            </a:r>
            <a:r>
              <a:rPr lang="nl-BE" baseline="0" dirty="0" smtClean="0"/>
              <a:t> </a:t>
            </a:r>
            <a:r>
              <a:rPr lang="nl-BE" baseline="0" dirty="0" err="1" smtClean="0"/>
              <a:t>shippable</a:t>
            </a:r>
            <a:r>
              <a:rPr lang="nl-BE" baseline="0" dirty="0" smtClean="0"/>
              <a:t> product (</a:t>
            </a:r>
            <a:r>
              <a:rPr lang="nl-BE" baseline="0" dirty="0" err="1" smtClean="0"/>
              <a:t>like</a:t>
            </a:r>
            <a:r>
              <a:rPr lang="nl-BE" baseline="0" dirty="0" smtClean="0"/>
              <a:t> a </a:t>
            </a:r>
            <a:r>
              <a:rPr lang="nl-BE" baseline="0" dirty="0" err="1" smtClean="0"/>
              <a:t>collection</a:t>
            </a:r>
            <a:r>
              <a:rPr lang="nl-BE" baseline="0" dirty="0" smtClean="0"/>
              <a:t> of wars).</a:t>
            </a:r>
          </a:p>
          <a:p>
            <a:r>
              <a:rPr lang="nl-BE" baseline="0" dirty="0" smtClean="0"/>
              <a:t>Als de </a:t>
            </a:r>
            <a:r>
              <a:rPr lang="nl-BE" baseline="0" dirty="0" err="1" smtClean="0"/>
              <a:t>build</a:t>
            </a:r>
            <a:r>
              <a:rPr lang="nl-BE" baseline="0" dirty="0" smtClean="0"/>
              <a:t> aangeeft dat er testen gefaald zijn, moet hier dadelijk naar gekeken worden, aangezien er zo geen PSP meer is. </a:t>
            </a:r>
            <a:endParaRPr lang="nl-BE"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27</a:t>
            </a:fld>
            <a:endParaRPr lang="nl-BE"/>
          </a:p>
        </p:txBody>
      </p:sp>
    </p:spTree>
    <p:extLst>
      <p:ext uri="{BB962C8B-B14F-4D97-AF65-F5344CB8AC3E}">
        <p14:creationId xmlns:p14="http://schemas.microsoft.com/office/powerpoint/2010/main" val="287470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p>
            <a:fld id="{AEAE7B6E-1CA0-44E9-A0BB-9760B543BDBF}" type="slidenum">
              <a:rPr lang="en-GB" smtClean="0"/>
              <a:pPr/>
              <a:t>28</a:t>
            </a:fld>
            <a:endParaRPr lang="en-GB" smtClean="0"/>
          </a:p>
        </p:txBody>
      </p:sp>
      <p:sp>
        <p:nvSpPr>
          <p:cNvPr id="188419" name="Rectangle 2"/>
          <p:cNvSpPr>
            <a:spLocks noGrp="1" noRot="1" noChangeAspect="1" noChangeArrowheads="1" noTextEdit="1"/>
          </p:cNvSpPr>
          <p:nvPr>
            <p:ph type="sldImg"/>
          </p:nvPr>
        </p:nvSpPr>
        <p:spPr>
          <a:xfrm>
            <a:off x="3265488" y="509588"/>
            <a:ext cx="3400425" cy="2549525"/>
          </a:xfrm>
          <a:ln/>
        </p:spPr>
      </p:sp>
      <p:sp>
        <p:nvSpPr>
          <p:cNvPr id="188420" name="Rectangle 3"/>
          <p:cNvSpPr>
            <a:spLocks noGrp="1" noChangeArrowheads="1"/>
          </p:cNvSpPr>
          <p:nvPr>
            <p:ph type="body" idx="1"/>
          </p:nvPr>
        </p:nvSpPr>
        <p:spPr>
          <a:noFill/>
          <a:ln/>
        </p:spPr>
        <p:txBody>
          <a:bodyPr/>
          <a:lstStyle/>
          <a:p>
            <a:pPr eaLnBrk="1" hangingPunct="1">
              <a:lnSpc>
                <a:spcPct val="80000"/>
              </a:lnSpc>
            </a:pPr>
            <a:r>
              <a:rPr lang="nl-BE" sz="1100" dirty="0" err="1" smtClean="0"/>
              <a:t>Fetch</a:t>
            </a:r>
            <a:r>
              <a:rPr lang="nl-BE" sz="1100" dirty="0" smtClean="0"/>
              <a:t> </a:t>
            </a:r>
            <a:r>
              <a:rPr lang="nl-BE" sz="1100" dirty="0"/>
              <a:t>all code that was checked-in by developers</a:t>
            </a:r>
          </a:p>
          <a:p>
            <a:pPr eaLnBrk="1" hangingPunct="1">
              <a:lnSpc>
                <a:spcPct val="80000"/>
              </a:lnSpc>
            </a:pPr>
            <a:r>
              <a:rPr lang="nl-BE" sz="1100" dirty="0"/>
              <a:t>Configure environment and server</a:t>
            </a:r>
          </a:p>
          <a:p>
            <a:pPr eaLnBrk="1" hangingPunct="1">
              <a:lnSpc>
                <a:spcPct val="80000"/>
              </a:lnSpc>
            </a:pPr>
            <a:r>
              <a:rPr lang="nl-BE" sz="1100" dirty="0"/>
              <a:t>Compile all code + run unit tests</a:t>
            </a:r>
          </a:p>
          <a:p>
            <a:pPr eaLnBrk="1" hangingPunct="1">
              <a:lnSpc>
                <a:spcPct val="80000"/>
              </a:lnSpc>
            </a:pPr>
            <a:r>
              <a:rPr lang="nl-BE" sz="1100" dirty="0"/>
              <a:t>Deploy on server</a:t>
            </a:r>
          </a:p>
          <a:p>
            <a:pPr eaLnBrk="1" hangingPunct="1">
              <a:lnSpc>
                <a:spcPct val="80000"/>
              </a:lnSpc>
            </a:pPr>
            <a:r>
              <a:rPr lang="nl-BE" sz="1100" dirty="0"/>
              <a:t>Run integration tests</a:t>
            </a:r>
          </a:p>
          <a:p>
            <a:pPr eaLnBrk="1" hangingPunct="1">
              <a:lnSpc>
                <a:spcPct val="80000"/>
              </a:lnSpc>
            </a:pPr>
            <a:r>
              <a:rPr lang="nl-BE" sz="1100" dirty="0"/>
              <a:t>Publish report</a:t>
            </a:r>
          </a:p>
          <a:p>
            <a:pPr lvl="1" eaLnBrk="1" hangingPunct="1">
              <a:lnSpc>
                <a:spcPct val="80000"/>
              </a:lnSpc>
            </a:pPr>
            <a:r>
              <a:rPr lang="nl-BE" sz="1100" dirty="0"/>
              <a:t>Can contain server log, modification set, code audits, …</a:t>
            </a:r>
          </a:p>
          <a:p>
            <a:pPr lvl="1" eaLnBrk="1" hangingPunct="1">
              <a:lnSpc>
                <a:spcPct val="80000"/>
              </a:lnSpc>
            </a:pPr>
            <a:r>
              <a:rPr lang="nl-BE" sz="1100" dirty="0"/>
              <a:t>If build failed: contains failing tests</a:t>
            </a:r>
          </a:p>
          <a:p>
            <a:pPr eaLnBrk="1" hangingPunct="1">
              <a:lnSpc>
                <a:spcPct val="80000"/>
              </a:lnSpc>
            </a:pPr>
            <a:r>
              <a:rPr lang="nl-BE" sz="1100" dirty="0"/>
              <a:t>If build was successful</a:t>
            </a:r>
          </a:p>
          <a:p>
            <a:pPr lvl="1" eaLnBrk="1" hangingPunct="1">
              <a:lnSpc>
                <a:spcPct val="80000"/>
              </a:lnSpc>
            </a:pPr>
            <a:r>
              <a:rPr lang="nl-BE" sz="1100" dirty="0"/>
              <a:t>Tag all code on </a:t>
            </a:r>
            <a:r>
              <a:rPr lang="nl-BE" sz="1100" dirty="0" smtClean="0"/>
              <a:t>SVN</a:t>
            </a:r>
            <a:endParaRPr lang="nl-BE" sz="1100" dirty="0"/>
          </a:p>
          <a:p>
            <a:pPr lvl="1" eaLnBrk="1" hangingPunct="1">
              <a:lnSpc>
                <a:spcPct val="80000"/>
              </a:lnSpc>
            </a:pPr>
            <a:r>
              <a:rPr lang="nl-BE" sz="1100" dirty="0"/>
              <a:t>Check in deployment file + tag</a:t>
            </a:r>
          </a:p>
          <a:p>
            <a:pPr lvl="2" eaLnBrk="1" hangingPunct="1">
              <a:lnSpc>
                <a:spcPct val="80000"/>
              </a:lnSpc>
            </a:pPr>
            <a:r>
              <a:rPr lang="nl-BE" sz="1100" dirty="0"/>
              <a:t>Shippable product</a:t>
            </a:r>
          </a:p>
          <a:p>
            <a:pPr lvl="2" eaLnBrk="1" hangingPunct="1">
              <a:lnSpc>
                <a:spcPct val="80000"/>
              </a:lnSpc>
            </a:pPr>
            <a:r>
              <a:rPr lang="nl-BE" sz="1100" dirty="0"/>
              <a:t>Installed in acceptance / production environment</a:t>
            </a:r>
            <a:endParaRPr lang="nl-NL" sz="1100" dirty="0"/>
          </a:p>
        </p:txBody>
      </p:sp>
    </p:spTree>
    <p:extLst>
      <p:ext uri="{BB962C8B-B14F-4D97-AF65-F5344CB8AC3E}">
        <p14:creationId xmlns:p14="http://schemas.microsoft.com/office/powerpoint/2010/main" val="19162803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Gebruik</a:t>
            </a:r>
            <a:r>
              <a:rPr lang="nl-BE" baseline="0" dirty="0" smtClean="0"/>
              <a:t> echt voorbeeld! </a:t>
            </a:r>
            <a:endParaRPr lang="nl-BE"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29</a:t>
            </a:fld>
            <a:endParaRPr lang="nl-BE"/>
          </a:p>
        </p:txBody>
      </p:sp>
    </p:spTree>
    <p:extLst>
      <p:ext uri="{BB962C8B-B14F-4D97-AF65-F5344CB8AC3E}">
        <p14:creationId xmlns:p14="http://schemas.microsoft.com/office/powerpoint/2010/main" val="3310597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3F3A4694-900E-4CBF-89A0-6442922CEFAA}" type="slidenum">
              <a:rPr lang="en-GB" smtClean="0"/>
              <a:pPr/>
              <a:t>3</a:t>
            </a:fld>
            <a:endParaRPr lang="en-GB" smtClean="0"/>
          </a:p>
        </p:txBody>
      </p:sp>
      <p:sp>
        <p:nvSpPr>
          <p:cNvPr id="166915" name="Rectangle 2"/>
          <p:cNvSpPr>
            <a:spLocks noGrp="1" noRot="1" noChangeAspect="1" noChangeArrowheads="1" noTextEdit="1"/>
          </p:cNvSpPr>
          <p:nvPr>
            <p:ph type="sldImg"/>
          </p:nvPr>
        </p:nvSpPr>
        <p:spPr>
          <a:xfrm>
            <a:off x="3263900" y="509588"/>
            <a:ext cx="3400425" cy="2549525"/>
          </a:xfrm>
          <a:ln/>
        </p:spPr>
      </p:sp>
      <p:sp>
        <p:nvSpPr>
          <p:cNvPr id="166916" name="Rectangle 3"/>
          <p:cNvSpPr>
            <a:spLocks noGrp="1" noChangeArrowheads="1"/>
          </p:cNvSpPr>
          <p:nvPr>
            <p:ph type="body" idx="1"/>
          </p:nvPr>
        </p:nvSpPr>
        <p:spPr>
          <a:noFill/>
          <a:ln/>
        </p:spPr>
        <p:txBody>
          <a:bodyPr/>
          <a:lstStyle/>
          <a:p>
            <a:r>
              <a:rPr lang="nl-NL" dirty="0" smtClean="0"/>
              <a:t>Dus</a:t>
            </a:r>
            <a:r>
              <a:rPr lang="nl-NL" baseline="0" dirty="0" smtClean="0"/>
              <a:t> Scrum is een verzameling van technieken die agile werken moeten ondersteunen. Denk daarbij aan:</a:t>
            </a:r>
            <a:endParaRPr lang="nl-NL" dirty="0" smtClean="0"/>
          </a:p>
          <a:p>
            <a:pPr>
              <a:buFontTx/>
              <a:buChar char="•"/>
            </a:pPr>
            <a:r>
              <a:rPr lang="nl-NL" dirty="0" smtClean="0"/>
              <a:t>Iteraties: beperkt in tijd, op einde een functionele release (een deel van het product is ontwikkeld)</a:t>
            </a:r>
          </a:p>
          <a:p>
            <a:pPr>
              <a:buFontTx/>
              <a:buChar char="•"/>
            </a:pPr>
            <a:r>
              <a:rPr lang="nl-NL" dirty="0" err="1" smtClean="0"/>
              <a:t>Stories</a:t>
            </a:r>
            <a:r>
              <a:rPr lang="nl-NL" dirty="0" smtClean="0"/>
              <a:t>: gefocust op functionaliteit, heeft business waarde</a:t>
            </a:r>
          </a:p>
          <a:p>
            <a:pPr>
              <a:buFontTx/>
              <a:buChar char="•"/>
            </a:pPr>
            <a:r>
              <a:rPr lang="nl-NL" dirty="0" err="1" smtClean="0"/>
              <a:t>Backlog</a:t>
            </a:r>
            <a:r>
              <a:rPr lang="nl-NL" dirty="0" smtClean="0"/>
              <a:t>: lijst </a:t>
            </a:r>
            <a:r>
              <a:rPr lang="nl-NL" dirty="0" err="1" smtClean="0"/>
              <a:t>stories</a:t>
            </a:r>
            <a:r>
              <a:rPr lang="nl-NL" dirty="0" smtClean="0"/>
              <a:t> te ontwikkelen; </a:t>
            </a:r>
            <a:r>
              <a:rPr lang="nl-NL" dirty="0" err="1" smtClean="0"/>
              <a:t>geprioritiseerd</a:t>
            </a:r>
            <a:r>
              <a:rPr lang="nl-NL" dirty="0" smtClean="0"/>
              <a:t> op business waarde; sprint/ganse ...</a:t>
            </a:r>
          </a:p>
          <a:p>
            <a:pPr>
              <a:buFontTx/>
              <a:buChar char="•"/>
            </a:pPr>
            <a:r>
              <a:rPr lang="nl-NL" dirty="0" smtClean="0"/>
              <a:t>Samenwerking: directe communicatie tussen proxy &lt;-&gt; </a:t>
            </a:r>
            <a:r>
              <a:rPr lang="nl-NL" dirty="0" err="1" smtClean="0"/>
              <a:t>developer</a:t>
            </a:r>
            <a:r>
              <a:rPr lang="nl-NL" dirty="0" smtClean="0"/>
              <a:t> &lt;-&gt; coach ...</a:t>
            </a:r>
          </a:p>
          <a:p>
            <a:pPr>
              <a:buFontTx/>
              <a:buNone/>
            </a:pPr>
            <a:endParaRPr lang="nl-NL" dirty="0" smtClean="0"/>
          </a:p>
          <a:p>
            <a:endParaRPr lang="nl-BE" baseline="0" dirty="0" smtClean="0"/>
          </a:p>
          <a:p>
            <a:pPr>
              <a:buFontTx/>
              <a:buChar char="•"/>
            </a:pPr>
            <a:endParaRPr lang="nl-NL" dirty="0" smtClean="0"/>
          </a:p>
        </p:txBody>
      </p:sp>
    </p:spTree>
    <p:extLst>
      <p:ext uri="{BB962C8B-B14F-4D97-AF65-F5344CB8AC3E}">
        <p14:creationId xmlns:p14="http://schemas.microsoft.com/office/powerpoint/2010/main" val="20015400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B40C868-8F42-43FD-9265-20D144955F82}" type="slidenum">
              <a:rPr lang="nl-BE" smtClean="0"/>
              <a:pPr/>
              <a:t>30</a:t>
            </a:fld>
            <a:endParaRPr lang="nl-BE"/>
          </a:p>
        </p:txBody>
      </p:sp>
    </p:spTree>
    <p:extLst>
      <p:ext uri="{BB962C8B-B14F-4D97-AF65-F5344CB8AC3E}">
        <p14:creationId xmlns:p14="http://schemas.microsoft.com/office/powerpoint/2010/main" val="19246551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B40C868-8F42-43FD-9265-20D144955F82}" type="slidenum">
              <a:rPr lang="nl-BE" smtClean="0"/>
              <a:pPr/>
              <a:t>31</a:t>
            </a:fld>
            <a:endParaRPr lang="nl-BE"/>
          </a:p>
        </p:txBody>
      </p:sp>
    </p:spTree>
    <p:extLst>
      <p:ext uri="{BB962C8B-B14F-4D97-AF65-F5344CB8AC3E}">
        <p14:creationId xmlns:p14="http://schemas.microsoft.com/office/powerpoint/2010/main" val="2856835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nl-BE" dirty="0" smtClean="0"/>
              <a:t>first</a:t>
            </a:r>
            <a:r>
              <a:rPr lang="nl-BE" baseline="0" dirty="0" smtClean="0"/>
              <a:t> do a </a:t>
            </a:r>
            <a:r>
              <a:rPr lang="nl-BE" baseline="0" dirty="0" err="1" smtClean="0"/>
              <a:t>checkout</a:t>
            </a:r>
            <a:r>
              <a:rPr lang="nl-BE" baseline="0" dirty="0" smtClean="0"/>
              <a:t> of a </a:t>
            </a:r>
            <a:r>
              <a:rPr lang="nl-BE" baseline="0" dirty="0" err="1" smtClean="0"/>
              <a:t>version</a:t>
            </a:r>
            <a:r>
              <a:rPr lang="nl-BE" baseline="0" dirty="0" smtClean="0"/>
              <a:t> (</a:t>
            </a:r>
            <a:r>
              <a:rPr lang="nl-BE" baseline="0" dirty="0" err="1" smtClean="0"/>
              <a:t>for</a:t>
            </a:r>
            <a:r>
              <a:rPr lang="nl-BE" baseline="0" dirty="0" smtClean="0"/>
              <a:t> </a:t>
            </a:r>
            <a:r>
              <a:rPr lang="nl-BE" baseline="0" dirty="0" err="1" smtClean="0"/>
              <a:t>acceptance</a:t>
            </a:r>
            <a:r>
              <a:rPr lang="nl-BE" baseline="0" dirty="0" smtClean="0"/>
              <a:t> or </a:t>
            </a:r>
            <a:r>
              <a:rPr lang="nl-BE" baseline="0" dirty="0" err="1" smtClean="0"/>
              <a:t>production</a:t>
            </a:r>
            <a:r>
              <a:rPr lang="nl-BE" baseline="0" dirty="0" smtClean="0"/>
              <a:t>)</a:t>
            </a:r>
          </a:p>
          <a:p>
            <a:pPr marL="171428" indent="-171428">
              <a:buFontTx/>
              <a:buChar char="-"/>
            </a:pPr>
            <a:r>
              <a:rPr lang="nl-BE" baseline="0" dirty="0" err="1" smtClean="0"/>
              <a:t>Then</a:t>
            </a:r>
            <a:r>
              <a:rPr lang="nl-BE" baseline="0" dirty="0" smtClean="0"/>
              <a:t> do a </a:t>
            </a:r>
            <a:r>
              <a:rPr lang="nl-BE" baseline="0" dirty="0" err="1" smtClean="0"/>
              <a:t>rollout</a:t>
            </a:r>
            <a:r>
              <a:rPr lang="nl-BE" baseline="0" dirty="0" smtClean="0"/>
              <a:t> </a:t>
            </a:r>
            <a:r>
              <a:rPr lang="nl-BE" baseline="0" dirty="0" err="1" smtClean="0"/>
              <a:t>to</a:t>
            </a:r>
            <a:r>
              <a:rPr lang="nl-BE" baseline="0" dirty="0" smtClean="0"/>
              <a:t> environment – </a:t>
            </a:r>
            <a:r>
              <a:rPr lang="nl-BE" baseline="0" dirty="0" err="1" smtClean="0"/>
              <a:t>selecting</a:t>
            </a:r>
            <a:r>
              <a:rPr lang="nl-BE" baseline="0" dirty="0" smtClean="0"/>
              <a:t> </a:t>
            </a:r>
            <a:r>
              <a:rPr lang="nl-BE" baseline="0" dirty="0" err="1" smtClean="0"/>
              <a:t>some</a:t>
            </a:r>
            <a:r>
              <a:rPr lang="nl-BE" baseline="0" dirty="0" smtClean="0"/>
              <a:t> options (</a:t>
            </a:r>
            <a:r>
              <a:rPr lang="nl-BE" baseline="0" dirty="0" err="1" smtClean="0"/>
              <a:t>db</a:t>
            </a:r>
            <a:r>
              <a:rPr lang="nl-BE" baseline="0" dirty="0" smtClean="0"/>
              <a:t> or </a:t>
            </a:r>
            <a:r>
              <a:rPr lang="nl-BE" baseline="0" dirty="0" err="1" smtClean="0"/>
              <a:t>not</a:t>
            </a:r>
            <a:r>
              <a:rPr lang="nl-BE" baseline="0" dirty="0" smtClean="0"/>
              <a:t>, </a:t>
            </a:r>
            <a:r>
              <a:rPr lang="nl-BE" baseline="0" dirty="0" err="1" smtClean="0"/>
              <a:t>config</a:t>
            </a:r>
            <a:r>
              <a:rPr lang="nl-BE" baseline="0" dirty="0" smtClean="0"/>
              <a:t> of server or </a:t>
            </a:r>
            <a:r>
              <a:rPr lang="nl-BE" baseline="0" dirty="0" err="1" smtClean="0"/>
              <a:t>not</a:t>
            </a:r>
            <a:r>
              <a:rPr lang="nl-BE" baseline="0" dirty="0" smtClean="0"/>
              <a:t>, </a:t>
            </a:r>
            <a:r>
              <a:rPr lang="nl-BE" baseline="0" dirty="0" err="1" smtClean="0"/>
              <a:t>which</a:t>
            </a:r>
            <a:r>
              <a:rPr lang="nl-BE" baseline="0" dirty="0" smtClean="0"/>
              <a:t> </a:t>
            </a:r>
            <a:r>
              <a:rPr lang="nl-BE" baseline="0" dirty="0" err="1" smtClean="0"/>
              <a:t>components</a:t>
            </a:r>
            <a:r>
              <a:rPr lang="nl-BE" baseline="0" dirty="0" smtClean="0"/>
              <a:t> </a:t>
            </a:r>
            <a:r>
              <a:rPr lang="nl-BE" baseline="0" dirty="0" err="1" smtClean="0"/>
              <a:t>to</a:t>
            </a:r>
            <a:r>
              <a:rPr lang="nl-BE" baseline="0" dirty="0" smtClean="0"/>
              <a:t> </a:t>
            </a:r>
            <a:r>
              <a:rPr lang="nl-BE" baseline="0" dirty="0" err="1" smtClean="0"/>
              <a:t>deploy</a:t>
            </a:r>
            <a:r>
              <a:rPr lang="nl-BE" baseline="0" dirty="0" smtClean="0"/>
              <a:t>), environment </a:t>
            </a:r>
            <a:r>
              <a:rPr lang="nl-BE" baseline="0" dirty="0" err="1" smtClean="0"/>
              <a:t>can</a:t>
            </a:r>
            <a:r>
              <a:rPr lang="nl-BE" baseline="0" dirty="0" smtClean="0"/>
              <a:t> </a:t>
            </a:r>
            <a:r>
              <a:rPr lang="nl-BE" baseline="0" dirty="0" err="1" smtClean="0"/>
              <a:t>be</a:t>
            </a:r>
            <a:r>
              <a:rPr lang="nl-BE" baseline="0" dirty="0" smtClean="0"/>
              <a:t> </a:t>
            </a:r>
            <a:r>
              <a:rPr lang="nl-BE" baseline="0" dirty="0" err="1" smtClean="0"/>
              <a:t>acceptance</a:t>
            </a:r>
            <a:r>
              <a:rPr lang="nl-BE" baseline="0" dirty="0" smtClean="0"/>
              <a:t>, </a:t>
            </a:r>
            <a:r>
              <a:rPr lang="nl-BE" baseline="0" dirty="0" err="1" smtClean="0"/>
              <a:t>prod</a:t>
            </a:r>
            <a:r>
              <a:rPr lang="nl-BE" baseline="0" dirty="0" smtClean="0"/>
              <a:t>, </a:t>
            </a:r>
            <a:r>
              <a:rPr lang="nl-BE" baseline="0" dirty="0" err="1" smtClean="0"/>
              <a:t>sanity</a:t>
            </a:r>
            <a:r>
              <a:rPr lang="nl-BE" baseline="0" dirty="0" smtClean="0"/>
              <a:t>, …</a:t>
            </a:r>
          </a:p>
          <a:p>
            <a:pPr marL="171428" indent="-171428">
              <a:buFontTx/>
              <a:buChar char="-"/>
            </a:pPr>
            <a:r>
              <a:rPr lang="nl-BE" baseline="0" dirty="0" err="1" smtClean="0"/>
              <a:t>Rollout</a:t>
            </a:r>
            <a:r>
              <a:rPr lang="nl-BE" baseline="0" dirty="0" smtClean="0"/>
              <a:t> </a:t>
            </a:r>
            <a:r>
              <a:rPr lang="nl-BE" baseline="0" dirty="0" err="1" smtClean="0"/>
              <a:t>itself</a:t>
            </a:r>
            <a:r>
              <a:rPr lang="nl-BE" baseline="0" dirty="0" smtClean="0"/>
              <a:t> does: </a:t>
            </a:r>
          </a:p>
          <a:p>
            <a:pPr marL="628568" lvl="1" indent="-171428">
              <a:buFontTx/>
              <a:buChar char="-"/>
            </a:pPr>
            <a:r>
              <a:rPr lang="nl-BE" dirty="0" smtClean="0"/>
              <a:t>Run </a:t>
            </a:r>
            <a:r>
              <a:rPr lang="nl-BE" dirty="0" err="1" smtClean="0"/>
              <a:t>db</a:t>
            </a:r>
            <a:r>
              <a:rPr lang="nl-BE" dirty="0" smtClean="0"/>
              <a:t> scripts</a:t>
            </a:r>
          </a:p>
          <a:p>
            <a:pPr marL="628568" lvl="1" indent="-171428">
              <a:buFontTx/>
              <a:buChar char="-"/>
            </a:pPr>
            <a:r>
              <a:rPr lang="nl-BE" dirty="0" err="1" smtClean="0"/>
              <a:t>Configure</a:t>
            </a:r>
            <a:r>
              <a:rPr lang="nl-BE" baseline="0" dirty="0" smtClean="0"/>
              <a:t> </a:t>
            </a:r>
            <a:r>
              <a:rPr lang="nl-BE" baseline="0" dirty="0" err="1" smtClean="0"/>
              <a:t>application</a:t>
            </a:r>
            <a:r>
              <a:rPr lang="nl-BE" baseline="0" dirty="0" smtClean="0"/>
              <a:t> server</a:t>
            </a:r>
          </a:p>
          <a:p>
            <a:pPr marL="1085709" lvl="2" indent="-171428">
              <a:buFontTx/>
              <a:buChar char="-"/>
            </a:pPr>
            <a:r>
              <a:rPr lang="nl-BE" baseline="0" dirty="0" smtClean="0"/>
              <a:t>Data sources</a:t>
            </a:r>
          </a:p>
          <a:p>
            <a:pPr marL="1085709" lvl="2" indent="-171428">
              <a:buFontTx/>
              <a:buChar char="-"/>
            </a:pPr>
            <a:r>
              <a:rPr lang="nl-BE" baseline="0" dirty="0" err="1" smtClean="0"/>
              <a:t>Startup</a:t>
            </a:r>
            <a:r>
              <a:rPr lang="nl-BE" baseline="0" dirty="0" smtClean="0"/>
              <a:t> </a:t>
            </a:r>
            <a:r>
              <a:rPr lang="nl-BE" baseline="0" dirty="0" err="1" smtClean="0"/>
              <a:t>params</a:t>
            </a:r>
            <a:endParaRPr lang="nl-BE" baseline="0" dirty="0" smtClean="0"/>
          </a:p>
          <a:p>
            <a:pPr marL="1085709" lvl="2" indent="-171428">
              <a:buFontTx/>
              <a:buChar char="-"/>
            </a:pPr>
            <a:r>
              <a:rPr lang="nl-BE" baseline="0" dirty="0" smtClean="0"/>
              <a:t>Queues</a:t>
            </a:r>
          </a:p>
          <a:p>
            <a:pPr marL="1085709" lvl="2" indent="-171428">
              <a:buFontTx/>
              <a:buChar char="-"/>
            </a:pPr>
            <a:r>
              <a:rPr lang="nl-BE" baseline="0" dirty="0" err="1" smtClean="0"/>
              <a:t>Create</a:t>
            </a:r>
            <a:r>
              <a:rPr lang="nl-BE" baseline="0" dirty="0" smtClean="0"/>
              <a:t> directories</a:t>
            </a:r>
          </a:p>
          <a:p>
            <a:pPr marL="1085709" lvl="2" indent="-171428">
              <a:buFontTx/>
              <a:buChar char="-"/>
            </a:pPr>
            <a:r>
              <a:rPr lang="nl-BE" baseline="0" dirty="0" err="1" smtClean="0"/>
              <a:t>Restarts</a:t>
            </a:r>
            <a:endParaRPr lang="nl-BE" baseline="0" dirty="0" smtClean="0"/>
          </a:p>
          <a:p>
            <a:pPr marL="628568" lvl="1" indent="-171428">
              <a:buFontTx/>
              <a:buChar char="-"/>
            </a:pPr>
            <a:r>
              <a:rPr lang="nl-BE" baseline="0" dirty="0" err="1" smtClean="0"/>
              <a:t>Deploys</a:t>
            </a:r>
            <a:r>
              <a:rPr lang="nl-BE" baseline="0" dirty="0" smtClean="0"/>
              <a:t> </a:t>
            </a:r>
            <a:r>
              <a:rPr lang="nl-BE" baseline="0" dirty="0" err="1" smtClean="0"/>
              <a:t>application</a:t>
            </a:r>
            <a:endParaRPr lang="nl-BE" baseline="0" dirty="0" smtClean="0"/>
          </a:p>
          <a:p>
            <a:pPr marL="171428" indent="-171428">
              <a:buFontTx/>
              <a:buChar char="-"/>
            </a:pPr>
            <a:r>
              <a:rPr lang="nl-BE" baseline="0" dirty="0" err="1" smtClean="0"/>
              <a:t>DevOps</a:t>
            </a:r>
            <a:r>
              <a:rPr lang="nl-BE" baseline="0" dirty="0" smtClean="0"/>
              <a:t> </a:t>
            </a:r>
            <a:r>
              <a:rPr lang="nl-BE" baseline="0" dirty="0" err="1" smtClean="0"/>
              <a:t>creates</a:t>
            </a:r>
            <a:r>
              <a:rPr lang="nl-BE" baseline="0" dirty="0" smtClean="0"/>
              <a:t> virtual images </a:t>
            </a:r>
            <a:r>
              <a:rPr lang="nl-BE" baseline="0" dirty="0" err="1" smtClean="0"/>
              <a:t>with</a:t>
            </a:r>
            <a:r>
              <a:rPr lang="nl-BE" baseline="0" dirty="0" smtClean="0"/>
              <a:t> </a:t>
            </a:r>
            <a:r>
              <a:rPr lang="nl-BE" baseline="0" dirty="0" err="1" smtClean="0"/>
              <a:t>an</a:t>
            </a:r>
            <a:r>
              <a:rPr lang="nl-BE" baseline="0" dirty="0" smtClean="0"/>
              <a:t> os, </a:t>
            </a:r>
            <a:r>
              <a:rPr lang="nl-BE" baseline="0" dirty="0" err="1" smtClean="0"/>
              <a:t>application</a:t>
            </a:r>
            <a:r>
              <a:rPr lang="nl-BE" baseline="0" dirty="0" smtClean="0"/>
              <a:t> server, </a:t>
            </a:r>
            <a:r>
              <a:rPr lang="nl-BE" baseline="0" dirty="0" err="1" smtClean="0"/>
              <a:t>other</a:t>
            </a:r>
            <a:r>
              <a:rPr lang="nl-BE" baseline="0" dirty="0" smtClean="0"/>
              <a:t> tools </a:t>
            </a:r>
            <a:r>
              <a:rPr lang="nl-BE" baseline="0" dirty="0" err="1" smtClean="0"/>
              <a:t>needed</a:t>
            </a:r>
            <a:r>
              <a:rPr lang="nl-BE" baseline="0" dirty="0" smtClean="0"/>
              <a:t> on.</a:t>
            </a:r>
          </a:p>
          <a:p>
            <a:r>
              <a:rPr lang="nl-BE" dirty="0" smtClean="0"/>
              <a:t>	</a:t>
            </a:r>
          </a:p>
          <a:p>
            <a:endParaRPr lang="nl-BE"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32</a:t>
            </a:fld>
            <a:endParaRPr lang="nl-BE"/>
          </a:p>
        </p:txBody>
      </p:sp>
    </p:spTree>
    <p:extLst>
      <p:ext uri="{BB962C8B-B14F-4D97-AF65-F5344CB8AC3E}">
        <p14:creationId xmlns:p14="http://schemas.microsoft.com/office/powerpoint/2010/main" val="3113996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 </a:t>
            </a:r>
            <a:r>
              <a:rPr lang="nl-BE" dirty="0" err="1" smtClean="0"/>
              <a:t>fast</a:t>
            </a:r>
            <a:r>
              <a:rPr lang="nl-BE" dirty="0" smtClean="0"/>
              <a:t> feedback</a:t>
            </a:r>
            <a:endParaRPr lang="nl-BE"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33</a:t>
            </a:fld>
            <a:endParaRPr lang="nl-BE"/>
          </a:p>
        </p:txBody>
      </p:sp>
    </p:spTree>
    <p:extLst>
      <p:ext uri="{BB962C8B-B14F-4D97-AF65-F5344CB8AC3E}">
        <p14:creationId xmlns:p14="http://schemas.microsoft.com/office/powerpoint/2010/main" val="10363970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C4BEAB74-1F99-4606-B705-B01879A05E05}" type="slidenum">
              <a:rPr lang="en-GB" smtClean="0"/>
              <a:pPr/>
              <a:t>34</a:t>
            </a:fld>
            <a:endParaRPr lang="en-GB" smtClean="0"/>
          </a:p>
        </p:txBody>
      </p:sp>
      <p:sp>
        <p:nvSpPr>
          <p:cNvPr id="169987" name="Rectangle 2"/>
          <p:cNvSpPr>
            <a:spLocks noGrp="1" noRot="1" noChangeAspect="1" noChangeArrowheads="1" noTextEdit="1"/>
          </p:cNvSpPr>
          <p:nvPr>
            <p:ph type="sldImg"/>
          </p:nvPr>
        </p:nvSpPr>
        <p:spPr>
          <a:xfrm>
            <a:off x="3265488" y="509588"/>
            <a:ext cx="3400425" cy="2549525"/>
          </a:xfrm>
          <a:ln/>
        </p:spPr>
      </p:sp>
      <p:sp>
        <p:nvSpPr>
          <p:cNvPr id="169988" name="Rectangle 3"/>
          <p:cNvSpPr>
            <a:spLocks noGrp="1" noChangeArrowheads="1"/>
          </p:cNvSpPr>
          <p:nvPr>
            <p:ph type="body" idx="1"/>
          </p:nvPr>
        </p:nvSpPr>
        <p:spPr>
          <a:noFill/>
          <a:ln/>
        </p:spPr>
        <p:txBody>
          <a:bodyPr/>
          <a:lstStyle/>
          <a:p>
            <a:pPr>
              <a:buFontTx/>
              <a:buNone/>
            </a:pPr>
            <a:r>
              <a:rPr lang="nl-NL" dirty="0" smtClean="0"/>
              <a:t>Nu gaan we wat dieper in op test </a:t>
            </a:r>
            <a:r>
              <a:rPr lang="nl-NL" dirty="0" err="1" smtClean="0"/>
              <a:t>driven</a:t>
            </a:r>
            <a:r>
              <a:rPr lang="nl-NL" dirty="0" smtClean="0"/>
              <a:t> </a:t>
            </a:r>
            <a:r>
              <a:rPr lang="nl-NL" dirty="0" err="1" smtClean="0"/>
              <a:t>development</a:t>
            </a:r>
            <a:r>
              <a:rPr lang="nl-NL" baseline="0" dirty="0" smtClean="0"/>
              <a:t> + </a:t>
            </a:r>
            <a:r>
              <a:rPr lang="nl-NL" baseline="0" dirty="0" err="1" smtClean="0"/>
              <a:t>oefn</a:t>
            </a:r>
            <a:endParaRPr lang="nl-NL" dirty="0" smtClean="0"/>
          </a:p>
          <a:p>
            <a:pPr>
              <a:buFontTx/>
              <a:buChar char="•"/>
            </a:pPr>
            <a:endParaRPr lang="nl-NL" dirty="0" smtClean="0"/>
          </a:p>
          <a:p>
            <a:endParaRPr lang="nl-NL" dirty="0" smtClean="0"/>
          </a:p>
        </p:txBody>
      </p:sp>
    </p:spTree>
    <p:extLst>
      <p:ext uri="{BB962C8B-B14F-4D97-AF65-F5344CB8AC3E}">
        <p14:creationId xmlns:p14="http://schemas.microsoft.com/office/powerpoint/2010/main" val="3042806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Herhaling</a:t>
            </a:r>
            <a:r>
              <a:rPr lang="en-US" dirty="0" smtClean="0"/>
              <a:t>:</a:t>
            </a:r>
          </a:p>
          <a:p>
            <a:r>
              <a:rPr lang="en-US" dirty="0" smtClean="0"/>
              <a:t>* Write a test: this is an automated, repeatable</a:t>
            </a:r>
            <a:r>
              <a:rPr lang="en-US" baseline="0" dirty="0" smtClean="0"/>
              <a:t> test (using a </a:t>
            </a:r>
            <a:r>
              <a:rPr lang="en-US" baseline="0" dirty="0" err="1" smtClean="0"/>
              <a:t>jUnit</a:t>
            </a:r>
            <a:r>
              <a:rPr lang="en-US" baseline="0" dirty="0" smtClean="0"/>
              <a:t> style framework)</a:t>
            </a:r>
            <a:endParaRPr lang="en-US" dirty="0" smtClean="0"/>
          </a:p>
          <a:p>
            <a:pPr marL="171428" indent="-171428">
              <a:buFontTx/>
              <a:buChar char="•"/>
            </a:pPr>
            <a:r>
              <a:rPr lang="en-US" dirty="0" smtClean="0"/>
              <a:t>Run test: it is red… </a:t>
            </a:r>
            <a:r>
              <a:rPr lang="en-US" dirty="0" err="1" smtClean="0"/>
              <a:t>ánd</a:t>
            </a:r>
            <a:r>
              <a:rPr lang="en-US" dirty="0" smtClean="0"/>
              <a:t> because of the correct reasons</a:t>
            </a:r>
          </a:p>
          <a:p>
            <a:pPr marL="171428" indent="-171428">
              <a:buFontTx/>
              <a:buChar char="•"/>
            </a:pPr>
            <a:r>
              <a:rPr lang="en-US" dirty="0" smtClean="0"/>
              <a:t>Write just enough code to pass the test (limit</a:t>
            </a:r>
            <a:r>
              <a:rPr lang="en-US" baseline="0" dirty="0" smtClean="0"/>
              <a:t> scope) – this ensures a good coverage of your code</a:t>
            </a:r>
            <a:endParaRPr lang="en-US" dirty="0" smtClean="0"/>
          </a:p>
          <a:p>
            <a:pPr marL="171428" indent="-171428">
              <a:buFontTx/>
              <a:buChar char="•"/>
            </a:pPr>
            <a:r>
              <a:rPr lang="en-US" dirty="0" smtClean="0"/>
              <a:t>Run</a:t>
            </a:r>
            <a:r>
              <a:rPr lang="en-US" baseline="0" dirty="0" smtClean="0"/>
              <a:t> test to see if it works</a:t>
            </a:r>
          </a:p>
          <a:p>
            <a:pPr marL="171428" indent="-171428">
              <a:buFontTx/>
              <a:buChar char="•"/>
            </a:pPr>
            <a:r>
              <a:rPr lang="en-US" baseline="0" dirty="0" smtClean="0"/>
              <a:t>Refactor code/test if necessary, use tests as safety net</a:t>
            </a:r>
            <a:endParaRPr lang="en-US" dirty="0" smtClean="0"/>
          </a:p>
          <a:p>
            <a:r>
              <a:rPr lang="en-US" dirty="0" smtClean="0"/>
              <a:t>* R</a:t>
            </a:r>
            <a:r>
              <a:rPr lang="nl-BE" dirty="0" err="1" smtClean="0"/>
              <a:t>epeat</a:t>
            </a:r>
            <a:r>
              <a:rPr lang="nl-BE" baseline="0" dirty="0" smtClean="0"/>
              <a:t> </a:t>
            </a:r>
            <a:r>
              <a:rPr lang="nl-BE" baseline="0" dirty="0" err="1" smtClean="0"/>
              <a:t>entire</a:t>
            </a:r>
            <a:r>
              <a:rPr lang="nl-BE" baseline="0" dirty="0" smtClean="0"/>
              <a:t> </a:t>
            </a:r>
            <a:r>
              <a:rPr lang="nl-BE" baseline="0" dirty="0" err="1" smtClean="0"/>
              <a:t>cycle</a:t>
            </a:r>
            <a:r>
              <a:rPr lang="nl-BE" baseline="0" dirty="0" smtClean="0"/>
              <a:t> </a:t>
            </a:r>
            <a:r>
              <a:rPr lang="nl-BE" baseline="0" dirty="0" err="1" smtClean="0"/>
              <a:t>again</a:t>
            </a:r>
            <a:r>
              <a:rPr lang="nl-BE" baseline="0" dirty="0" smtClean="0"/>
              <a:t> </a:t>
            </a:r>
            <a:r>
              <a:rPr lang="nl-BE" baseline="0" dirty="0" err="1" smtClean="0"/>
              <a:t>and</a:t>
            </a:r>
            <a:r>
              <a:rPr lang="nl-BE" baseline="0" dirty="0" smtClean="0"/>
              <a:t> </a:t>
            </a:r>
            <a:r>
              <a:rPr lang="nl-BE" baseline="0" dirty="0" err="1" smtClean="0"/>
              <a:t>again</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35</a:t>
            </a:fld>
            <a:endParaRPr lang="nl-BE"/>
          </a:p>
        </p:txBody>
      </p:sp>
    </p:spTree>
    <p:extLst>
      <p:ext uri="{BB962C8B-B14F-4D97-AF65-F5344CB8AC3E}">
        <p14:creationId xmlns:p14="http://schemas.microsoft.com/office/powerpoint/2010/main" val="2881175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p>
            <a:fld id="{7C743C14-0392-4D1F-9AED-303FBC939067}" type="slidenum">
              <a:rPr lang="en-GB" smtClean="0"/>
              <a:pPr/>
              <a:t>36</a:t>
            </a:fld>
            <a:endParaRPr lang="en-GB" smtClean="0"/>
          </a:p>
        </p:txBody>
      </p:sp>
      <p:sp>
        <p:nvSpPr>
          <p:cNvPr id="193539" name="Rectangle 2"/>
          <p:cNvSpPr>
            <a:spLocks noGrp="1" noRot="1" noChangeAspect="1" noChangeArrowheads="1" noTextEdit="1"/>
          </p:cNvSpPr>
          <p:nvPr>
            <p:ph type="sldImg"/>
          </p:nvPr>
        </p:nvSpPr>
        <p:spPr>
          <a:xfrm>
            <a:off x="3265488" y="509588"/>
            <a:ext cx="3400425" cy="2549525"/>
          </a:xfrm>
          <a:ln/>
        </p:spPr>
      </p:sp>
      <p:sp>
        <p:nvSpPr>
          <p:cNvPr id="193540" name="Rectangle 3"/>
          <p:cNvSpPr>
            <a:spLocks noGrp="1" noChangeArrowheads="1"/>
          </p:cNvSpPr>
          <p:nvPr>
            <p:ph type="body" idx="1"/>
          </p:nvPr>
        </p:nvSpPr>
        <p:spPr>
          <a:noFill/>
          <a:ln/>
        </p:spPr>
        <p:txBody>
          <a:bodyPr/>
          <a:lstStyle/>
          <a:p>
            <a:pPr eaLnBrk="1" hangingPunct="1"/>
            <a:endParaRPr lang="nl-BE" dirty="0" smtClean="0"/>
          </a:p>
          <a:p>
            <a:pPr eaLnBrk="1" hangingPunct="1"/>
            <a:r>
              <a:rPr lang="nl-BE" dirty="0" smtClean="0"/>
              <a:t>Setup, </a:t>
            </a:r>
            <a:r>
              <a:rPr lang="nl-BE" dirty="0" err="1" smtClean="0"/>
              <a:t>excercise</a:t>
            </a:r>
            <a:r>
              <a:rPr lang="nl-BE" dirty="0" smtClean="0"/>
              <a:t>,</a:t>
            </a:r>
            <a:r>
              <a:rPr lang="nl-BE" baseline="0" dirty="0" smtClean="0"/>
              <a:t> </a:t>
            </a:r>
            <a:r>
              <a:rPr lang="nl-BE" baseline="0" dirty="0" err="1" smtClean="0"/>
              <a:t>verify</a:t>
            </a:r>
            <a:r>
              <a:rPr lang="nl-BE" baseline="0" dirty="0" smtClean="0"/>
              <a:t>, </a:t>
            </a:r>
            <a:r>
              <a:rPr lang="nl-BE" baseline="0" dirty="0" err="1" smtClean="0"/>
              <a:t>teardown</a:t>
            </a:r>
            <a:endParaRPr lang="nl-NL" dirty="0" smtClean="0"/>
          </a:p>
        </p:txBody>
      </p:sp>
    </p:spTree>
    <p:extLst>
      <p:ext uri="{BB962C8B-B14F-4D97-AF65-F5344CB8AC3E}">
        <p14:creationId xmlns:p14="http://schemas.microsoft.com/office/powerpoint/2010/main" val="37724468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dirty="0" smtClean="0"/>
              <a:t>Demo van </a:t>
            </a:r>
            <a:r>
              <a:rPr lang="nl-BE" dirty="0" err="1" smtClean="0"/>
              <a:t>delayed</a:t>
            </a:r>
            <a:endParaRPr lang="nl-BE"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nl-B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BE" dirty="0" err="1" smtClean="0"/>
              <a:t>Delayed</a:t>
            </a:r>
            <a:r>
              <a:rPr lang="nl-BE" dirty="0" smtClean="0"/>
              <a:t> project </a:t>
            </a:r>
            <a:r>
              <a:rPr lang="nl-BE" dirty="0" err="1" smtClean="0"/>
              <a:t>initial</a:t>
            </a:r>
            <a:r>
              <a:rPr lang="nl-BE"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nl-BE" dirty="0" smtClean="0"/>
              <a:t>Een</a:t>
            </a:r>
            <a:r>
              <a:rPr lang="nl-BE" baseline="0" dirty="0" smtClean="0"/>
              <a:t> klasse Train met een variabele </a:t>
            </a:r>
            <a:r>
              <a:rPr lang="nl-BE" baseline="0" dirty="0" err="1" smtClean="0"/>
              <a:t>hoursDelayed</a:t>
            </a:r>
            <a:r>
              <a:rPr lang="nl-BE" baseline="0" dirty="0" smtClean="0"/>
              <a:t> en een methode </a:t>
            </a:r>
            <a:r>
              <a:rPr lang="nl-BE" baseline="0" dirty="0" err="1" smtClean="0"/>
              <a:t>customerSatisfaciton</a:t>
            </a:r>
            <a:r>
              <a:rPr lang="nl-BE"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nl-BE" baseline="0" dirty="0" smtClean="0"/>
              <a:t>Opdracht: Die methode test-</a:t>
            </a:r>
            <a:r>
              <a:rPr lang="nl-BE" baseline="0" dirty="0" err="1" smtClean="0"/>
              <a:t>driven</a:t>
            </a:r>
            <a:r>
              <a:rPr lang="nl-BE" baseline="0" dirty="0" smtClean="0"/>
              <a:t> implementeren. Test per test doen en niet vergeten </a:t>
            </a:r>
            <a:r>
              <a:rPr lang="nl-BE" baseline="0" dirty="0" err="1" smtClean="0"/>
              <a:t>IllegalArgumentException</a:t>
            </a:r>
            <a:r>
              <a:rPr lang="nl-BE" baseline="0" dirty="0" smtClean="0"/>
              <a:t> bij +3 </a:t>
            </a:r>
            <a:r>
              <a:rPr lang="nl-BE" baseline="0" dirty="0" err="1" smtClean="0"/>
              <a:t>hours</a:t>
            </a:r>
            <a:endParaRPr lang="nl-B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nl-B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BE" baseline="0" dirty="0" smtClean="0"/>
              <a:t>Gewone </a:t>
            </a:r>
            <a:r>
              <a:rPr lang="nl-BE" baseline="0" dirty="0" err="1" smtClean="0"/>
              <a:t>assertEquals</a:t>
            </a:r>
            <a:r>
              <a:rPr lang="nl-BE" baseline="0" dirty="0" smtClean="0"/>
              <a:t> gebruiken (geen </a:t>
            </a:r>
            <a:r>
              <a:rPr lang="nl-BE" baseline="0" dirty="0" err="1" smtClean="0"/>
              <a:t>fest</a:t>
            </a:r>
            <a:r>
              <a:rPr lang="nl-BE" baseline="0" dirty="0" smtClean="0"/>
              <a:t> </a:t>
            </a:r>
            <a:r>
              <a:rPr lang="nl-BE" baseline="0" dirty="0" err="1" smtClean="0"/>
              <a:t>assert</a:t>
            </a:r>
            <a:r>
              <a:rPr lang="nl-BE" baseline="0" dirty="0" smtClean="0"/>
              <a:t>)</a:t>
            </a:r>
            <a:endParaRPr lang="nl-BE" dirty="0"/>
          </a:p>
        </p:txBody>
      </p:sp>
      <p:sp>
        <p:nvSpPr>
          <p:cNvPr id="4" name="Slide Number Placeholder 3"/>
          <p:cNvSpPr>
            <a:spLocks noGrp="1"/>
          </p:cNvSpPr>
          <p:nvPr>
            <p:ph type="sldNum" sz="quarter" idx="10"/>
          </p:nvPr>
        </p:nvSpPr>
        <p:spPr/>
        <p:txBody>
          <a:bodyPr/>
          <a:lstStyle/>
          <a:p>
            <a:fld id="{4575222E-B3ED-41F5-B202-450D1F01A685}" type="slidenum">
              <a:rPr lang="nl-BE" smtClean="0"/>
              <a:pPr/>
              <a:t>37</a:t>
            </a:fld>
            <a:endParaRPr lang="nl-BE"/>
          </a:p>
        </p:txBody>
      </p:sp>
    </p:spTree>
    <p:extLst>
      <p:ext uri="{BB962C8B-B14F-4D97-AF65-F5344CB8AC3E}">
        <p14:creationId xmlns:p14="http://schemas.microsoft.com/office/powerpoint/2010/main" val="31384037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txBox="1">
            <a:spLocks noGrp="1" noChangeArrowheads="1"/>
          </p:cNvSpPr>
          <p:nvPr/>
        </p:nvSpPr>
        <p:spPr bwMode="auto">
          <a:xfrm>
            <a:off x="5624655" y="6457681"/>
            <a:ext cx="4303570" cy="339994"/>
          </a:xfrm>
          <a:prstGeom prst="rect">
            <a:avLst/>
          </a:prstGeom>
          <a:noFill/>
          <a:ln w="9525">
            <a:noFill/>
            <a:miter lim="800000"/>
            <a:headEnd/>
            <a:tailEnd/>
          </a:ln>
        </p:spPr>
        <p:txBody>
          <a:bodyPr lIns="89888" tIns="44944" rIns="89888" bIns="44944" anchor="b"/>
          <a:lstStyle/>
          <a:p>
            <a:pPr algn="r"/>
            <a:fld id="{53AC4FE1-F1DF-4092-9B0D-77F0E901A78D}" type="slidenum">
              <a:rPr lang="en-GB" sz="1200"/>
              <a:pPr algn="r"/>
              <a:t>40</a:t>
            </a:fld>
            <a:endParaRPr lang="en-GB" sz="1200"/>
          </a:p>
        </p:txBody>
      </p:sp>
      <p:sp>
        <p:nvSpPr>
          <p:cNvPr id="198659" name="Rectangle 2"/>
          <p:cNvSpPr>
            <a:spLocks noGrp="1" noRot="1" noChangeAspect="1" noChangeArrowheads="1" noTextEdit="1"/>
          </p:cNvSpPr>
          <p:nvPr>
            <p:ph type="sldImg"/>
          </p:nvPr>
        </p:nvSpPr>
        <p:spPr>
          <a:xfrm>
            <a:off x="3265488" y="509588"/>
            <a:ext cx="3400425" cy="2549525"/>
          </a:xfrm>
          <a:ln/>
        </p:spPr>
      </p:sp>
      <p:sp>
        <p:nvSpPr>
          <p:cNvPr id="198660" name="Rectangle 3"/>
          <p:cNvSpPr>
            <a:spLocks noGrp="1" noChangeArrowheads="1"/>
          </p:cNvSpPr>
          <p:nvPr>
            <p:ph type="body" idx="1"/>
          </p:nvPr>
        </p:nvSpPr>
        <p:spPr>
          <a:noFill/>
          <a:ln/>
        </p:spPr>
        <p:txBody>
          <a:bodyPr/>
          <a:lstStyle/>
          <a:p>
            <a:pPr marL="430213" indent="-430213" eaLnBrk="1" hangingPunct="1"/>
            <a:r>
              <a:rPr lang="nl-BE" sz="1800" dirty="0" smtClean="0"/>
              <a:t>Communicatie?</a:t>
            </a:r>
          </a:p>
          <a:p>
            <a:pPr marL="430213" indent="-430213" eaLnBrk="1" hangingPunct="1"/>
            <a:r>
              <a:rPr lang="nl-BE" sz="1800" dirty="0" smtClean="0"/>
              <a:t>Keyboard switch?</a:t>
            </a:r>
          </a:p>
          <a:p>
            <a:pPr marL="430213" indent="-430213" eaLnBrk="1" hangingPunct="1"/>
            <a:r>
              <a:rPr lang="nl-BE" sz="1800" dirty="0" smtClean="0"/>
              <a:t>Begonnen met testen runnen?</a:t>
            </a:r>
          </a:p>
          <a:p>
            <a:pPr marL="430213" indent="-430213" eaLnBrk="1" hangingPunct="1"/>
            <a:r>
              <a:rPr lang="nl-BE" sz="1800" dirty="0" smtClean="0"/>
              <a:t>Test per test?</a:t>
            </a:r>
          </a:p>
          <a:p>
            <a:pPr marL="430213" indent="-430213" eaLnBrk="1" hangingPunct="1"/>
            <a:r>
              <a:rPr lang="nl-BE" sz="1800" dirty="0" smtClean="0"/>
              <a:t>Hoe vaak testen gerund?</a:t>
            </a:r>
          </a:p>
          <a:p>
            <a:pPr marL="430213" indent="-430213" eaLnBrk="1" hangingPunct="1"/>
            <a:r>
              <a:rPr lang="nl-BE" sz="1800" dirty="0" smtClean="0"/>
              <a:t>Testen bijgeschreven? Wanneer?</a:t>
            </a:r>
          </a:p>
          <a:p>
            <a:pPr marL="430213" indent="-430213" eaLnBrk="1" hangingPunct="1"/>
            <a:r>
              <a:rPr lang="nl-BE" sz="1800" dirty="0" smtClean="0"/>
              <a:t>Testen eerst groen en dan plots rood?</a:t>
            </a:r>
          </a:p>
          <a:p>
            <a:pPr marL="430213" indent="-430213" eaLnBrk="1" hangingPunct="1"/>
            <a:r>
              <a:rPr lang="nl-BE" sz="1800" dirty="0" smtClean="0"/>
              <a:t>Methode namen?</a:t>
            </a:r>
          </a:p>
          <a:p>
            <a:pPr marL="430213" indent="-430213" eaLnBrk="1" hangingPunct="1">
              <a:lnSpc>
                <a:spcPct val="80000"/>
              </a:lnSpc>
            </a:pPr>
            <a:endParaRPr lang="nl-BE" sz="1800" dirty="0" smtClean="0"/>
          </a:p>
          <a:p>
            <a:pPr marL="430213" indent="-430213" eaLnBrk="1" hangingPunct="1">
              <a:lnSpc>
                <a:spcPct val="80000"/>
              </a:lnSpc>
            </a:pPr>
            <a:r>
              <a:rPr lang="nl-BE" sz="1800" dirty="0" err="1" smtClean="0"/>
              <a:t>Which</a:t>
            </a:r>
            <a:r>
              <a:rPr lang="nl-BE" sz="1800" dirty="0" smtClean="0"/>
              <a:t> tests did you write and </a:t>
            </a:r>
            <a:r>
              <a:rPr lang="nl-BE" sz="1800" dirty="0" err="1" smtClean="0"/>
              <a:t>why</a:t>
            </a:r>
            <a:r>
              <a:rPr lang="nl-BE" sz="1800" dirty="0" smtClean="0"/>
              <a:t>?</a:t>
            </a:r>
          </a:p>
          <a:p>
            <a:pPr marL="430213" indent="-430213" eaLnBrk="1" hangingPunct="1">
              <a:lnSpc>
                <a:spcPct val="80000"/>
              </a:lnSpc>
            </a:pPr>
            <a:r>
              <a:rPr lang="nl-BE" sz="1800" dirty="0" smtClean="0"/>
              <a:t>  -&gt; tests</a:t>
            </a:r>
            <a:r>
              <a:rPr lang="nl-BE" sz="1800" baseline="0" dirty="0" smtClean="0"/>
              <a:t> </a:t>
            </a:r>
            <a:r>
              <a:rPr lang="nl-BE" sz="1800" baseline="0" dirty="0" err="1" smtClean="0"/>
              <a:t>for</a:t>
            </a:r>
            <a:r>
              <a:rPr lang="nl-BE" sz="1800" baseline="0" dirty="0" smtClean="0"/>
              <a:t> </a:t>
            </a:r>
            <a:r>
              <a:rPr lang="nl-BE" sz="1800" baseline="0" dirty="0" err="1" smtClean="0"/>
              <a:t>all</a:t>
            </a:r>
            <a:r>
              <a:rPr lang="nl-BE" sz="1800" baseline="0" dirty="0" smtClean="0"/>
              <a:t> </a:t>
            </a:r>
            <a:r>
              <a:rPr lang="nl-BE" sz="1800" baseline="0" dirty="0" err="1" smtClean="0"/>
              <a:t>possible</a:t>
            </a:r>
            <a:r>
              <a:rPr lang="nl-BE" sz="1800" baseline="0" dirty="0" smtClean="0"/>
              <a:t> </a:t>
            </a:r>
            <a:r>
              <a:rPr lang="nl-BE" sz="1800" baseline="0" dirty="0" err="1" smtClean="0"/>
              <a:t>vegetations</a:t>
            </a:r>
            <a:r>
              <a:rPr lang="nl-BE" sz="1800" baseline="0" dirty="0" smtClean="0"/>
              <a:t> </a:t>
            </a:r>
            <a:r>
              <a:rPr lang="nl-BE" sz="1800" baseline="0" dirty="0" err="1" smtClean="0"/>
              <a:t>with</a:t>
            </a:r>
            <a:r>
              <a:rPr lang="nl-BE" sz="1800" baseline="0" dirty="0" smtClean="0"/>
              <a:t> </a:t>
            </a:r>
            <a:r>
              <a:rPr lang="nl-BE" sz="1800" baseline="0" dirty="0" err="1" smtClean="0"/>
              <a:t>all</a:t>
            </a:r>
            <a:r>
              <a:rPr lang="nl-BE" sz="1800" baseline="0" dirty="0" smtClean="0"/>
              <a:t> </a:t>
            </a:r>
            <a:r>
              <a:rPr lang="nl-BE" sz="1800" baseline="0" dirty="0" err="1" smtClean="0"/>
              <a:t>possible</a:t>
            </a:r>
            <a:r>
              <a:rPr lang="nl-BE" sz="1800" baseline="0" dirty="0" smtClean="0"/>
              <a:t> “</a:t>
            </a:r>
            <a:r>
              <a:rPr lang="nl-BE" sz="1800" baseline="0" dirty="0" err="1" smtClean="0"/>
              <a:t>growables</a:t>
            </a:r>
            <a:r>
              <a:rPr lang="nl-BE" sz="1800" baseline="0" dirty="0" smtClean="0"/>
              <a:t>”? </a:t>
            </a:r>
            <a:endParaRPr lang="nl-BE" sz="1800" dirty="0" smtClean="0"/>
          </a:p>
          <a:p>
            <a:pPr marL="430213" indent="-430213" eaLnBrk="1" hangingPunct="1">
              <a:lnSpc>
                <a:spcPct val="80000"/>
              </a:lnSpc>
            </a:pPr>
            <a:r>
              <a:rPr lang="nl-BE" sz="1800" baseline="0" dirty="0" smtClean="0"/>
              <a:t>  -&gt; </a:t>
            </a:r>
            <a:r>
              <a:rPr lang="nl-BE" sz="1800" baseline="0" dirty="0" err="1" smtClean="0"/>
              <a:t>boundary</a:t>
            </a:r>
            <a:r>
              <a:rPr lang="nl-BE" sz="1800" baseline="0" dirty="0" smtClean="0"/>
              <a:t> </a:t>
            </a:r>
            <a:r>
              <a:rPr lang="nl-BE" sz="1800" baseline="0" dirty="0" err="1" smtClean="0"/>
              <a:t>conditions</a:t>
            </a:r>
            <a:r>
              <a:rPr lang="nl-BE" sz="1800" baseline="0" dirty="0" smtClean="0"/>
              <a:t> </a:t>
            </a:r>
            <a:r>
              <a:rPr lang="nl-BE" sz="1800" baseline="0" dirty="0" err="1" smtClean="0"/>
              <a:t>with</a:t>
            </a:r>
            <a:r>
              <a:rPr lang="nl-BE" sz="1800" baseline="0" dirty="0" smtClean="0"/>
              <a:t> special </a:t>
            </a:r>
            <a:r>
              <a:rPr lang="nl-BE" sz="1800" baseline="0" dirty="0" err="1" smtClean="0"/>
              <a:t>vegetation</a:t>
            </a:r>
            <a:r>
              <a:rPr lang="nl-BE" sz="1800" baseline="0" dirty="0" smtClean="0"/>
              <a:t> </a:t>
            </a:r>
            <a:r>
              <a:rPr lang="nl-BE" sz="1800" baseline="0" dirty="0" err="1" smtClean="0"/>
              <a:t>which</a:t>
            </a:r>
            <a:r>
              <a:rPr lang="nl-BE" sz="1800" baseline="0" dirty="0" smtClean="0"/>
              <a:t> </a:t>
            </a:r>
            <a:r>
              <a:rPr lang="nl-BE" sz="1800" baseline="0" dirty="0" err="1" smtClean="0"/>
              <a:t>grows</a:t>
            </a:r>
            <a:r>
              <a:rPr lang="nl-BE" sz="1800" baseline="0" dirty="0" smtClean="0"/>
              <a:t> </a:t>
            </a:r>
            <a:r>
              <a:rPr lang="nl-BE" sz="1800" baseline="0" dirty="0" err="1" smtClean="0"/>
              <a:t>twice</a:t>
            </a:r>
            <a:r>
              <a:rPr lang="nl-BE" sz="1800" baseline="0" dirty="0" smtClean="0"/>
              <a:t> as </a:t>
            </a:r>
            <a:r>
              <a:rPr lang="nl-BE" sz="1800" baseline="0" dirty="0" err="1" smtClean="0"/>
              <a:t>fast</a:t>
            </a:r>
            <a:r>
              <a:rPr lang="nl-BE" sz="1800" baseline="0" dirty="0" smtClean="0"/>
              <a:t> – </a:t>
            </a:r>
            <a:r>
              <a:rPr lang="nl-BE" sz="1800" baseline="0" dirty="0" err="1" smtClean="0"/>
              <a:t>what</a:t>
            </a:r>
            <a:r>
              <a:rPr lang="nl-BE" sz="1800" baseline="0" dirty="0" smtClean="0"/>
              <a:t> </a:t>
            </a:r>
            <a:r>
              <a:rPr lang="nl-BE" sz="1800" baseline="0" dirty="0" err="1" smtClean="0"/>
              <a:t>to</a:t>
            </a:r>
            <a:r>
              <a:rPr lang="nl-BE" sz="1800" baseline="0" dirty="0" smtClean="0"/>
              <a:t> do </a:t>
            </a:r>
            <a:r>
              <a:rPr lang="nl-BE" sz="1800" baseline="0" dirty="0" err="1" smtClean="0"/>
              <a:t>with</a:t>
            </a:r>
            <a:r>
              <a:rPr lang="nl-BE" sz="1800" baseline="0" dirty="0" smtClean="0"/>
              <a:t> Trees </a:t>
            </a:r>
            <a:r>
              <a:rPr lang="nl-BE" sz="1800" baseline="0" dirty="0" err="1" smtClean="0"/>
              <a:t>etc</a:t>
            </a:r>
            <a:r>
              <a:rPr lang="nl-BE" sz="1800" baseline="0" dirty="0" smtClean="0"/>
              <a:t>?</a:t>
            </a:r>
          </a:p>
          <a:p>
            <a:pPr marL="430213" indent="-430213" eaLnBrk="1" hangingPunct="1">
              <a:lnSpc>
                <a:spcPct val="80000"/>
              </a:lnSpc>
            </a:pPr>
            <a:r>
              <a:rPr lang="nl-BE" sz="1800" baseline="0" dirty="0" smtClean="0"/>
              <a:t>  -&gt; test </a:t>
            </a:r>
            <a:r>
              <a:rPr lang="nl-BE" sz="1800" baseline="0" dirty="0" err="1" smtClean="0"/>
              <a:t>duplication</a:t>
            </a:r>
            <a:r>
              <a:rPr lang="nl-BE" sz="1800" baseline="0" dirty="0" smtClean="0"/>
              <a:t>? </a:t>
            </a:r>
            <a:r>
              <a:rPr lang="nl-BE" sz="1800" baseline="0" dirty="0" err="1" smtClean="0"/>
              <a:t>Advancing</a:t>
            </a:r>
            <a:r>
              <a:rPr lang="nl-BE" sz="1800" baseline="0" dirty="0" smtClean="0"/>
              <a:t> a </a:t>
            </a:r>
            <a:r>
              <a:rPr lang="nl-BE" sz="1800" baseline="0" dirty="0" err="1" smtClean="0"/>
              <a:t>season</a:t>
            </a:r>
            <a:r>
              <a:rPr lang="nl-BE" sz="1800" baseline="0" dirty="0" smtClean="0"/>
              <a:t> : meerdere keren # </a:t>
            </a:r>
            <a:r>
              <a:rPr lang="nl-BE" sz="1800" baseline="0" dirty="0" err="1" smtClean="0"/>
              <a:t>growables</a:t>
            </a:r>
            <a:r>
              <a:rPr lang="nl-BE" sz="1800" baseline="0" dirty="0" smtClean="0"/>
              <a:t> toegevoegd</a:t>
            </a:r>
          </a:p>
        </p:txBody>
      </p:sp>
    </p:spTree>
    <p:extLst>
      <p:ext uri="{BB962C8B-B14F-4D97-AF65-F5344CB8AC3E}">
        <p14:creationId xmlns:p14="http://schemas.microsoft.com/office/powerpoint/2010/main" val="28177052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a:ln/>
        </p:spPr>
      </p:sp>
      <p:sp>
        <p:nvSpPr>
          <p:cNvPr id="202755" name="Notes Placeholder 2"/>
          <p:cNvSpPr>
            <a:spLocks noGrp="1"/>
          </p:cNvSpPr>
          <p:nvPr>
            <p:ph type="body" idx="1"/>
          </p:nvPr>
        </p:nvSpPr>
        <p:spPr>
          <a:noFill/>
          <a:ln/>
        </p:spPr>
        <p:txBody>
          <a:bodyPr/>
          <a:lstStyle/>
          <a:p>
            <a:r>
              <a:rPr lang="nl-BE" dirty="0" err="1" smtClean="0"/>
              <a:t>Conclusion</a:t>
            </a:r>
            <a:r>
              <a:rPr lang="nl-BE" dirty="0" smtClean="0"/>
              <a:t>: bug does </a:t>
            </a:r>
            <a:r>
              <a:rPr lang="nl-BE" dirty="0" err="1" smtClean="0"/>
              <a:t>not</a:t>
            </a:r>
            <a:r>
              <a:rPr lang="nl-BE" dirty="0" smtClean="0"/>
              <a:t> </a:t>
            </a:r>
            <a:r>
              <a:rPr lang="nl-BE" dirty="0" err="1" smtClean="0"/>
              <a:t>come</a:t>
            </a:r>
            <a:r>
              <a:rPr lang="nl-BE" dirty="0" smtClean="0"/>
              <a:t> </a:t>
            </a:r>
            <a:r>
              <a:rPr lang="nl-BE" dirty="0" err="1" smtClean="0"/>
              <a:t>again</a:t>
            </a:r>
            <a:endParaRPr lang="nl-BE" dirty="0" smtClean="0"/>
          </a:p>
          <a:p>
            <a:endParaRPr lang="nl-BE" dirty="0" smtClean="0"/>
          </a:p>
          <a:p>
            <a:r>
              <a:rPr lang="nl-BE" dirty="0" smtClean="0"/>
              <a:t>Oefening</a:t>
            </a:r>
            <a:r>
              <a:rPr lang="nl-BE" baseline="0" dirty="0" smtClean="0"/>
              <a:t> </a:t>
            </a:r>
            <a:r>
              <a:rPr lang="nl-BE" baseline="0" dirty="0" err="1" smtClean="0"/>
              <a:t>Fixbug</a:t>
            </a:r>
            <a:r>
              <a:rPr lang="nl-BE" baseline="0" dirty="0" smtClean="0"/>
              <a:t> </a:t>
            </a:r>
            <a:r>
              <a:rPr lang="nl-BE" baseline="0" dirty="0" err="1" smtClean="0"/>
              <a:t>Dracula</a:t>
            </a:r>
            <a:r>
              <a:rPr lang="nl-BE" baseline="0" dirty="0" smtClean="0"/>
              <a:t> 12u is middernacht</a:t>
            </a:r>
          </a:p>
          <a:p>
            <a:endParaRPr lang="nl-BE" dirty="0" smtClean="0"/>
          </a:p>
          <a:p>
            <a:endParaRPr lang="nl-BE" dirty="0" smtClean="0"/>
          </a:p>
        </p:txBody>
      </p:sp>
      <p:sp>
        <p:nvSpPr>
          <p:cNvPr id="202756" name="Slide Number Placeholder 3"/>
          <p:cNvSpPr>
            <a:spLocks noGrp="1"/>
          </p:cNvSpPr>
          <p:nvPr>
            <p:ph type="sldNum" sz="quarter" idx="5"/>
          </p:nvPr>
        </p:nvSpPr>
        <p:spPr>
          <a:noFill/>
        </p:spPr>
        <p:txBody>
          <a:bodyPr/>
          <a:lstStyle/>
          <a:p>
            <a:fld id="{0A1062E8-B575-487A-BE24-4D8E22742E0E}" type="slidenum">
              <a:rPr lang="en-GB" smtClean="0"/>
              <a:pPr/>
              <a:t>41</a:t>
            </a:fld>
            <a:endParaRPr lang="en-GB" smtClean="0"/>
          </a:p>
        </p:txBody>
      </p:sp>
    </p:spTree>
    <p:extLst>
      <p:ext uri="{BB962C8B-B14F-4D97-AF65-F5344CB8AC3E}">
        <p14:creationId xmlns:p14="http://schemas.microsoft.com/office/powerpoint/2010/main" val="36123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99353638-18B0-4ADA-9A8B-46DE5C91267D}" type="slidenum">
              <a:rPr lang="en-GB" smtClean="0"/>
              <a:pPr/>
              <a:t>4</a:t>
            </a:fld>
            <a:endParaRPr lang="en-GB" smtClean="0"/>
          </a:p>
        </p:txBody>
      </p:sp>
      <p:sp>
        <p:nvSpPr>
          <p:cNvPr id="167939" name="Rectangle 2"/>
          <p:cNvSpPr>
            <a:spLocks noGrp="1" noRot="1" noChangeAspect="1" noChangeArrowheads="1" noTextEdit="1"/>
          </p:cNvSpPr>
          <p:nvPr>
            <p:ph type="sldImg"/>
          </p:nvPr>
        </p:nvSpPr>
        <p:spPr>
          <a:xfrm>
            <a:off x="3263900" y="508000"/>
            <a:ext cx="3400425" cy="2551113"/>
          </a:xfrm>
          <a:ln/>
        </p:spPr>
      </p:sp>
      <p:sp>
        <p:nvSpPr>
          <p:cNvPr id="167940" name="Rectangle 3"/>
          <p:cNvSpPr>
            <a:spLocks noGrp="1" noChangeArrowheads="1"/>
          </p:cNvSpPr>
          <p:nvPr>
            <p:ph type="body" idx="1"/>
          </p:nvPr>
        </p:nvSpPr>
        <p:spPr>
          <a:noFill/>
          <a:ln/>
        </p:spPr>
        <p:txBody>
          <a:bodyPr/>
          <a:lstStyle/>
          <a:p>
            <a:r>
              <a:rPr lang="nl-NL" dirty="0" smtClean="0"/>
              <a:t>XP</a:t>
            </a:r>
            <a:r>
              <a:rPr lang="nl-NL" baseline="0" dirty="0" smtClean="0"/>
              <a:t> spitst zich meer specifiek toe op </a:t>
            </a:r>
            <a:r>
              <a:rPr lang="nl-NL" baseline="0" dirty="0" err="1" smtClean="0"/>
              <a:t>development</a:t>
            </a:r>
            <a:r>
              <a:rPr lang="nl-NL" baseline="0" dirty="0" smtClean="0"/>
              <a:t> en om volgens XP te werken, zijn de volgende principes van belang:</a:t>
            </a:r>
            <a:endParaRPr lang="nl-NL" dirty="0" smtClean="0"/>
          </a:p>
          <a:p>
            <a:pPr>
              <a:buFontTx/>
              <a:buChar char="•"/>
            </a:pPr>
            <a:r>
              <a:rPr lang="nl-NL" dirty="0" smtClean="0"/>
              <a:t>Eenvoud: hou het simpel, niet direct beginnen met gigantische designs</a:t>
            </a:r>
          </a:p>
          <a:p>
            <a:pPr>
              <a:buFontTx/>
              <a:buChar char="•"/>
            </a:pPr>
            <a:r>
              <a:rPr lang="nl-NL" dirty="0" smtClean="0"/>
              <a:t>Communicatie: focus op directe, mondelinge communicatie; ook zorgen voor communicatieve code</a:t>
            </a:r>
          </a:p>
          <a:p>
            <a:pPr>
              <a:buFontTx/>
              <a:buChar char="•"/>
            </a:pPr>
            <a:r>
              <a:rPr lang="nl-NL" dirty="0" smtClean="0"/>
              <a:t>Feedback: snelle feedback via testen, functionele testen, customer feedback. Geen 4 maand wachten op resultaten</a:t>
            </a:r>
          </a:p>
          <a:p>
            <a:pPr>
              <a:buFontTx/>
              <a:buChar char="•"/>
            </a:pPr>
            <a:r>
              <a:rPr lang="nl-NL" dirty="0" smtClean="0"/>
              <a:t>Moed: om eerlijk te zijn als iets niet goed gaat. Ook dit dan durven aan te pakken. Zowel code als teamwerking</a:t>
            </a:r>
          </a:p>
          <a:p>
            <a:pPr>
              <a:buFontTx/>
              <a:buChar char="•"/>
            </a:pPr>
            <a:r>
              <a:rPr lang="nl-NL" dirty="0" smtClean="0"/>
              <a:t>Verandering: flexibel zijn, code moet makkelijk aanpasbaar zijn. Ook veranderingen in team moeten mogelijk zijn.</a:t>
            </a:r>
          </a:p>
          <a:p>
            <a:pPr>
              <a:buFontTx/>
              <a:buNone/>
            </a:pPr>
            <a:endParaRPr lang="nl-NL" dirty="0" smtClean="0"/>
          </a:p>
          <a:p>
            <a:pPr>
              <a:buFontTx/>
              <a:buNone/>
            </a:pPr>
            <a:endParaRPr lang="nl-NL" dirty="0" smtClean="0"/>
          </a:p>
          <a:p>
            <a:pPr>
              <a:buFontTx/>
              <a:buNone/>
            </a:pPr>
            <a:endParaRPr lang="nl-NL" dirty="0" smtClean="0"/>
          </a:p>
        </p:txBody>
      </p:sp>
    </p:spTree>
    <p:extLst>
      <p:ext uri="{BB962C8B-B14F-4D97-AF65-F5344CB8AC3E}">
        <p14:creationId xmlns:p14="http://schemas.microsoft.com/office/powerpoint/2010/main" val="27751151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a:ln/>
        </p:spPr>
        <p:txBody>
          <a:bodyPr/>
          <a:lstStyle/>
          <a:p>
            <a:r>
              <a:rPr lang="nl-BE" dirty="0" smtClean="0"/>
              <a:t>Hoe kunnen we nu testen</a:t>
            </a:r>
            <a:r>
              <a:rPr lang="nl-BE" baseline="0" dirty="0" smtClean="0"/>
              <a:t> doen zonder alle onderliggende klassen mee te gebruiken</a:t>
            </a:r>
            <a:r>
              <a:rPr lang="nl-BE" dirty="0" smtClean="0"/>
              <a:t>?</a:t>
            </a:r>
          </a:p>
          <a:p>
            <a:endParaRPr lang="nl-BE" dirty="0" smtClean="0"/>
          </a:p>
          <a:p>
            <a:r>
              <a:rPr lang="nl-BE" dirty="0" smtClean="0"/>
              <a:t>We willen </a:t>
            </a:r>
            <a:r>
              <a:rPr lang="nl-BE" dirty="0" err="1" smtClean="0"/>
              <a:t>ImmoWeb</a:t>
            </a:r>
            <a:r>
              <a:rPr lang="nl-BE" dirty="0" smtClean="0"/>
              <a:t> testen</a:t>
            </a:r>
            <a:r>
              <a:rPr lang="nl-BE" baseline="0" dirty="0" smtClean="0"/>
              <a:t> en </a:t>
            </a:r>
            <a:r>
              <a:rPr lang="nl-BE" baseline="0" dirty="0" err="1" smtClean="0"/>
              <a:t>Immoweb</a:t>
            </a:r>
            <a:r>
              <a:rPr lang="nl-BE" baseline="0" dirty="0" smtClean="0"/>
              <a:t> gebruikt een mail service. Maar we willen geen echte mail service gebruiken.</a:t>
            </a:r>
          </a:p>
          <a:p>
            <a:r>
              <a:rPr lang="nl-BE" baseline="0" dirty="0" smtClean="0"/>
              <a:t>We willen enkel het gedrag van </a:t>
            </a:r>
            <a:r>
              <a:rPr lang="nl-BE" baseline="0" dirty="0" err="1" smtClean="0"/>
              <a:t>Immoweb</a:t>
            </a:r>
            <a:r>
              <a:rPr lang="nl-BE" baseline="0" dirty="0" smtClean="0"/>
              <a:t> en de interactie van </a:t>
            </a:r>
            <a:r>
              <a:rPr lang="nl-BE" baseline="0" dirty="0" err="1" smtClean="0"/>
              <a:t>Immoweb</a:t>
            </a:r>
            <a:r>
              <a:rPr lang="nl-BE" baseline="0" dirty="0" smtClean="0"/>
              <a:t> met de mail service testen. De mail service zelf willen we niet nog eens testen.</a:t>
            </a:r>
          </a:p>
          <a:p>
            <a:r>
              <a:rPr lang="nl-BE" baseline="0" dirty="0" smtClean="0"/>
              <a:t>Dus in het kort: we willen unit testen schrijven en geen integratietesten. Het zou ook tof zijn als we onverwacht gedrag kunnen simuleren, bijvoorbeeld een mail service die een foutboodschap terugstuurt. </a:t>
            </a:r>
          </a:p>
          <a:p>
            <a:endParaRPr lang="nl-BE" baseline="0" dirty="0" smtClean="0"/>
          </a:p>
          <a:p>
            <a:endParaRPr lang="nl-BE" dirty="0" smtClean="0"/>
          </a:p>
          <a:p>
            <a:endParaRPr lang="nl-BE" dirty="0" smtClean="0"/>
          </a:p>
          <a:p>
            <a:endParaRPr lang="nl-BE" dirty="0" smtClean="0"/>
          </a:p>
        </p:txBody>
      </p:sp>
      <p:sp>
        <p:nvSpPr>
          <p:cNvPr id="203780" name="Slide Number Placeholder 3"/>
          <p:cNvSpPr>
            <a:spLocks noGrp="1"/>
          </p:cNvSpPr>
          <p:nvPr>
            <p:ph type="sldNum" sz="quarter" idx="5"/>
          </p:nvPr>
        </p:nvSpPr>
        <p:spPr>
          <a:noFill/>
        </p:spPr>
        <p:txBody>
          <a:bodyPr/>
          <a:lstStyle/>
          <a:p>
            <a:fld id="{6FC253F4-31B3-4A19-B579-1F0E672F4878}" type="slidenum">
              <a:rPr lang="en-GB" smtClean="0"/>
              <a:pPr/>
              <a:t>43</a:t>
            </a:fld>
            <a:endParaRPr lang="en-GB" smtClean="0"/>
          </a:p>
        </p:txBody>
      </p:sp>
    </p:spTree>
    <p:extLst>
      <p:ext uri="{BB962C8B-B14F-4D97-AF65-F5344CB8AC3E}">
        <p14:creationId xmlns:p14="http://schemas.microsoft.com/office/powerpoint/2010/main" val="5810819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p:spPr>
        <p:txBody>
          <a:bodyPr/>
          <a:lstStyle/>
          <a:p>
            <a:fld id="{FA0272A0-1D0E-46F8-895F-74AAAE4E7200}" type="slidenum">
              <a:rPr lang="en-GB" smtClean="0"/>
              <a:pPr/>
              <a:t>44</a:t>
            </a:fld>
            <a:endParaRPr lang="en-GB" smtClean="0"/>
          </a:p>
        </p:txBody>
      </p:sp>
      <p:sp>
        <p:nvSpPr>
          <p:cNvPr id="204803" name="Rectangle 2"/>
          <p:cNvSpPr>
            <a:spLocks noGrp="1" noRot="1" noChangeAspect="1" noChangeArrowheads="1" noTextEdit="1"/>
          </p:cNvSpPr>
          <p:nvPr>
            <p:ph type="sldImg"/>
          </p:nvPr>
        </p:nvSpPr>
        <p:spPr>
          <a:xfrm>
            <a:off x="3265488" y="509588"/>
            <a:ext cx="3400425" cy="2549525"/>
          </a:xfrm>
          <a:ln/>
        </p:spPr>
      </p:sp>
      <p:sp>
        <p:nvSpPr>
          <p:cNvPr id="204804" name="Rectangle 3"/>
          <p:cNvSpPr>
            <a:spLocks noGrp="1" noChangeArrowheads="1"/>
          </p:cNvSpPr>
          <p:nvPr>
            <p:ph type="body" idx="1"/>
          </p:nvPr>
        </p:nvSpPr>
        <p:spPr>
          <a:noFill/>
          <a:ln/>
        </p:spPr>
        <p:txBody>
          <a:bodyPr/>
          <a:lstStyle/>
          <a:p>
            <a:pPr eaLnBrk="1" hangingPunct="1"/>
            <a:r>
              <a:rPr lang="nl-BE" dirty="0" smtClean="0"/>
              <a:t>Om dat te</a:t>
            </a:r>
            <a:r>
              <a:rPr lang="nl-BE" baseline="0" dirty="0" smtClean="0"/>
              <a:t> kunnen doen, gaan we test </a:t>
            </a:r>
            <a:r>
              <a:rPr lang="nl-BE" baseline="0" dirty="0" err="1" smtClean="0"/>
              <a:t>double’s</a:t>
            </a:r>
            <a:r>
              <a:rPr lang="nl-BE" baseline="0" dirty="0" smtClean="0"/>
              <a:t> gebruiken. In plaats van een echte mail service te gebruiken, voorzien we een component die dezelfde interface heeft als een mail service, maar die geen echte mails zal versturen </a:t>
            </a:r>
            <a:r>
              <a:rPr lang="nl-BE" baseline="0" dirty="0" err="1" smtClean="0"/>
              <a:t>enzo</a:t>
            </a:r>
            <a:r>
              <a:rPr lang="nl-BE" baseline="0" dirty="0" smtClean="0"/>
              <a:t>. Het is dus een test-specifiek equivalent van een echte mail service. </a:t>
            </a:r>
            <a:endParaRPr lang="nl-BE" dirty="0" smtClean="0"/>
          </a:p>
          <a:p>
            <a:pPr eaLnBrk="1" hangingPunct="1"/>
            <a:endParaRPr lang="nl-BE" dirty="0" smtClean="0"/>
          </a:p>
          <a:p>
            <a:pPr eaLnBrk="1" hangingPunct="1"/>
            <a:r>
              <a:rPr lang="nl-BE" dirty="0" smtClean="0"/>
              <a:t>SUT: System Under Test</a:t>
            </a:r>
          </a:p>
          <a:p>
            <a:pPr eaLnBrk="1" hangingPunct="1"/>
            <a:r>
              <a:rPr lang="nl-BE" dirty="0" smtClean="0"/>
              <a:t>DOC: </a:t>
            </a:r>
            <a:r>
              <a:rPr lang="nl-BE" dirty="0" err="1" smtClean="0"/>
              <a:t>Depended</a:t>
            </a:r>
            <a:r>
              <a:rPr lang="nl-BE" dirty="0" smtClean="0"/>
              <a:t>-On Component</a:t>
            </a:r>
          </a:p>
          <a:p>
            <a:pPr eaLnBrk="1" hangingPunct="1"/>
            <a:endParaRPr lang="nl-NL" dirty="0" smtClean="0"/>
          </a:p>
          <a:p>
            <a:pPr eaLnBrk="1" hangingPunct="1"/>
            <a:r>
              <a:rPr lang="nl-BE" dirty="0" smtClean="0">
                <a:hlinkClick r:id="rId3"/>
              </a:rPr>
              <a:t>http://xunitpatterns.com/Test%20Double%20Patterns.html</a:t>
            </a:r>
            <a:endParaRPr lang="nl-NL" dirty="0" smtClean="0"/>
          </a:p>
        </p:txBody>
      </p:sp>
    </p:spTree>
    <p:extLst>
      <p:ext uri="{BB962C8B-B14F-4D97-AF65-F5344CB8AC3E}">
        <p14:creationId xmlns:p14="http://schemas.microsoft.com/office/powerpoint/2010/main" val="40873347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p:spPr>
        <p:txBody>
          <a:bodyPr/>
          <a:lstStyle/>
          <a:p>
            <a:fld id="{87378282-A295-403F-A552-2947013A3324}" type="slidenum">
              <a:rPr lang="en-GB" smtClean="0"/>
              <a:pPr/>
              <a:t>45</a:t>
            </a:fld>
            <a:endParaRPr lang="en-GB" smtClean="0"/>
          </a:p>
        </p:txBody>
      </p:sp>
      <p:sp>
        <p:nvSpPr>
          <p:cNvPr id="205827" name="Rectangle 2"/>
          <p:cNvSpPr>
            <a:spLocks noGrp="1" noRot="1" noChangeAspect="1" noChangeArrowheads="1" noTextEdit="1"/>
          </p:cNvSpPr>
          <p:nvPr>
            <p:ph type="sldImg"/>
          </p:nvPr>
        </p:nvSpPr>
        <p:spPr>
          <a:xfrm>
            <a:off x="3263900" y="508000"/>
            <a:ext cx="3402013" cy="2551113"/>
          </a:xfrm>
          <a:ln/>
        </p:spPr>
      </p:sp>
      <p:sp>
        <p:nvSpPr>
          <p:cNvPr id="205828" name="Rectangle 3"/>
          <p:cNvSpPr>
            <a:spLocks noGrp="1" noChangeArrowheads="1"/>
          </p:cNvSpPr>
          <p:nvPr>
            <p:ph type="body" idx="1"/>
          </p:nvPr>
        </p:nvSpPr>
        <p:spPr>
          <a:noFill/>
          <a:ln/>
        </p:spPr>
        <p:txBody>
          <a:bodyPr/>
          <a:lstStyle/>
          <a:p>
            <a:pPr eaLnBrk="1" hangingPunct="1"/>
            <a:r>
              <a:rPr lang="nl-NL" dirty="0" smtClean="0"/>
              <a:t>Een test double is dus een klasse of object dat zich om</a:t>
            </a:r>
            <a:r>
              <a:rPr lang="nl-NL" baseline="0" dirty="0" smtClean="0"/>
              <a:t> testredenen voordoet als een bestaande klasse of object die we in onze testen even buiten beschouwing willen laten. </a:t>
            </a:r>
          </a:p>
          <a:p>
            <a:pPr eaLnBrk="1" hangingPunct="1"/>
            <a:r>
              <a:rPr lang="nl-NL" dirty="0" err="1" smtClean="0"/>
              <a:t>Fast</a:t>
            </a:r>
            <a:r>
              <a:rPr lang="nl-NL" dirty="0" smtClean="0"/>
              <a:t>: Unit</a:t>
            </a:r>
            <a:r>
              <a:rPr lang="nl-NL" baseline="0" dirty="0" smtClean="0"/>
              <a:t> testen moeten snel blijven, echte mail service is heel traag =&gt; test double</a:t>
            </a:r>
          </a:p>
          <a:p>
            <a:pPr eaLnBrk="1" hangingPunct="1"/>
            <a:r>
              <a:rPr lang="nl-NL" baseline="0" dirty="0" err="1" smtClean="0"/>
              <a:t>Simulate</a:t>
            </a:r>
            <a:r>
              <a:rPr lang="nl-NL" baseline="0" dirty="0" smtClean="0"/>
              <a:t> failure: de test double kan ook bepaald failure gedrag simuleren om te testen hoe </a:t>
            </a:r>
            <a:r>
              <a:rPr lang="nl-NL" baseline="0" dirty="0" err="1" smtClean="0"/>
              <a:t>bvb</a:t>
            </a:r>
            <a:r>
              <a:rPr lang="nl-NL" baseline="0" dirty="0" smtClean="0"/>
              <a:t> </a:t>
            </a:r>
            <a:r>
              <a:rPr lang="nl-NL" baseline="0" dirty="0" err="1" smtClean="0"/>
              <a:t>Immoweb</a:t>
            </a:r>
            <a:r>
              <a:rPr lang="nl-NL" baseline="0" dirty="0" smtClean="0"/>
              <a:t> daarmee omgaat</a:t>
            </a:r>
          </a:p>
          <a:p>
            <a:pPr eaLnBrk="1" hangingPunct="1"/>
            <a:r>
              <a:rPr lang="nl-NL" baseline="0" dirty="0" err="1" smtClean="0"/>
              <a:t>Isolated</a:t>
            </a:r>
            <a:r>
              <a:rPr lang="nl-NL" baseline="0" dirty="0" smtClean="0"/>
              <a:t>: uw test voor de SUT draait in een geïsoleerde omgeving, zonder risico dat de echte mailservice ineens verandert </a:t>
            </a:r>
            <a:r>
              <a:rPr lang="nl-NL" baseline="0" dirty="0" err="1" smtClean="0"/>
              <a:t>ofzo</a:t>
            </a:r>
            <a:r>
              <a:rPr lang="nl-NL" baseline="0" dirty="0" smtClean="0"/>
              <a:t>. </a:t>
            </a:r>
          </a:p>
          <a:p>
            <a:pPr eaLnBrk="1" hangingPunct="1"/>
            <a:r>
              <a:rPr lang="nl-NL" baseline="0" dirty="0" err="1" smtClean="0"/>
              <a:t>Focused</a:t>
            </a:r>
            <a:r>
              <a:rPr lang="nl-NL" baseline="0" dirty="0" smtClean="0"/>
              <a:t>: de test </a:t>
            </a:r>
            <a:r>
              <a:rPr lang="nl-NL" baseline="0" dirty="0" err="1" smtClean="0"/>
              <a:t>test</a:t>
            </a:r>
            <a:r>
              <a:rPr lang="nl-NL" baseline="0" dirty="0" smtClean="0"/>
              <a:t> ENKEL de SUT, en moet geen rekening houden met het gedrag van andere componenten die het aanroept. </a:t>
            </a:r>
            <a:endParaRPr lang="nl-NL" dirty="0" smtClean="0"/>
          </a:p>
          <a:p>
            <a:pPr eaLnBrk="1" hangingPunct="1"/>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sz="1200" b="0" i="0" kern="1200" dirty="0" smtClean="0">
              <a:solidFill>
                <a:schemeClr val="tx1"/>
              </a:solidFill>
              <a:effectLst/>
              <a:latin typeface="+mn-lt"/>
              <a:ea typeface="+mn-ea"/>
              <a:cs typeface="+mn-cs"/>
            </a:endParaRPr>
          </a:p>
          <a:p>
            <a:pPr eaLnBrk="1" hangingPunct="1"/>
            <a:endParaRPr lang="nl-NL" dirty="0" smtClean="0"/>
          </a:p>
        </p:txBody>
      </p:sp>
    </p:spTree>
    <p:extLst>
      <p:ext uri="{BB962C8B-B14F-4D97-AF65-F5344CB8AC3E}">
        <p14:creationId xmlns:p14="http://schemas.microsoft.com/office/powerpoint/2010/main" val="7517153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p>
            <a:fld id="{B89B56A8-F615-4DB9-A7DD-196FCCD98A52}" type="slidenum">
              <a:rPr lang="en-GB" smtClean="0"/>
              <a:pPr/>
              <a:t>46</a:t>
            </a:fld>
            <a:endParaRPr lang="en-GB" smtClean="0"/>
          </a:p>
        </p:txBody>
      </p:sp>
      <p:sp>
        <p:nvSpPr>
          <p:cNvPr id="206851" name="Rectangle 2"/>
          <p:cNvSpPr>
            <a:spLocks noGrp="1" noRot="1" noChangeAspect="1" noChangeArrowheads="1" noTextEdit="1"/>
          </p:cNvSpPr>
          <p:nvPr>
            <p:ph type="sldImg"/>
          </p:nvPr>
        </p:nvSpPr>
        <p:spPr>
          <a:xfrm>
            <a:off x="3265488" y="509588"/>
            <a:ext cx="3400425" cy="2549525"/>
          </a:xfrm>
          <a:ln/>
        </p:spPr>
      </p:sp>
      <p:sp>
        <p:nvSpPr>
          <p:cNvPr id="206852" name="Rectangle 3"/>
          <p:cNvSpPr>
            <a:spLocks noGrp="1" noChangeArrowheads="1"/>
          </p:cNvSpPr>
          <p:nvPr>
            <p:ph type="body" idx="1"/>
          </p:nvPr>
        </p:nvSpPr>
        <p:spPr>
          <a:noFill/>
          <a:ln/>
        </p:spPr>
        <p:txBody>
          <a:bodyPr/>
          <a:lstStyle/>
          <a:p>
            <a:pPr eaLnBrk="1" hangingPunct="1"/>
            <a:r>
              <a:rPr lang="nl-NL" i="0" dirty="0" smtClean="0"/>
              <a:t>1 type van test double is de test </a:t>
            </a:r>
            <a:r>
              <a:rPr lang="nl-NL" i="0" dirty="0" err="1" smtClean="0"/>
              <a:t>stub</a:t>
            </a:r>
            <a:r>
              <a:rPr lang="nl-NL" i="0" dirty="0" smtClean="0"/>
              <a:t>:</a:t>
            </a:r>
          </a:p>
          <a:p>
            <a:pPr eaLnBrk="1" hangingPunct="1"/>
            <a:endParaRPr lang="nl-NL" i="0" dirty="0" smtClean="0"/>
          </a:p>
          <a:p>
            <a:pPr eaLnBrk="1" hangingPunct="1"/>
            <a:r>
              <a:rPr lang="nl-NL" i="0" dirty="0" smtClean="0"/>
              <a:t>We vervangen een echt object met een test-specifiek object dat de gewenste indirecte </a:t>
            </a:r>
            <a:r>
              <a:rPr lang="nl-NL" i="0" dirty="0" err="1" smtClean="0"/>
              <a:t>inputs</a:t>
            </a:r>
            <a:r>
              <a:rPr lang="nl-NL" i="0" dirty="0" smtClean="0"/>
              <a:t> ingeeft in het systeem </a:t>
            </a:r>
            <a:r>
              <a:rPr lang="nl-NL" i="0" dirty="0" err="1" smtClean="0"/>
              <a:t>under</a:t>
            </a:r>
            <a:r>
              <a:rPr lang="nl-NL" i="0" dirty="0" smtClean="0"/>
              <a:t> test. </a:t>
            </a:r>
          </a:p>
          <a:p>
            <a:pPr eaLnBrk="1" hangingPunct="1"/>
            <a:r>
              <a:rPr lang="nl-NL" i="1" dirty="0" smtClean="0"/>
              <a:t>Voor wanneer een te</a:t>
            </a:r>
            <a:r>
              <a:rPr lang="nl-NL" i="1" baseline="0" dirty="0" smtClean="0"/>
              <a:t> testen component afhangt van indirecte input van andere software componenten. </a:t>
            </a:r>
            <a:endParaRPr lang="nl-NL" i="1" dirty="0" smtClean="0"/>
          </a:p>
          <a:p>
            <a:pPr eaLnBrk="1" hangingPunct="1"/>
            <a:r>
              <a:rPr lang="nl-NL" dirty="0" smtClean="0"/>
              <a:t/>
            </a:r>
            <a:br>
              <a:rPr lang="nl-NL" dirty="0" smtClean="0"/>
            </a:br>
            <a:r>
              <a:rPr lang="nl-BE" dirty="0" smtClean="0"/>
              <a:t>Test </a:t>
            </a:r>
            <a:r>
              <a:rPr lang="nl-BE" dirty="0" err="1" smtClean="0"/>
              <a:t>Stub</a:t>
            </a:r>
            <a:r>
              <a:rPr lang="nl-BE" dirty="0" smtClean="0"/>
              <a:t>: indirect </a:t>
            </a:r>
            <a:r>
              <a:rPr lang="nl-BE" dirty="0" err="1" smtClean="0"/>
              <a:t>inputs</a:t>
            </a:r>
            <a:r>
              <a:rPr lang="nl-BE" dirty="0" smtClean="0"/>
              <a:t> </a:t>
            </a:r>
            <a:r>
              <a:rPr lang="nl-BE" dirty="0" err="1" smtClean="0"/>
              <a:t>for</a:t>
            </a:r>
            <a:r>
              <a:rPr lang="nl-BE" dirty="0" smtClean="0"/>
              <a:t> </a:t>
            </a:r>
            <a:r>
              <a:rPr lang="nl-BE" dirty="0" err="1" smtClean="0"/>
              <a:t>your</a:t>
            </a:r>
            <a:r>
              <a:rPr lang="nl-BE" dirty="0" smtClean="0"/>
              <a:t> test.</a:t>
            </a:r>
          </a:p>
          <a:p>
            <a:pPr eaLnBrk="1" hangingPunct="1"/>
            <a:r>
              <a:rPr lang="nl-BE" dirty="0" smtClean="0"/>
              <a:t>DOC =&gt; vervangen door een Test </a:t>
            </a:r>
            <a:r>
              <a:rPr lang="nl-BE" dirty="0" err="1" smtClean="0"/>
              <a:t>Stub</a:t>
            </a:r>
            <a:r>
              <a:rPr lang="nl-BE" dirty="0" smtClean="0"/>
              <a:t> die teruggeeft wat jij zegt dat die moet teruggeven.</a:t>
            </a:r>
          </a:p>
          <a:p>
            <a:pPr eaLnBrk="1" hangingPunct="1"/>
            <a:r>
              <a:rPr lang="nl-BE" dirty="0" smtClean="0"/>
              <a:t>Zodat je Test voor SUT niet afhankelijk is van gedrag van DOC zelf.</a:t>
            </a:r>
          </a:p>
          <a:p>
            <a:pPr eaLnBrk="1" hangingPunct="1"/>
            <a:endParaRPr lang="nl-BE" dirty="0" smtClean="0"/>
          </a:p>
          <a:p>
            <a:pPr eaLnBrk="1" hangingPunct="1"/>
            <a:endParaRPr lang="nl-BE" dirty="0" smtClean="0"/>
          </a:p>
          <a:p>
            <a:pPr eaLnBrk="1" hangingPunct="1"/>
            <a:endParaRPr lang="nl-BE" dirty="0" smtClean="0"/>
          </a:p>
          <a:p>
            <a:pPr eaLnBrk="1" hangingPunct="1"/>
            <a:endParaRPr lang="nl-BE" dirty="0" smtClean="0"/>
          </a:p>
        </p:txBody>
      </p:sp>
    </p:spTree>
    <p:extLst>
      <p:ext uri="{BB962C8B-B14F-4D97-AF65-F5344CB8AC3E}">
        <p14:creationId xmlns:p14="http://schemas.microsoft.com/office/powerpoint/2010/main" val="2404616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p:spPr>
        <p:txBody>
          <a:bodyPr/>
          <a:lstStyle/>
          <a:p>
            <a:fld id="{55B69CBF-C555-4F26-B759-E848E3960094}" type="slidenum">
              <a:rPr lang="en-GB" smtClean="0"/>
              <a:pPr/>
              <a:t>47</a:t>
            </a:fld>
            <a:endParaRPr lang="en-GB" smtClean="0"/>
          </a:p>
        </p:txBody>
      </p:sp>
      <p:sp>
        <p:nvSpPr>
          <p:cNvPr id="207875" name="Rectangle 2"/>
          <p:cNvSpPr>
            <a:spLocks noGrp="1" noRot="1" noChangeAspect="1" noChangeArrowheads="1" noTextEdit="1"/>
          </p:cNvSpPr>
          <p:nvPr>
            <p:ph type="sldImg"/>
          </p:nvPr>
        </p:nvSpPr>
        <p:spPr>
          <a:xfrm>
            <a:off x="3265488" y="509588"/>
            <a:ext cx="3400425" cy="2549525"/>
          </a:xfrm>
          <a:ln/>
        </p:spPr>
      </p:sp>
      <p:sp>
        <p:nvSpPr>
          <p:cNvPr id="207876" name="Rectangle 3"/>
          <p:cNvSpPr>
            <a:spLocks noGrp="1" noChangeArrowheads="1"/>
          </p:cNvSpPr>
          <p:nvPr>
            <p:ph type="body" idx="1"/>
          </p:nvPr>
        </p:nvSpPr>
        <p:spPr>
          <a:noFill/>
          <a:ln/>
        </p:spPr>
        <p:txBody>
          <a:bodyPr/>
          <a:lstStyle/>
          <a:p>
            <a:pPr eaLnBrk="1" hangingPunct="1"/>
            <a:r>
              <a:rPr lang="nl-BE" dirty="0" smtClean="0"/>
              <a:t>Demo </a:t>
            </a:r>
            <a:r>
              <a:rPr lang="nl-BE" dirty="0" err="1" smtClean="0"/>
              <a:t>Greeting</a:t>
            </a:r>
            <a:r>
              <a:rPr lang="nl-BE" dirty="0" smtClean="0"/>
              <a:t> </a:t>
            </a:r>
          </a:p>
          <a:p>
            <a:pPr eaLnBrk="1" hangingPunct="1"/>
            <a:endParaRPr lang="nl-BE" dirty="0" smtClean="0"/>
          </a:p>
          <a:p>
            <a:pPr eaLnBrk="1" hangingPunct="1"/>
            <a:r>
              <a:rPr lang="nl-BE" dirty="0" smtClean="0"/>
              <a:t>Te bespreken:</a:t>
            </a:r>
          </a:p>
          <a:p>
            <a:pPr eaLnBrk="1" hangingPunct="1">
              <a:buFontTx/>
              <a:buChar char="-"/>
            </a:pPr>
            <a:r>
              <a:rPr lang="nl-BE" dirty="0" err="1" smtClean="0"/>
              <a:t>rand-gevallen</a:t>
            </a:r>
            <a:r>
              <a:rPr lang="nl-BE" dirty="0" smtClean="0"/>
              <a:t> getest?</a:t>
            </a:r>
          </a:p>
          <a:p>
            <a:pPr eaLnBrk="1" hangingPunct="1">
              <a:buFontTx/>
              <a:buChar char="-"/>
            </a:pPr>
            <a:r>
              <a:rPr lang="nl-BE" dirty="0" smtClean="0"/>
              <a:t>...</a:t>
            </a:r>
          </a:p>
          <a:p>
            <a:pPr eaLnBrk="1" hangingPunct="1">
              <a:buFontTx/>
              <a:buChar char="-"/>
            </a:pPr>
            <a:endParaRPr lang="nl-NL" dirty="0" smtClean="0"/>
          </a:p>
          <a:p>
            <a:pPr eaLnBrk="1" hangingPunct="1">
              <a:buFontTx/>
              <a:buChar char="-"/>
            </a:pPr>
            <a:r>
              <a:rPr lang="nl-NL" dirty="0" smtClean="0"/>
              <a:t>10 min</a:t>
            </a:r>
          </a:p>
        </p:txBody>
      </p:sp>
    </p:spTree>
    <p:extLst>
      <p:ext uri="{BB962C8B-B14F-4D97-AF65-F5344CB8AC3E}">
        <p14:creationId xmlns:p14="http://schemas.microsoft.com/office/powerpoint/2010/main" val="10523262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6EC39C8A-7D07-4552-BFC9-E453C613EFBC}" type="slidenum">
              <a:rPr lang="en-GB" smtClean="0"/>
              <a:pPr/>
              <a:t>48</a:t>
            </a:fld>
            <a:endParaRPr lang="en-GB" smtClean="0"/>
          </a:p>
        </p:txBody>
      </p:sp>
      <p:sp>
        <p:nvSpPr>
          <p:cNvPr id="208899" name="Rectangle 2"/>
          <p:cNvSpPr>
            <a:spLocks noGrp="1" noRot="1" noChangeAspect="1" noChangeArrowheads="1" noTextEdit="1"/>
          </p:cNvSpPr>
          <p:nvPr>
            <p:ph type="sldImg"/>
          </p:nvPr>
        </p:nvSpPr>
        <p:spPr>
          <a:xfrm>
            <a:off x="3265488" y="509588"/>
            <a:ext cx="3400425" cy="2549525"/>
          </a:xfrm>
          <a:ln/>
        </p:spPr>
      </p:sp>
      <p:sp>
        <p:nvSpPr>
          <p:cNvPr id="208900" name="Rectangle 3"/>
          <p:cNvSpPr>
            <a:spLocks noGrp="1" noChangeArrowheads="1"/>
          </p:cNvSpPr>
          <p:nvPr>
            <p:ph type="body" idx="1"/>
          </p:nvPr>
        </p:nvSpPr>
        <p:spPr>
          <a:noFill/>
          <a:ln/>
        </p:spPr>
        <p:txBody>
          <a:bodyPr/>
          <a:lstStyle/>
          <a:p>
            <a:pPr eaLnBrk="1" hangingPunct="1"/>
            <a:r>
              <a:rPr lang="nl-NL" i="1" dirty="0" smtClean="0"/>
              <a:t>Een ander type van test doubles zijn test </a:t>
            </a:r>
            <a:r>
              <a:rPr lang="nl-NL" i="1" dirty="0" err="1" smtClean="0"/>
              <a:t>mocks</a:t>
            </a:r>
            <a:r>
              <a:rPr lang="nl-NL" i="1" dirty="0" smtClean="0"/>
              <a:t>:</a:t>
            </a:r>
          </a:p>
          <a:p>
            <a:pPr eaLnBrk="1" hangingPunct="1"/>
            <a:r>
              <a:rPr lang="nl-NL" i="1" dirty="0" err="1" smtClean="0"/>
              <a:t>Mock</a:t>
            </a:r>
            <a:r>
              <a:rPr lang="nl-NL" i="1" baseline="0" dirty="0" smtClean="0"/>
              <a:t> objecten worden gebruikt om te verifiëren dat het SUT ze juist gebruikt en zo dus ook dat het gedrag van het SUT het verwachte gedrag is. </a:t>
            </a:r>
          </a:p>
          <a:p>
            <a:pPr eaLnBrk="1" hangingPunct="1"/>
            <a:r>
              <a:rPr lang="nl-NL" i="1" baseline="0" dirty="0" smtClean="0"/>
              <a:t>Nakijken wat de indirecte </a:t>
            </a:r>
            <a:r>
              <a:rPr lang="nl-NL" i="1" baseline="0" dirty="0" err="1" smtClean="0"/>
              <a:t>outputs</a:t>
            </a:r>
            <a:r>
              <a:rPr lang="nl-NL" i="1" baseline="0" dirty="0" smtClean="0"/>
              <a:t> zijn van het SUT. </a:t>
            </a:r>
          </a:p>
          <a:p>
            <a:pPr eaLnBrk="1" hangingPunct="1"/>
            <a:r>
              <a:rPr lang="nl-NL" i="1" baseline="0" dirty="0" smtClean="0"/>
              <a:t>Typisch heeft een test </a:t>
            </a:r>
            <a:r>
              <a:rPr lang="nl-NL" i="1" baseline="0" dirty="0" err="1" smtClean="0"/>
              <a:t>Mock</a:t>
            </a:r>
            <a:r>
              <a:rPr lang="nl-NL" i="1" baseline="0" dirty="0" smtClean="0"/>
              <a:t> ook de functionaliteit van een test </a:t>
            </a:r>
            <a:r>
              <a:rPr lang="nl-NL" i="1" baseline="0" dirty="0" err="1" smtClean="0"/>
              <a:t>stub</a:t>
            </a:r>
            <a:r>
              <a:rPr lang="nl-NL" i="1" baseline="0" dirty="0" smtClean="0"/>
              <a:t>, zodat die ook waarden kan teruggeven aan het SUT, maar daarbovenop kan dus ook de output van het SUT naar de </a:t>
            </a:r>
            <a:r>
              <a:rPr lang="nl-NL" i="1" baseline="0" dirty="0" err="1" smtClean="0"/>
              <a:t>Mock</a:t>
            </a:r>
            <a:r>
              <a:rPr lang="nl-NL" i="1" baseline="0" dirty="0" smtClean="0"/>
              <a:t> geverifieerd worden. </a:t>
            </a:r>
            <a:r>
              <a:rPr lang="nl-NL" dirty="0" smtClean="0"/>
              <a:t/>
            </a:r>
            <a:br>
              <a:rPr lang="nl-NL" dirty="0" smtClean="0"/>
            </a:br>
            <a:r>
              <a:rPr lang="nl-NL" dirty="0" smtClean="0"/>
              <a:t/>
            </a:r>
            <a:br>
              <a:rPr lang="nl-NL" dirty="0" smtClean="0"/>
            </a:br>
            <a:r>
              <a:rPr lang="nl-NL" b="1" dirty="0" err="1" smtClean="0"/>
              <a:t>Replace</a:t>
            </a:r>
            <a:r>
              <a:rPr lang="nl-NL" b="1" dirty="0" smtClean="0"/>
              <a:t> </a:t>
            </a:r>
            <a:r>
              <a:rPr lang="nl-NL" b="1" dirty="0" err="1" smtClean="0"/>
              <a:t>an</a:t>
            </a:r>
            <a:r>
              <a:rPr lang="nl-NL" b="1" dirty="0" smtClean="0"/>
              <a:t> object the system </a:t>
            </a:r>
            <a:r>
              <a:rPr lang="nl-NL" b="1" dirty="0" err="1" smtClean="0"/>
              <a:t>under</a:t>
            </a:r>
            <a:r>
              <a:rPr lang="nl-NL" b="1" dirty="0" smtClean="0"/>
              <a:t> test (SUT) </a:t>
            </a:r>
            <a:r>
              <a:rPr lang="nl-NL" b="1" dirty="0" err="1" smtClean="0"/>
              <a:t>depends</a:t>
            </a:r>
            <a:r>
              <a:rPr lang="nl-NL" b="1" dirty="0" smtClean="0"/>
              <a:t> on </a:t>
            </a:r>
            <a:r>
              <a:rPr lang="nl-NL" b="1" dirty="0" err="1" smtClean="0"/>
              <a:t>with</a:t>
            </a:r>
            <a:r>
              <a:rPr lang="nl-NL" b="1" dirty="0" smtClean="0"/>
              <a:t> a test-</a:t>
            </a:r>
            <a:r>
              <a:rPr lang="nl-NL" b="1" dirty="0" err="1" smtClean="0"/>
              <a:t>specific</a:t>
            </a:r>
            <a:r>
              <a:rPr lang="nl-NL" b="1" dirty="0" smtClean="0"/>
              <a:t> object </a:t>
            </a:r>
            <a:r>
              <a:rPr lang="nl-NL" b="1" dirty="0" err="1" smtClean="0"/>
              <a:t>that</a:t>
            </a:r>
            <a:r>
              <a:rPr lang="nl-NL" b="1" dirty="0" smtClean="0"/>
              <a:t> </a:t>
            </a:r>
            <a:r>
              <a:rPr lang="nl-NL" b="1" dirty="0" err="1" smtClean="0"/>
              <a:t>verifies</a:t>
            </a:r>
            <a:r>
              <a:rPr lang="nl-NL" b="1" dirty="0" smtClean="0"/>
              <a:t> </a:t>
            </a:r>
            <a:r>
              <a:rPr lang="nl-NL" b="1" dirty="0" err="1" smtClean="0"/>
              <a:t>it</a:t>
            </a:r>
            <a:r>
              <a:rPr lang="nl-NL" b="1" dirty="0" smtClean="0"/>
              <a:t> is </a:t>
            </a:r>
            <a:r>
              <a:rPr lang="nl-NL" b="1" dirty="0" err="1" smtClean="0"/>
              <a:t>being</a:t>
            </a:r>
            <a:r>
              <a:rPr lang="nl-NL" b="1" dirty="0" smtClean="0"/>
              <a:t> </a:t>
            </a:r>
            <a:r>
              <a:rPr lang="nl-NL" b="1" dirty="0" err="1" smtClean="0"/>
              <a:t>used</a:t>
            </a:r>
            <a:r>
              <a:rPr lang="nl-NL" b="1" dirty="0" smtClean="0"/>
              <a:t> </a:t>
            </a:r>
            <a:r>
              <a:rPr lang="nl-NL" b="1" dirty="0" err="1" smtClean="0"/>
              <a:t>correctly</a:t>
            </a:r>
            <a:r>
              <a:rPr lang="nl-NL" b="1" dirty="0" smtClean="0"/>
              <a:t> </a:t>
            </a:r>
            <a:r>
              <a:rPr lang="nl-NL" b="1" dirty="0" err="1" smtClean="0"/>
              <a:t>by</a:t>
            </a:r>
            <a:r>
              <a:rPr lang="nl-NL" b="1" dirty="0" smtClean="0"/>
              <a:t> the SUT.</a:t>
            </a:r>
          </a:p>
          <a:p>
            <a:pPr eaLnBrk="1" hangingPunct="1"/>
            <a:endParaRPr lang="nl-NL" dirty="0" smtClean="0"/>
          </a:p>
        </p:txBody>
      </p:sp>
    </p:spTree>
    <p:extLst>
      <p:ext uri="{BB962C8B-B14F-4D97-AF65-F5344CB8AC3E}">
        <p14:creationId xmlns:p14="http://schemas.microsoft.com/office/powerpoint/2010/main" val="15015371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p:spPr>
        <p:txBody>
          <a:bodyPr/>
          <a:lstStyle/>
          <a:p>
            <a:fld id="{A432FDA8-4C00-4DA8-978A-D238E5981344}" type="slidenum">
              <a:rPr lang="en-GB" smtClean="0"/>
              <a:pPr/>
              <a:t>49</a:t>
            </a:fld>
            <a:endParaRPr lang="en-GB" smtClean="0"/>
          </a:p>
        </p:txBody>
      </p:sp>
      <p:sp>
        <p:nvSpPr>
          <p:cNvPr id="209923" name="Rectangle 2"/>
          <p:cNvSpPr>
            <a:spLocks noGrp="1" noRot="1" noChangeAspect="1" noChangeArrowheads="1" noTextEdit="1"/>
          </p:cNvSpPr>
          <p:nvPr>
            <p:ph type="sldImg"/>
          </p:nvPr>
        </p:nvSpPr>
        <p:spPr>
          <a:xfrm>
            <a:off x="3265488" y="509588"/>
            <a:ext cx="3400425" cy="2549525"/>
          </a:xfrm>
          <a:ln/>
        </p:spPr>
      </p:sp>
      <p:sp>
        <p:nvSpPr>
          <p:cNvPr id="209924" name="Rectangle 3"/>
          <p:cNvSpPr>
            <a:spLocks noGrp="1" noChangeArrowheads="1"/>
          </p:cNvSpPr>
          <p:nvPr>
            <p:ph type="body" idx="1"/>
          </p:nvPr>
        </p:nvSpPr>
        <p:spPr>
          <a:noFill/>
          <a:ln/>
        </p:spPr>
        <p:txBody>
          <a:bodyPr/>
          <a:lstStyle/>
          <a:p>
            <a:pPr eaLnBrk="1" hangingPunct="1">
              <a:buFontTx/>
              <a:buNone/>
            </a:pPr>
            <a:r>
              <a:rPr lang="nl-NL" dirty="0" smtClean="0"/>
              <a:t>Typisch</a:t>
            </a:r>
            <a:r>
              <a:rPr lang="nl-NL" baseline="0" dirty="0" smtClean="0"/>
              <a:t> Java </a:t>
            </a:r>
            <a:r>
              <a:rPr lang="nl-NL" baseline="0" dirty="0" err="1" smtClean="0"/>
              <a:t>framework</a:t>
            </a:r>
            <a:r>
              <a:rPr lang="nl-NL" baseline="0" dirty="0" smtClean="0"/>
              <a:t> voor </a:t>
            </a:r>
            <a:r>
              <a:rPr lang="nl-NL" baseline="0" dirty="0" err="1" smtClean="0"/>
              <a:t>mocking</a:t>
            </a:r>
            <a:r>
              <a:rPr lang="nl-NL" baseline="0" dirty="0" smtClean="0"/>
              <a:t> is </a:t>
            </a:r>
            <a:r>
              <a:rPr lang="nl-NL" baseline="0" dirty="0" err="1" smtClean="0"/>
              <a:t>Mockito</a:t>
            </a:r>
            <a:r>
              <a:rPr lang="nl-NL" baseline="0" dirty="0" smtClean="0"/>
              <a:t>.</a:t>
            </a:r>
          </a:p>
          <a:p>
            <a:pPr eaLnBrk="1" hangingPunct="1">
              <a:buFontTx/>
              <a:buNone/>
            </a:pPr>
            <a:r>
              <a:rPr lang="nl-NL" baseline="0" dirty="0" smtClean="0"/>
              <a:t>Stel we hebben een </a:t>
            </a:r>
            <a:r>
              <a:rPr lang="nl-NL" baseline="0" dirty="0" err="1" smtClean="0"/>
              <a:t>publisher-subscriber</a:t>
            </a:r>
            <a:r>
              <a:rPr lang="nl-NL" baseline="0" dirty="0" smtClean="0"/>
              <a:t> systeem (</a:t>
            </a:r>
            <a:r>
              <a:rPr lang="nl-NL" baseline="0" dirty="0" err="1" smtClean="0"/>
              <a:t>publisher</a:t>
            </a:r>
            <a:r>
              <a:rPr lang="nl-NL" baseline="0" dirty="0" smtClean="0"/>
              <a:t> stuurt </a:t>
            </a:r>
            <a:r>
              <a:rPr lang="nl-NL" baseline="0" dirty="0" err="1" smtClean="0"/>
              <a:t>messages</a:t>
            </a:r>
            <a:r>
              <a:rPr lang="nl-NL" baseline="0" dirty="0" smtClean="0"/>
              <a:t> naar een </a:t>
            </a:r>
            <a:r>
              <a:rPr lang="nl-NL" baseline="0" dirty="0" err="1" smtClean="0"/>
              <a:t>subscriber</a:t>
            </a:r>
            <a:r>
              <a:rPr lang="nl-NL" baseline="0" dirty="0" smtClean="0"/>
              <a:t>) en we willen die </a:t>
            </a:r>
            <a:r>
              <a:rPr lang="nl-NL" baseline="0" dirty="0" err="1" smtClean="0"/>
              <a:t>publisher</a:t>
            </a:r>
            <a:r>
              <a:rPr lang="nl-NL" baseline="0" dirty="0" smtClean="0"/>
              <a:t> testen, zonder daarvoor een echte </a:t>
            </a:r>
            <a:r>
              <a:rPr lang="nl-NL" baseline="0" dirty="0" err="1" smtClean="0"/>
              <a:t>subscriber</a:t>
            </a:r>
            <a:r>
              <a:rPr lang="nl-NL" baseline="0" dirty="0" smtClean="0"/>
              <a:t> te gebruiken. </a:t>
            </a:r>
          </a:p>
          <a:p>
            <a:pPr eaLnBrk="1" hangingPunct="1">
              <a:buFontTx/>
              <a:buNone/>
            </a:pPr>
            <a:r>
              <a:rPr lang="nl-NL" baseline="0" dirty="0" smtClean="0"/>
              <a:t>Dus de </a:t>
            </a:r>
            <a:r>
              <a:rPr lang="nl-NL" baseline="0" dirty="0" err="1" smtClean="0"/>
              <a:t>publish</a:t>
            </a:r>
            <a:r>
              <a:rPr lang="nl-NL" baseline="0" dirty="0" smtClean="0"/>
              <a:t> methode testen =&gt; zie volgende slide.</a:t>
            </a:r>
          </a:p>
          <a:p>
            <a:pPr eaLnBrk="1" hangingPunct="1">
              <a:buFontTx/>
              <a:buNone/>
            </a:pPr>
            <a:endParaRPr lang="nl-NL" baseline="0" dirty="0" smtClean="0"/>
          </a:p>
          <a:p>
            <a:pPr eaLnBrk="1" hangingPunct="1">
              <a:buFontTx/>
              <a:buNone/>
            </a:pPr>
            <a:r>
              <a:rPr lang="nl-NL" dirty="0" smtClean="0"/>
              <a:t>Vertellen dat </a:t>
            </a:r>
            <a:r>
              <a:rPr lang="nl-NL" dirty="0" err="1" smtClean="0"/>
              <a:t>Mockito</a:t>
            </a:r>
            <a:r>
              <a:rPr lang="nl-NL" dirty="0" smtClean="0"/>
              <a:t> niet alleen interfaces kan </a:t>
            </a:r>
            <a:r>
              <a:rPr lang="nl-NL" dirty="0" err="1" smtClean="0"/>
              <a:t>mocken</a:t>
            </a:r>
            <a:r>
              <a:rPr lang="nl-NL" dirty="0" smtClean="0"/>
              <a:t> maar ook concrete klassen.</a:t>
            </a:r>
          </a:p>
        </p:txBody>
      </p:sp>
    </p:spTree>
    <p:extLst>
      <p:ext uri="{BB962C8B-B14F-4D97-AF65-F5344CB8AC3E}">
        <p14:creationId xmlns:p14="http://schemas.microsoft.com/office/powerpoint/2010/main" val="23325954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p>
            <a:fld id="{DB794F54-890F-4BAE-B8CF-9FEE272D2CF4}" type="slidenum">
              <a:rPr lang="en-GB" smtClean="0"/>
              <a:pPr/>
              <a:t>50</a:t>
            </a:fld>
            <a:endParaRPr lang="en-GB" smtClean="0"/>
          </a:p>
        </p:txBody>
      </p:sp>
      <p:sp>
        <p:nvSpPr>
          <p:cNvPr id="210947" name="Rectangle 2"/>
          <p:cNvSpPr>
            <a:spLocks noGrp="1" noRot="1" noChangeAspect="1" noChangeArrowheads="1" noTextEdit="1"/>
          </p:cNvSpPr>
          <p:nvPr>
            <p:ph type="sldImg"/>
          </p:nvPr>
        </p:nvSpPr>
        <p:spPr>
          <a:xfrm>
            <a:off x="3265488" y="509588"/>
            <a:ext cx="3400425" cy="2549525"/>
          </a:xfrm>
          <a:ln/>
        </p:spPr>
      </p:sp>
      <p:sp>
        <p:nvSpPr>
          <p:cNvPr id="210948" name="Rectangle 3"/>
          <p:cNvSpPr>
            <a:spLocks noGrp="1" noChangeArrowheads="1"/>
          </p:cNvSpPr>
          <p:nvPr>
            <p:ph type="body" idx="1"/>
          </p:nvPr>
        </p:nvSpPr>
        <p:spPr>
          <a:noFill/>
          <a:ln/>
        </p:spPr>
        <p:txBody>
          <a:bodyPr/>
          <a:lstStyle/>
          <a:p>
            <a:pPr eaLnBrk="1" hangingPunct="1">
              <a:buFontTx/>
              <a:buNone/>
            </a:pPr>
            <a:r>
              <a:rPr lang="nl-NL" dirty="0" smtClean="0"/>
              <a:t>@</a:t>
            </a:r>
            <a:r>
              <a:rPr lang="nl-NL" dirty="0" err="1" smtClean="0"/>
              <a:t>RunWith</a:t>
            </a:r>
            <a:r>
              <a:rPr lang="nl-NL" dirty="0" smtClean="0"/>
              <a:t> annotatie</a:t>
            </a:r>
          </a:p>
          <a:p>
            <a:pPr eaLnBrk="1" hangingPunct="1">
              <a:buFontTx/>
              <a:buNone/>
            </a:pPr>
            <a:r>
              <a:rPr lang="nl-NL" dirty="0" smtClean="0"/>
              <a:t>@</a:t>
            </a:r>
            <a:r>
              <a:rPr lang="nl-NL" dirty="0" err="1" smtClean="0"/>
              <a:t>Mock</a:t>
            </a:r>
            <a:r>
              <a:rPr lang="nl-NL" dirty="0" smtClean="0"/>
              <a:t> annotatie maakt</a:t>
            </a:r>
            <a:r>
              <a:rPr lang="nl-NL" baseline="0" dirty="0" smtClean="0"/>
              <a:t> een test double aan</a:t>
            </a:r>
          </a:p>
          <a:p>
            <a:pPr eaLnBrk="1" hangingPunct="1">
              <a:buFontTx/>
              <a:buNone/>
            </a:pPr>
            <a:r>
              <a:rPr lang="nl-NL" baseline="0" dirty="0" err="1" smtClean="0"/>
              <a:t>Verify</a:t>
            </a:r>
            <a:r>
              <a:rPr lang="nl-NL" baseline="0" dirty="0" smtClean="0"/>
              <a:t> methode gaat na dat er op de </a:t>
            </a:r>
            <a:r>
              <a:rPr lang="nl-NL" baseline="0" dirty="0" err="1" smtClean="0"/>
              <a:t>mock</a:t>
            </a:r>
            <a:r>
              <a:rPr lang="nl-NL" baseline="0" dirty="0" smtClean="0"/>
              <a:t> een bepaalde methode aangeroepen wordt. </a:t>
            </a:r>
          </a:p>
          <a:p>
            <a:pPr eaLnBrk="1" hangingPunct="1">
              <a:buFontTx/>
              <a:buNone/>
            </a:pPr>
            <a:endParaRPr lang="nl-NL" baseline="0" dirty="0" smtClean="0"/>
          </a:p>
          <a:p>
            <a:pPr eaLnBrk="1" hangingPunct="1">
              <a:buFontTx/>
              <a:buNone/>
            </a:pPr>
            <a:endParaRPr lang="nl-NL" dirty="0" smtClean="0"/>
          </a:p>
        </p:txBody>
      </p:sp>
    </p:spTree>
    <p:extLst>
      <p:ext uri="{BB962C8B-B14F-4D97-AF65-F5344CB8AC3E}">
        <p14:creationId xmlns:p14="http://schemas.microsoft.com/office/powerpoint/2010/main" val="8980912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p:spPr>
        <p:txBody>
          <a:bodyPr/>
          <a:lstStyle/>
          <a:p>
            <a:fld id="{EBAD05FA-61CE-4399-BEBA-A989E2E46391}" type="slidenum">
              <a:rPr lang="en-GB" smtClean="0"/>
              <a:pPr/>
              <a:t>51</a:t>
            </a:fld>
            <a:endParaRPr lang="en-GB" smtClean="0"/>
          </a:p>
        </p:txBody>
      </p:sp>
      <p:sp>
        <p:nvSpPr>
          <p:cNvPr id="211971" name="Rectangle 2"/>
          <p:cNvSpPr>
            <a:spLocks noGrp="1" noRot="1" noChangeAspect="1" noChangeArrowheads="1" noTextEdit="1"/>
          </p:cNvSpPr>
          <p:nvPr>
            <p:ph type="sldImg"/>
          </p:nvPr>
        </p:nvSpPr>
        <p:spPr>
          <a:xfrm>
            <a:off x="3265488" y="509588"/>
            <a:ext cx="3400425" cy="2549525"/>
          </a:xfrm>
          <a:ln/>
        </p:spPr>
      </p:sp>
      <p:sp>
        <p:nvSpPr>
          <p:cNvPr id="211972" name="Rectangle 3"/>
          <p:cNvSpPr>
            <a:spLocks noGrp="1" noChangeArrowheads="1"/>
          </p:cNvSpPr>
          <p:nvPr>
            <p:ph type="body" idx="1"/>
          </p:nvPr>
        </p:nvSpPr>
        <p:spPr>
          <a:noFill/>
          <a:ln/>
        </p:spPr>
        <p:txBody>
          <a:bodyPr/>
          <a:lstStyle/>
          <a:p>
            <a:pPr eaLnBrk="1" hangingPunct="1"/>
            <a:r>
              <a:rPr lang="nl-BE" dirty="0" smtClean="0"/>
              <a:t>We</a:t>
            </a:r>
            <a:r>
              <a:rPr lang="nl-BE" baseline="0" dirty="0" smtClean="0"/>
              <a:t> gaan </a:t>
            </a:r>
            <a:r>
              <a:rPr lang="nl-BE" baseline="0" dirty="0" err="1" smtClean="0"/>
              <a:t>greeting</a:t>
            </a:r>
            <a:r>
              <a:rPr lang="nl-BE" baseline="0" dirty="0" smtClean="0"/>
              <a:t> herschrijven om een test </a:t>
            </a:r>
            <a:r>
              <a:rPr lang="nl-BE" baseline="0" dirty="0" err="1" smtClean="0"/>
              <a:t>mock</a:t>
            </a:r>
            <a:r>
              <a:rPr lang="nl-BE" baseline="0" dirty="0" smtClean="0"/>
              <a:t> te gebruiken in plaats van een test </a:t>
            </a:r>
            <a:r>
              <a:rPr lang="nl-BE" baseline="0" dirty="0" err="1" smtClean="0"/>
              <a:t>stub</a:t>
            </a:r>
            <a:r>
              <a:rPr lang="nl-BE" baseline="0" dirty="0" smtClean="0"/>
              <a:t>. </a:t>
            </a:r>
          </a:p>
          <a:p>
            <a:pPr eaLnBrk="1" hangingPunct="1"/>
            <a:r>
              <a:rPr lang="nl-BE" baseline="0" dirty="0" err="1" smtClean="0"/>
              <a:t>TimeSupplier</a:t>
            </a:r>
            <a:r>
              <a:rPr lang="nl-BE" baseline="0" dirty="0" smtClean="0"/>
              <a:t> wordt nu dus </a:t>
            </a:r>
            <a:r>
              <a:rPr lang="nl-BE" baseline="0" dirty="0" err="1" smtClean="0"/>
              <a:t>gemockt</a:t>
            </a:r>
            <a:r>
              <a:rPr lang="nl-BE" baseline="0" dirty="0" smtClean="0"/>
              <a:t> en hier gaan we niet verifiëren of </a:t>
            </a:r>
            <a:r>
              <a:rPr lang="nl-BE" baseline="0" dirty="0" err="1" smtClean="0"/>
              <a:t>TimeSupplier</a:t>
            </a:r>
            <a:r>
              <a:rPr lang="nl-BE" baseline="0" dirty="0" smtClean="0"/>
              <a:t> aangeroepen wordt, maar gaan we de </a:t>
            </a:r>
            <a:r>
              <a:rPr lang="nl-BE" baseline="0" dirty="0" err="1" smtClean="0"/>
              <a:t>mock</a:t>
            </a:r>
            <a:r>
              <a:rPr lang="nl-BE" baseline="0" dirty="0" smtClean="0"/>
              <a:t> gebruiken als </a:t>
            </a:r>
            <a:r>
              <a:rPr lang="nl-BE" baseline="0" dirty="0" err="1" smtClean="0"/>
              <a:t>stub</a:t>
            </a:r>
            <a:r>
              <a:rPr lang="nl-BE" baseline="0" dirty="0" smtClean="0"/>
              <a:t> om een bepaald gedrag terug te geven. </a:t>
            </a:r>
            <a:endParaRPr lang="nl-BE" dirty="0" smtClean="0"/>
          </a:p>
          <a:p>
            <a:pPr eaLnBrk="1" hangingPunct="1"/>
            <a:endParaRPr lang="nl-BE" dirty="0" smtClean="0"/>
          </a:p>
          <a:p>
            <a:pPr eaLnBrk="1" hangingPunct="1">
              <a:buFontTx/>
              <a:buChar char="-"/>
            </a:pPr>
            <a:endParaRPr lang="nl-BE" dirty="0" smtClean="0"/>
          </a:p>
          <a:p>
            <a:pPr eaLnBrk="1" hangingPunct="1">
              <a:buFontTx/>
              <a:buChar char="-"/>
            </a:pPr>
            <a:endParaRPr lang="nl-BE" dirty="0" smtClean="0"/>
          </a:p>
        </p:txBody>
      </p:sp>
    </p:spTree>
    <p:extLst>
      <p:ext uri="{BB962C8B-B14F-4D97-AF65-F5344CB8AC3E}">
        <p14:creationId xmlns:p14="http://schemas.microsoft.com/office/powerpoint/2010/main" val="23185682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ln/>
        </p:spPr>
        <p:txBody>
          <a:bodyPr/>
          <a:lstStyle/>
          <a:p>
            <a:pPr>
              <a:defRPr/>
            </a:pPr>
            <a:r>
              <a:rPr lang="nl-BE" dirty="0" smtClean="0"/>
              <a:t>30 à 40 min.</a:t>
            </a:r>
          </a:p>
          <a:p>
            <a:pPr>
              <a:defRPr/>
            </a:pPr>
            <a:endParaRPr lang="nl-BE" dirty="0" smtClean="0"/>
          </a:p>
          <a:p>
            <a:pPr marL="352748" indent="-352748">
              <a:lnSpc>
                <a:spcPct val="90000"/>
              </a:lnSpc>
              <a:spcBef>
                <a:spcPct val="50000"/>
              </a:spcBef>
              <a:spcAft>
                <a:spcPct val="50000"/>
              </a:spcAft>
              <a:buClr>
                <a:srgbClr val="164174"/>
              </a:buClr>
              <a:buFont typeface="Tahoma" pitchFamily="34" charset="0"/>
              <a:buChar char="●"/>
              <a:defRPr/>
            </a:pPr>
            <a:r>
              <a:rPr lang="nl-BE" kern="0" dirty="0" smtClean="0"/>
              <a:t>Een component doet een ftp export (bestand uploaden naar FTP-server)</a:t>
            </a:r>
          </a:p>
          <a:p>
            <a:pPr marL="352748" indent="-352748">
              <a:lnSpc>
                <a:spcPct val="90000"/>
              </a:lnSpc>
              <a:spcBef>
                <a:spcPct val="50000"/>
              </a:spcBef>
              <a:spcAft>
                <a:spcPct val="50000"/>
              </a:spcAft>
              <a:buClr>
                <a:srgbClr val="164174"/>
              </a:buClr>
              <a:buFont typeface="Tahoma" pitchFamily="34" charset="0"/>
              <a:buChar char="●"/>
              <a:defRPr/>
            </a:pPr>
            <a:r>
              <a:rPr lang="nl-BE" kern="0" dirty="0" smtClean="0"/>
              <a:t>Ontwikkel de component test first. Zorg ook voor integratietesten.</a:t>
            </a:r>
          </a:p>
          <a:p>
            <a:pPr marL="352748" indent="-352748">
              <a:lnSpc>
                <a:spcPct val="90000"/>
              </a:lnSpc>
              <a:spcBef>
                <a:spcPct val="50000"/>
              </a:spcBef>
              <a:spcAft>
                <a:spcPct val="50000"/>
              </a:spcAft>
              <a:buClr>
                <a:srgbClr val="164174"/>
              </a:buClr>
              <a:buFont typeface="Tahoma" pitchFamily="34" charset="0"/>
              <a:buChar char="●"/>
              <a:defRPr/>
            </a:pPr>
            <a:r>
              <a:rPr lang="nl-BE" kern="0" dirty="0" smtClean="0"/>
              <a:t>Gebruik als FTPClient de Apache Commons Net FTPClient</a:t>
            </a:r>
          </a:p>
          <a:p>
            <a:pPr>
              <a:defRPr/>
            </a:pPr>
            <a:endParaRPr lang="nl-BE" dirty="0" smtClean="0"/>
          </a:p>
          <a:p>
            <a:pPr>
              <a:defRPr/>
            </a:pPr>
            <a:endParaRPr lang="nl-BE" dirty="0" smtClean="0"/>
          </a:p>
        </p:txBody>
      </p:sp>
      <p:sp>
        <p:nvSpPr>
          <p:cNvPr id="225284" name="Slide Number Placeholder 3"/>
          <p:cNvSpPr>
            <a:spLocks noGrp="1"/>
          </p:cNvSpPr>
          <p:nvPr>
            <p:ph type="sldNum" sz="quarter" idx="5"/>
          </p:nvPr>
        </p:nvSpPr>
        <p:spPr>
          <a:noFill/>
        </p:spPr>
        <p:txBody>
          <a:bodyPr/>
          <a:lstStyle/>
          <a:p>
            <a:fld id="{02BDB417-358C-435F-85A6-8ACB904069ED}" type="slidenum">
              <a:rPr lang="en-GB" smtClean="0"/>
              <a:pPr/>
              <a:t>52</a:t>
            </a:fld>
            <a:endParaRPr lang="en-GB" smtClean="0"/>
          </a:p>
        </p:txBody>
      </p:sp>
    </p:spTree>
    <p:extLst>
      <p:ext uri="{BB962C8B-B14F-4D97-AF65-F5344CB8AC3E}">
        <p14:creationId xmlns:p14="http://schemas.microsoft.com/office/powerpoint/2010/main" val="637185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C4BEAB74-1F99-4606-B705-B01879A05E05}" type="slidenum">
              <a:rPr lang="en-GB" smtClean="0"/>
              <a:pPr/>
              <a:t>5</a:t>
            </a:fld>
            <a:endParaRPr lang="en-GB" smtClean="0"/>
          </a:p>
        </p:txBody>
      </p:sp>
      <p:sp>
        <p:nvSpPr>
          <p:cNvPr id="169987" name="Rectangle 2"/>
          <p:cNvSpPr>
            <a:spLocks noGrp="1" noRot="1" noChangeAspect="1" noChangeArrowheads="1" noTextEdit="1"/>
          </p:cNvSpPr>
          <p:nvPr>
            <p:ph type="sldImg"/>
          </p:nvPr>
        </p:nvSpPr>
        <p:spPr>
          <a:xfrm>
            <a:off x="3265488" y="509588"/>
            <a:ext cx="3400425" cy="2549525"/>
          </a:xfrm>
          <a:ln/>
        </p:spPr>
      </p:sp>
      <p:sp>
        <p:nvSpPr>
          <p:cNvPr id="169988" name="Rectangle 3"/>
          <p:cNvSpPr>
            <a:spLocks noGrp="1" noChangeArrowheads="1"/>
          </p:cNvSpPr>
          <p:nvPr>
            <p:ph type="body" idx="1"/>
          </p:nvPr>
        </p:nvSpPr>
        <p:spPr>
          <a:noFill/>
          <a:ln/>
        </p:spPr>
        <p:txBody>
          <a:bodyPr/>
          <a:lstStyle/>
          <a:p>
            <a:pPr>
              <a:buFontTx/>
              <a:buNone/>
            </a:pPr>
            <a:r>
              <a:rPr lang="nl-NL" dirty="0" smtClean="0"/>
              <a:t>Die</a:t>
            </a:r>
            <a:r>
              <a:rPr lang="nl-NL" baseline="0" dirty="0" smtClean="0"/>
              <a:t> principes vertalen zich in de praktijk naar een set van </a:t>
            </a:r>
            <a:r>
              <a:rPr lang="nl-NL" baseline="0" dirty="0" err="1" smtClean="0"/>
              <a:t>good</a:t>
            </a:r>
            <a:r>
              <a:rPr lang="nl-NL" baseline="0" dirty="0" smtClean="0"/>
              <a:t> </a:t>
            </a:r>
            <a:r>
              <a:rPr lang="nl-NL" baseline="0" dirty="0" err="1" smtClean="0"/>
              <a:t>practices</a:t>
            </a:r>
            <a:r>
              <a:rPr lang="nl-NL" baseline="0" dirty="0" smtClean="0"/>
              <a:t> om aan XP te kunnen doen:</a:t>
            </a:r>
          </a:p>
          <a:p>
            <a:pPr>
              <a:buFontTx/>
              <a:buNone/>
            </a:pPr>
            <a:r>
              <a:rPr lang="nl-NL" baseline="0" dirty="0" smtClean="0"/>
              <a:t>WAT KENNEN ZIJ AL? </a:t>
            </a:r>
          </a:p>
          <a:p>
            <a:pPr>
              <a:buFontTx/>
              <a:buNone/>
            </a:pPr>
            <a:endParaRPr lang="nl-NL" baseline="0" dirty="0" smtClean="0"/>
          </a:p>
          <a:p>
            <a:pPr>
              <a:buFontTx/>
              <a:buNone/>
            </a:pPr>
            <a:r>
              <a:rPr lang="nl-NL" baseline="0" dirty="0" smtClean="0"/>
              <a:t>We gaan eerst kort in theorie over alle begrippen.</a:t>
            </a:r>
          </a:p>
          <a:p>
            <a:pPr>
              <a:buFontTx/>
              <a:buNone/>
            </a:pPr>
            <a:r>
              <a:rPr lang="nl-NL" baseline="0" dirty="0" smtClean="0"/>
              <a:t>Test </a:t>
            </a:r>
            <a:r>
              <a:rPr lang="nl-NL" baseline="0" dirty="0" err="1" smtClean="0"/>
              <a:t>driven</a:t>
            </a:r>
            <a:r>
              <a:rPr lang="nl-NL" baseline="0" dirty="0" smtClean="0"/>
              <a:t> </a:t>
            </a:r>
            <a:r>
              <a:rPr lang="nl-NL" baseline="0" dirty="0" err="1" smtClean="0"/>
              <a:t>development</a:t>
            </a:r>
            <a:r>
              <a:rPr lang="nl-NL" baseline="0" dirty="0" smtClean="0"/>
              <a:t> en </a:t>
            </a:r>
            <a:r>
              <a:rPr lang="nl-NL" baseline="0" dirty="0" err="1" smtClean="0"/>
              <a:t>refactoring</a:t>
            </a:r>
            <a:r>
              <a:rPr lang="nl-NL" baseline="0" dirty="0" smtClean="0"/>
              <a:t> worden later in detail behandeld en met praktische oefeningen geïllustreerd. </a:t>
            </a:r>
            <a:endParaRPr lang="nl-NL" dirty="0" smtClean="0"/>
          </a:p>
          <a:p>
            <a:pPr>
              <a:buFontTx/>
              <a:buChar char="•"/>
            </a:pPr>
            <a:endParaRPr lang="nl-NL" dirty="0" smtClean="0"/>
          </a:p>
          <a:p>
            <a:endParaRPr lang="nl-NL" dirty="0" smtClean="0"/>
          </a:p>
        </p:txBody>
      </p:sp>
    </p:spTree>
    <p:extLst>
      <p:ext uri="{BB962C8B-B14F-4D97-AF65-F5344CB8AC3E}">
        <p14:creationId xmlns:p14="http://schemas.microsoft.com/office/powerpoint/2010/main" val="3042806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246860AD-0030-4627-9F21-50E4438C9A30}" type="slidenum">
              <a:rPr lang="en-GB" smtClean="0"/>
              <a:pPr/>
              <a:t>53</a:t>
            </a:fld>
            <a:endParaRPr lang="en-GB" smtClean="0"/>
          </a:p>
        </p:txBody>
      </p:sp>
      <p:sp>
        <p:nvSpPr>
          <p:cNvPr id="227331" name="Rectangle 2"/>
          <p:cNvSpPr>
            <a:spLocks noGrp="1" noRot="1" noChangeAspect="1" noChangeArrowheads="1" noTextEdit="1"/>
          </p:cNvSpPr>
          <p:nvPr>
            <p:ph type="sldImg"/>
          </p:nvPr>
        </p:nvSpPr>
        <p:spPr>
          <a:xfrm>
            <a:off x="3265488" y="509588"/>
            <a:ext cx="3400425" cy="2549525"/>
          </a:xfrm>
          <a:ln/>
        </p:spPr>
      </p:sp>
      <p:sp>
        <p:nvSpPr>
          <p:cNvPr id="227332" name="Rectangle 3"/>
          <p:cNvSpPr>
            <a:spLocks noGrp="1" noChangeArrowheads="1"/>
          </p:cNvSpPr>
          <p:nvPr>
            <p:ph type="body" idx="1"/>
          </p:nvPr>
        </p:nvSpPr>
        <p:spPr>
          <a:noFill/>
          <a:ln/>
        </p:spPr>
        <p:txBody>
          <a:bodyPr/>
          <a:lstStyle/>
          <a:p>
            <a:pPr eaLnBrk="1" hangingPunct="1"/>
            <a:r>
              <a:rPr lang="nl-BE" dirty="0" smtClean="0"/>
              <a:t>Laat</a:t>
            </a:r>
            <a:r>
              <a:rPr lang="nl-BE" baseline="0" dirty="0" smtClean="0"/>
              <a:t> hen tonen op het diagram hoe ze een unit test zouden schrijven voor BUC 1. Wat is de system </a:t>
            </a:r>
            <a:r>
              <a:rPr lang="nl-BE" baseline="0" dirty="0" err="1" smtClean="0"/>
              <a:t>under</a:t>
            </a:r>
            <a:r>
              <a:rPr lang="nl-BE" baseline="0" dirty="0" smtClean="0"/>
              <a:t> test en wat is de </a:t>
            </a:r>
            <a:r>
              <a:rPr lang="nl-BE" baseline="0" dirty="0" err="1" smtClean="0"/>
              <a:t>depended</a:t>
            </a:r>
            <a:r>
              <a:rPr lang="nl-BE" baseline="0" dirty="0" smtClean="0"/>
              <a:t>-on component die </a:t>
            </a:r>
            <a:r>
              <a:rPr lang="nl-BE" baseline="0" dirty="0" err="1" smtClean="0"/>
              <a:t>uitgemockt</a:t>
            </a:r>
            <a:r>
              <a:rPr lang="nl-BE" baseline="0" dirty="0" smtClean="0"/>
              <a:t> kan worden? </a:t>
            </a:r>
            <a:endParaRPr lang="nl-BE" dirty="0" smtClean="0"/>
          </a:p>
          <a:p>
            <a:pPr eaLnBrk="1" hangingPunct="1"/>
            <a:r>
              <a:rPr lang="nl-BE" dirty="0" smtClean="0"/>
              <a:t>Unit</a:t>
            </a:r>
            <a:r>
              <a:rPr lang="nl-BE" baseline="0" dirty="0" smtClean="0"/>
              <a:t> testen van de business component: </a:t>
            </a:r>
            <a:r>
              <a:rPr lang="nl-BE" baseline="0" dirty="0" err="1" smtClean="0"/>
              <a:t>mock</a:t>
            </a:r>
            <a:r>
              <a:rPr lang="nl-BE" baseline="0" dirty="0" smtClean="0"/>
              <a:t> de </a:t>
            </a:r>
            <a:r>
              <a:rPr lang="nl-BE" baseline="0" dirty="0" err="1" smtClean="0"/>
              <a:t>ftpexporter</a:t>
            </a:r>
            <a:r>
              <a:rPr lang="nl-BE" baseline="0" dirty="0" smtClean="0"/>
              <a:t> uit</a:t>
            </a:r>
          </a:p>
          <a:p>
            <a:pPr eaLnBrk="1" hangingPunct="1"/>
            <a:r>
              <a:rPr lang="nl-BE" baseline="0" dirty="0" smtClean="0"/>
              <a:t>Dit gaan we niet meer expliciet maken, hebben we al voldoende op geoefend. </a:t>
            </a:r>
            <a:endParaRPr lang="nl-NL" dirty="0" smtClean="0"/>
          </a:p>
        </p:txBody>
      </p:sp>
    </p:spTree>
    <p:extLst>
      <p:ext uri="{BB962C8B-B14F-4D97-AF65-F5344CB8AC3E}">
        <p14:creationId xmlns:p14="http://schemas.microsoft.com/office/powerpoint/2010/main" val="6275313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246860AD-0030-4627-9F21-50E4438C9A30}" type="slidenum">
              <a:rPr lang="en-GB" smtClean="0"/>
              <a:pPr/>
              <a:t>54</a:t>
            </a:fld>
            <a:endParaRPr lang="en-GB" smtClean="0"/>
          </a:p>
        </p:txBody>
      </p:sp>
      <p:sp>
        <p:nvSpPr>
          <p:cNvPr id="227331" name="Rectangle 2"/>
          <p:cNvSpPr>
            <a:spLocks noGrp="1" noRot="1" noChangeAspect="1" noChangeArrowheads="1" noTextEdit="1"/>
          </p:cNvSpPr>
          <p:nvPr>
            <p:ph type="sldImg"/>
          </p:nvPr>
        </p:nvSpPr>
        <p:spPr>
          <a:xfrm>
            <a:off x="3265488" y="509588"/>
            <a:ext cx="3400425" cy="2549525"/>
          </a:xfrm>
          <a:ln/>
        </p:spPr>
      </p:sp>
      <p:sp>
        <p:nvSpPr>
          <p:cNvPr id="227332" name="Rectangle 3"/>
          <p:cNvSpPr>
            <a:spLocks noGrp="1" noChangeArrowheads="1"/>
          </p:cNvSpPr>
          <p:nvPr>
            <p:ph type="body" idx="1"/>
          </p:nvPr>
        </p:nvSpPr>
        <p:spPr>
          <a:noFill/>
          <a:ln/>
        </p:spPr>
        <p:txBody>
          <a:bodyPr/>
          <a:lstStyle/>
          <a:p>
            <a:pPr eaLnBrk="1" hangingPunct="1"/>
            <a:r>
              <a:rPr lang="nl-BE" dirty="0" smtClean="0"/>
              <a:t>Zelfde oefening voor </a:t>
            </a:r>
            <a:r>
              <a:rPr lang="nl-BE" dirty="0" err="1" smtClean="0"/>
              <a:t>FtpExporter</a:t>
            </a:r>
            <a:r>
              <a:rPr lang="nl-BE" dirty="0" smtClean="0"/>
              <a:t> unit</a:t>
            </a:r>
            <a:r>
              <a:rPr lang="nl-BE" baseline="0" dirty="0" smtClean="0"/>
              <a:t> test</a:t>
            </a:r>
            <a:endParaRPr lang="nl-BE" dirty="0" smtClean="0"/>
          </a:p>
          <a:p>
            <a:pPr eaLnBrk="1" hangingPunct="1"/>
            <a:r>
              <a:rPr lang="nl-BE" dirty="0" smtClean="0"/>
              <a:t>Unit</a:t>
            </a:r>
            <a:r>
              <a:rPr lang="nl-BE" baseline="0" dirty="0" smtClean="0"/>
              <a:t> testen van de </a:t>
            </a:r>
            <a:r>
              <a:rPr lang="nl-BE" baseline="0" dirty="0" err="1" smtClean="0"/>
              <a:t>ftpexporter</a:t>
            </a:r>
            <a:r>
              <a:rPr lang="nl-BE" baseline="0" dirty="0" smtClean="0"/>
              <a:t>: </a:t>
            </a:r>
            <a:r>
              <a:rPr lang="nl-BE" baseline="0" dirty="0" err="1" smtClean="0"/>
              <a:t>mock</a:t>
            </a:r>
            <a:r>
              <a:rPr lang="nl-BE" baseline="0" dirty="0" smtClean="0"/>
              <a:t> de </a:t>
            </a:r>
            <a:r>
              <a:rPr lang="nl-BE" baseline="0" dirty="0" err="1" smtClean="0"/>
              <a:t>ftpclient</a:t>
            </a:r>
            <a:r>
              <a:rPr lang="nl-BE" baseline="0" dirty="0" smtClean="0"/>
              <a:t> uit</a:t>
            </a:r>
          </a:p>
          <a:p>
            <a:pPr eaLnBrk="1" hangingPunct="1"/>
            <a:r>
              <a:rPr lang="nl-BE" baseline="0" dirty="0" smtClean="0"/>
              <a:t>Oefening: unit test voor </a:t>
            </a:r>
            <a:r>
              <a:rPr lang="nl-BE" baseline="0" dirty="0" err="1" smtClean="0"/>
              <a:t>FtpExporter</a:t>
            </a:r>
            <a:endParaRPr lang="nl-NL" dirty="0" smtClean="0"/>
          </a:p>
        </p:txBody>
      </p:sp>
    </p:spTree>
    <p:extLst>
      <p:ext uri="{BB962C8B-B14F-4D97-AF65-F5344CB8AC3E}">
        <p14:creationId xmlns:p14="http://schemas.microsoft.com/office/powerpoint/2010/main" val="42737380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30698B31-9D50-4C73-87C3-4A4CB1228C84}" type="slidenum">
              <a:rPr lang="en-GB" smtClean="0"/>
              <a:pPr/>
              <a:t>55</a:t>
            </a:fld>
            <a:endParaRPr lang="en-GB" smtClean="0"/>
          </a:p>
        </p:txBody>
      </p:sp>
      <p:sp>
        <p:nvSpPr>
          <p:cNvPr id="228355" name="Rectangle 2"/>
          <p:cNvSpPr>
            <a:spLocks noGrp="1" noRot="1" noChangeAspect="1" noChangeArrowheads="1" noTextEdit="1"/>
          </p:cNvSpPr>
          <p:nvPr>
            <p:ph type="sldImg"/>
          </p:nvPr>
        </p:nvSpPr>
        <p:spPr>
          <a:xfrm>
            <a:off x="3265488" y="509588"/>
            <a:ext cx="3400425" cy="2549525"/>
          </a:xfrm>
          <a:ln/>
        </p:spPr>
      </p:sp>
      <p:sp>
        <p:nvSpPr>
          <p:cNvPr id="228356" name="Rectangle 3"/>
          <p:cNvSpPr>
            <a:spLocks noGrp="1" noChangeArrowheads="1"/>
          </p:cNvSpPr>
          <p:nvPr>
            <p:ph type="body" idx="1"/>
          </p:nvPr>
        </p:nvSpPr>
        <p:spPr>
          <a:noFill/>
          <a:ln/>
        </p:spPr>
        <p:txBody>
          <a:bodyPr/>
          <a:lstStyle/>
          <a:p>
            <a:pPr eaLnBrk="1" hangingPunct="1"/>
            <a:r>
              <a:rPr lang="nl-NL" dirty="0" smtClean="0"/>
              <a:t>Zelfde oefening</a:t>
            </a:r>
            <a:r>
              <a:rPr lang="nl-NL" baseline="0" dirty="0" smtClean="0"/>
              <a:t> voor </a:t>
            </a:r>
            <a:r>
              <a:rPr lang="nl-NL" baseline="0" dirty="0" err="1" smtClean="0"/>
              <a:t>FtpExporter</a:t>
            </a:r>
            <a:r>
              <a:rPr lang="nl-NL" baseline="0" dirty="0" smtClean="0"/>
              <a:t> </a:t>
            </a:r>
            <a:r>
              <a:rPr lang="nl-NL" baseline="0" dirty="0" err="1" smtClean="0"/>
              <a:t>integration</a:t>
            </a:r>
            <a:r>
              <a:rPr lang="nl-NL" baseline="0" dirty="0" smtClean="0"/>
              <a:t> test</a:t>
            </a:r>
            <a:endParaRPr lang="nl-NL" dirty="0" smtClean="0"/>
          </a:p>
          <a:p>
            <a:pPr eaLnBrk="1" hangingPunct="1"/>
            <a:r>
              <a:rPr lang="nl-NL" dirty="0" smtClean="0"/>
              <a:t>Integration test: van </a:t>
            </a:r>
            <a:r>
              <a:rPr lang="nl-NL" dirty="0" err="1" smtClean="0"/>
              <a:t>ftpexporter</a:t>
            </a:r>
            <a:r>
              <a:rPr lang="nl-NL" dirty="0" smtClean="0"/>
              <a:t> tot aan de echte ftpserver</a:t>
            </a:r>
          </a:p>
          <a:p>
            <a:pPr eaLnBrk="1" hangingPunct="1"/>
            <a:r>
              <a:rPr lang="nl-NL" dirty="0" err="1" smtClean="0"/>
              <a:t>Oefn</a:t>
            </a:r>
            <a:r>
              <a:rPr lang="nl-NL" dirty="0" smtClean="0"/>
              <a:t>: integratietest</a:t>
            </a:r>
            <a:r>
              <a:rPr lang="nl-NL" baseline="0" dirty="0" smtClean="0"/>
              <a:t> voor </a:t>
            </a:r>
            <a:r>
              <a:rPr lang="nl-NL" baseline="0" dirty="0" err="1" smtClean="0"/>
              <a:t>ftpexporter</a:t>
            </a:r>
            <a:r>
              <a:rPr lang="nl-NL" baseline="0" dirty="0" smtClean="0"/>
              <a:t>.</a:t>
            </a:r>
            <a:endParaRPr lang="nl-NL" dirty="0" smtClean="0"/>
          </a:p>
        </p:txBody>
      </p:sp>
    </p:spTree>
    <p:extLst>
      <p:ext uri="{BB962C8B-B14F-4D97-AF65-F5344CB8AC3E}">
        <p14:creationId xmlns:p14="http://schemas.microsoft.com/office/powerpoint/2010/main" val="3244346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F7578441-7D1E-43B5-B117-545E53E3E969}" type="slidenum">
              <a:rPr lang="en-GB" smtClean="0"/>
              <a:pPr/>
              <a:t>56</a:t>
            </a:fld>
            <a:endParaRPr lang="en-GB" smtClean="0"/>
          </a:p>
        </p:txBody>
      </p:sp>
      <p:sp>
        <p:nvSpPr>
          <p:cNvPr id="229379" name="Rectangle 2"/>
          <p:cNvSpPr>
            <a:spLocks noGrp="1" noRot="1" noChangeAspect="1" noChangeArrowheads="1" noTextEdit="1"/>
          </p:cNvSpPr>
          <p:nvPr>
            <p:ph type="sldImg"/>
          </p:nvPr>
        </p:nvSpPr>
        <p:spPr>
          <a:xfrm>
            <a:off x="3265488" y="509588"/>
            <a:ext cx="3400425" cy="2549525"/>
          </a:xfrm>
          <a:ln/>
        </p:spPr>
      </p:sp>
      <p:sp>
        <p:nvSpPr>
          <p:cNvPr id="229380" name="Rectangle 3"/>
          <p:cNvSpPr>
            <a:spLocks noGrp="1" noChangeArrowheads="1"/>
          </p:cNvSpPr>
          <p:nvPr>
            <p:ph type="body" idx="1"/>
          </p:nvPr>
        </p:nvSpPr>
        <p:spPr>
          <a:noFill/>
          <a:ln/>
        </p:spPr>
        <p:txBody>
          <a:bodyPr/>
          <a:lstStyle/>
          <a:p>
            <a:pPr eaLnBrk="1" hangingPunct="1"/>
            <a:r>
              <a:rPr lang="nl-NL" dirty="0" smtClean="0"/>
              <a:t>End-</a:t>
            </a:r>
            <a:r>
              <a:rPr lang="nl-NL" dirty="0" err="1" smtClean="0"/>
              <a:t>to</a:t>
            </a:r>
            <a:r>
              <a:rPr lang="nl-NL" baseline="0" dirty="0" smtClean="0"/>
              <a:t>-end test voor het voorbeeld zou er zo uitzien. Niet alle scenario’s worden getest, maar wel de hele ketting van voor tot achter</a:t>
            </a:r>
            <a:endParaRPr lang="nl-NL" dirty="0" smtClean="0"/>
          </a:p>
        </p:txBody>
      </p:sp>
    </p:spTree>
    <p:extLst>
      <p:ext uri="{BB962C8B-B14F-4D97-AF65-F5344CB8AC3E}">
        <p14:creationId xmlns:p14="http://schemas.microsoft.com/office/powerpoint/2010/main" val="36751312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mtClean="0"/>
              <a:t>-   Did you cleanup the files between each test?</a:t>
            </a:r>
          </a:p>
          <a:p>
            <a:r>
              <a:rPr lang="nl-BE" smtClean="0"/>
              <a:t>-   Start/stop ftp server check</a:t>
            </a:r>
          </a:p>
          <a:p>
            <a:r>
              <a:rPr lang="nl-BE" smtClean="0"/>
              <a:t>-   Hanging</a:t>
            </a:r>
            <a:r>
              <a:rPr lang="nl-BE" baseline="0" smtClean="0"/>
              <a:t> tests (port blocked? Already in use BindException…)? </a:t>
            </a:r>
          </a:p>
          <a:p>
            <a:pPr marL="171450" indent="-171450">
              <a:buFontTx/>
              <a:buChar char="-"/>
            </a:pPr>
            <a:r>
              <a:rPr lang="nl-BE" baseline="0" smtClean="0"/>
              <a:t>Performance? </a:t>
            </a:r>
          </a:p>
          <a:p>
            <a:pPr marL="171450" indent="-171450">
              <a:buFontTx/>
              <a:buChar char="-"/>
            </a:pPr>
            <a:r>
              <a:rPr lang="nl-BE" baseline="0" smtClean="0"/>
              <a:t>How would you write end-to-end tests? </a:t>
            </a:r>
          </a:p>
          <a:p>
            <a:pPr marL="171450" indent="-171450">
              <a:buFontTx/>
              <a:buChar char="-"/>
            </a:pPr>
            <a:r>
              <a:rPr lang="nl-BE" baseline="0" smtClean="0"/>
              <a:t>Deploying on other environments – property injection? </a:t>
            </a:r>
            <a:endParaRPr lang="nl-BE"/>
          </a:p>
        </p:txBody>
      </p:sp>
      <p:sp>
        <p:nvSpPr>
          <p:cNvPr id="4" name="Slide Number Placeholder 3"/>
          <p:cNvSpPr>
            <a:spLocks noGrp="1"/>
          </p:cNvSpPr>
          <p:nvPr>
            <p:ph type="sldNum" sz="quarter" idx="10"/>
          </p:nvPr>
        </p:nvSpPr>
        <p:spPr/>
        <p:txBody>
          <a:bodyPr/>
          <a:lstStyle/>
          <a:p>
            <a:fld id="{4575222E-B3ED-41F5-B202-450D1F01A685}" type="slidenum">
              <a:rPr lang="nl-BE" smtClean="0"/>
              <a:pPr/>
              <a:t>58</a:t>
            </a:fld>
            <a:endParaRPr lang="nl-BE"/>
          </a:p>
        </p:txBody>
      </p:sp>
    </p:spTree>
    <p:extLst>
      <p:ext uri="{BB962C8B-B14F-4D97-AF65-F5344CB8AC3E}">
        <p14:creationId xmlns:p14="http://schemas.microsoft.com/office/powerpoint/2010/main" val="31368378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mtClean="0"/>
              <a:t>-   Did you cleanup the files between each test?</a:t>
            </a:r>
          </a:p>
          <a:p>
            <a:r>
              <a:rPr lang="nl-BE" smtClean="0"/>
              <a:t>-   Start/stop ftp server check</a:t>
            </a:r>
          </a:p>
          <a:p>
            <a:r>
              <a:rPr lang="nl-BE" smtClean="0"/>
              <a:t>-   Hanging</a:t>
            </a:r>
            <a:r>
              <a:rPr lang="nl-BE" baseline="0" smtClean="0"/>
              <a:t> tests (port blocked? Already in use BindException…)? </a:t>
            </a:r>
          </a:p>
          <a:p>
            <a:pPr marL="171450" indent="-171450">
              <a:buFontTx/>
              <a:buChar char="-"/>
            </a:pPr>
            <a:r>
              <a:rPr lang="nl-BE" baseline="0" smtClean="0"/>
              <a:t>Performance? </a:t>
            </a:r>
          </a:p>
          <a:p>
            <a:pPr marL="171450" indent="-171450">
              <a:buFontTx/>
              <a:buChar char="-"/>
            </a:pPr>
            <a:r>
              <a:rPr lang="nl-BE" baseline="0" smtClean="0"/>
              <a:t>How would you write end-to-end tests? </a:t>
            </a:r>
          </a:p>
          <a:p>
            <a:pPr marL="171450" indent="-171450">
              <a:buFontTx/>
              <a:buChar char="-"/>
            </a:pPr>
            <a:r>
              <a:rPr lang="nl-BE" baseline="0" smtClean="0"/>
              <a:t>Deploying on other environments – property injection? </a:t>
            </a:r>
            <a:endParaRPr lang="nl-BE"/>
          </a:p>
        </p:txBody>
      </p:sp>
      <p:sp>
        <p:nvSpPr>
          <p:cNvPr id="4" name="Slide Number Placeholder 3"/>
          <p:cNvSpPr>
            <a:spLocks noGrp="1"/>
          </p:cNvSpPr>
          <p:nvPr>
            <p:ph type="sldNum" sz="quarter" idx="10"/>
          </p:nvPr>
        </p:nvSpPr>
        <p:spPr/>
        <p:txBody>
          <a:bodyPr/>
          <a:lstStyle/>
          <a:p>
            <a:fld id="{4575222E-B3ED-41F5-B202-450D1F01A685}" type="slidenum">
              <a:rPr lang="nl-BE" smtClean="0"/>
              <a:pPr/>
              <a:t>60</a:t>
            </a:fld>
            <a:endParaRPr lang="nl-BE"/>
          </a:p>
        </p:txBody>
      </p:sp>
    </p:spTree>
    <p:extLst>
      <p:ext uri="{BB962C8B-B14F-4D97-AF65-F5344CB8AC3E}">
        <p14:creationId xmlns:p14="http://schemas.microsoft.com/office/powerpoint/2010/main" val="31368378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C4BEAB74-1F99-4606-B705-B01879A05E05}" type="slidenum">
              <a:rPr lang="en-GB" smtClean="0"/>
              <a:pPr/>
              <a:t>61</a:t>
            </a:fld>
            <a:endParaRPr lang="en-GB" smtClean="0"/>
          </a:p>
        </p:txBody>
      </p:sp>
      <p:sp>
        <p:nvSpPr>
          <p:cNvPr id="169987" name="Rectangle 2"/>
          <p:cNvSpPr>
            <a:spLocks noGrp="1" noRot="1" noChangeAspect="1" noChangeArrowheads="1" noTextEdit="1"/>
          </p:cNvSpPr>
          <p:nvPr>
            <p:ph type="sldImg"/>
          </p:nvPr>
        </p:nvSpPr>
        <p:spPr>
          <a:xfrm>
            <a:off x="3265488" y="509588"/>
            <a:ext cx="3400425" cy="2549525"/>
          </a:xfrm>
          <a:ln/>
        </p:spPr>
      </p:sp>
      <p:sp>
        <p:nvSpPr>
          <p:cNvPr id="169988" name="Rectangle 3"/>
          <p:cNvSpPr>
            <a:spLocks noGrp="1" noChangeArrowheads="1"/>
          </p:cNvSpPr>
          <p:nvPr>
            <p:ph type="body" idx="1"/>
          </p:nvPr>
        </p:nvSpPr>
        <p:spPr>
          <a:noFill/>
          <a:ln/>
        </p:spPr>
        <p:txBody>
          <a:bodyPr/>
          <a:lstStyle/>
          <a:p>
            <a:pPr>
              <a:buFontTx/>
              <a:buNone/>
            </a:pPr>
            <a:r>
              <a:rPr lang="nl-NL" dirty="0" smtClean="0"/>
              <a:t>Nu we test </a:t>
            </a:r>
            <a:r>
              <a:rPr lang="nl-NL" dirty="0" err="1" smtClean="0"/>
              <a:t>driven</a:t>
            </a:r>
            <a:r>
              <a:rPr lang="nl-NL" dirty="0" smtClean="0"/>
              <a:t> </a:t>
            </a:r>
            <a:r>
              <a:rPr lang="nl-NL" dirty="0" err="1" smtClean="0"/>
              <a:t>development</a:t>
            </a:r>
            <a:r>
              <a:rPr lang="nl-NL" baseline="0" dirty="0" smtClean="0"/>
              <a:t> wat in de vingers hebben, gaan we verder met </a:t>
            </a:r>
            <a:r>
              <a:rPr lang="nl-NL" baseline="0" dirty="0" err="1" smtClean="0"/>
              <a:t>refactoring</a:t>
            </a:r>
            <a:r>
              <a:rPr lang="nl-NL" baseline="0" dirty="0" smtClean="0"/>
              <a:t>.</a:t>
            </a:r>
            <a:endParaRPr lang="nl-NL" dirty="0" smtClean="0"/>
          </a:p>
          <a:p>
            <a:pPr>
              <a:buFontTx/>
              <a:buChar char="•"/>
            </a:pPr>
            <a:endParaRPr lang="nl-NL" dirty="0" smtClean="0"/>
          </a:p>
          <a:p>
            <a:endParaRPr lang="nl-NL" dirty="0" smtClean="0"/>
          </a:p>
        </p:txBody>
      </p:sp>
    </p:spTree>
    <p:extLst>
      <p:ext uri="{BB962C8B-B14F-4D97-AF65-F5344CB8AC3E}">
        <p14:creationId xmlns:p14="http://schemas.microsoft.com/office/powerpoint/2010/main" val="3042806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p:cNvSpPr>
            <a:spLocks noGrp="1" noRot="1" noChangeAspect="1" noTextEdit="1"/>
          </p:cNvSpPr>
          <p:nvPr>
            <p:ph type="sldImg"/>
          </p:nvPr>
        </p:nvSpPr>
        <p:spPr>
          <a:ln/>
        </p:spPr>
      </p:sp>
      <p:sp>
        <p:nvSpPr>
          <p:cNvPr id="231427" name="Notes Placeholder 2"/>
          <p:cNvSpPr>
            <a:spLocks noGrp="1"/>
          </p:cNvSpPr>
          <p:nvPr>
            <p:ph type="body" idx="1"/>
          </p:nvPr>
        </p:nvSpPr>
        <p:spPr>
          <a:noFill/>
          <a:ln/>
        </p:spPr>
        <p:txBody>
          <a:bodyPr/>
          <a:lstStyle/>
          <a:p>
            <a:r>
              <a:rPr lang="nl-BE" dirty="0" smtClean="0"/>
              <a:t>Wat</a:t>
            </a:r>
            <a:r>
              <a:rPr lang="nl-BE" baseline="0" dirty="0" smtClean="0"/>
              <a:t> is </a:t>
            </a:r>
            <a:r>
              <a:rPr lang="nl-BE" baseline="0" dirty="0" err="1" smtClean="0"/>
              <a:t>refactoring</a:t>
            </a:r>
            <a:r>
              <a:rPr lang="nl-BE" baseline="0" dirty="0" smtClean="0"/>
              <a:t>, waarom zou je </a:t>
            </a:r>
            <a:r>
              <a:rPr lang="nl-BE" baseline="0" dirty="0" err="1" smtClean="0"/>
              <a:t>refactoren</a:t>
            </a:r>
            <a:r>
              <a:rPr lang="nl-BE" baseline="0" dirty="0" smtClean="0"/>
              <a:t>, wanneer, welke code </a:t>
            </a:r>
            <a:r>
              <a:rPr lang="nl-BE" baseline="0" dirty="0" err="1" smtClean="0"/>
              <a:t>smells</a:t>
            </a:r>
            <a:r>
              <a:rPr lang="nl-BE" baseline="0" dirty="0" smtClean="0"/>
              <a:t> zijn er allemaal en hoe kan je ze oplossen? </a:t>
            </a:r>
            <a:endParaRPr lang="nl-BE" dirty="0" smtClean="0"/>
          </a:p>
        </p:txBody>
      </p:sp>
      <p:sp>
        <p:nvSpPr>
          <p:cNvPr id="231428" name="Slide Number Placeholder 3"/>
          <p:cNvSpPr>
            <a:spLocks noGrp="1"/>
          </p:cNvSpPr>
          <p:nvPr>
            <p:ph type="sldNum" sz="quarter" idx="5"/>
          </p:nvPr>
        </p:nvSpPr>
        <p:spPr>
          <a:noFill/>
        </p:spPr>
        <p:txBody>
          <a:bodyPr/>
          <a:lstStyle/>
          <a:p>
            <a:fld id="{F3EA344F-3D58-4C00-961E-4EEE3B3DC034}" type="slidenum">
              <a:rPr lang="en-GB" smtClean="0"/>
              <a:pPr/>
              <a:t>62</a:t>
            </a:fld>
            <a:endParaRPr lang="en-GB" smtClean="0"/>
          </a:p>
        </p:txBody>
      </p:sp>
    </p:spTree>
    <p:extLst>
      <p:ext uri="{BB962C8B-B14F-4D97-AF65-F5344CB8AC3E}">
        <p14:creationId xmlns:p14="http://schemas.microsoft.com/office/powerpoint/2010/main" val="35096616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a:ln/>
        </p:spPr>
      </p:sp>
      <p:sp>
        <p:nvSpPr>
          <p:cNvPr id="232451" name="Notes Placeholder 2"/>
          <p:cNvSpPr>
            <a:spLocks noGrp="1"/>
          </p:cNvSpPr>
          <p:nvPr>
            <p:ph type="body" idx="1"/>
          </p:nvPr>
        </p:nvSpPr>
        <p:spPr>
          <a:noFill/>
          <a:ln/>
        </p:spPr>
        <p:txBody>
          <a:bodyPr/>
          <a:lstStyle/>
          <a:p>
            <a:r>
              <a:rPr lang="nl-BE" dirty="0" smtClean="0"/>
              <a:t>Vragen of er iemand </a:t>
            </a:r>
            <a:r>
              <a:rPr lang="nl-BE" dirty="0" err="1" smtClean="0"/>
              <a:t>refactoring</a:t>
            </a:r>
            <a:r>
              <a:rPr lang="nl-BE" dirty="0" smtClean="0"/>
              <a:t> kan uitleggen.</a:t>
            </a:r>
          </a:p>
          <a:p>
            <a:endParaRPr lang="nl-BE" dirty="0" smtClean="0"/>
          </a:p>
          <a:p>
            <a:r>
              <a:rPr lang="nl-BE" dirty="0" err="1" smtClean="0"/>
              <a:t>Refactoren</a:t>
            </a:r>
            <a:r>
              <a:rPr lang="nl-BE" baseline="0" dirty="0" smtClean="0"/>
              <a:t> is een aanpassing van de code, die niet de functionaliteit aanpast, maar die wel de code zelf verbeterd. </a:t>
            </a:r>
            <a:endParaRPr lang="nl-BE" dirty="0" smtClean="0"/>
          </a:p>
        </p:txBody>
      </p:sp>
      <p:sp>
        <p:nvSpPr>
          <p:cNvPr id="232452" name="Slide Number Placeholder 3"/>
          <p:cNvSpPr>
            <a:spLocks noGrp="1"/>
          </p:cNvSpPr>
          <p:nvPr>
            <p:ph type="sldNum" sz="quarter" idx="5"/>
          </p:nvPr>
        </p:nvSpPr>
        <p:spPr>
          <a:noFill/>
        </p:spPr>
        <p:txBody>
          <a:bodyPr/>
          <a:lstStyle/>
          <a:p>
            <a:fld id="{17D765A2-40F2-4FC2-B746-6950FB4CC4E8}" type="slidenum">
              <a:rPr lang="en-GB" smtClean="0"/>
              <a:pPr/>
              <a:t>63</a:t>
            </a:fld>
            <a:endParaRPr lang="en-GB" smtClean="0"/>
          </a:p>
        </p:txBody>
      </p:sp>
    </p:spTree>
    <p:extLst>
      <p:ext uri="{BB962C8B-B14F-4D97-AF65-F5344CB8AC3E}">
        <p14:creationId xmlns:p14="http://schemas.microsoft.com/office/powerpoint/2010/main" val="41772230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Slide Image Placeholder 1"/>
          <p:cNvSpPr>
            <a:spLocks noGrp="1" noRot="1" noChangeAspect="1" noTextEdit="1"/>
          </p:cNvSpPr>
          <p:nvPr>
            <p:ph type="sldImg"/>
          </p:nvPr>
        </p:nvSpPr>
        <p:spPr>
          <a:ln/>
        </p:spPr>
      </p:sp>
      <p:sp>
        <p:nvSpPr>
          <p:cNvPr id="233475" name="Notes Placeholder 2"/>
          <p:cNvSpPr>
            <a:spLocks noGrp="1"/>
          </p:cNvSpPr>
          <p:nvPr>
            <p:ph type="body" idx="1"/>
          </p:nvPr>
        </p:nvSpPr>
        <p:spPr>
          <a:noFill/>
          <a:ln/>
        </p:spPr>
        <p:txBody>
          <a:bodyPr/>
          <a:lstStyle/>
          <a:p>
            <a:r>
              <a:rPr lang="nl-BE" dirty="0" smtClean="0"/>
              <a:t>Vragen waarom je</a:t>
            </a:r>
            <a:r>
              <a:rPr lang="nl-BE" baseline="0" dirty="0" smtClean="0"/>
              <a:t> aan </a:t>
            </a:r>
            <a:r>
              <a:rPr lang="nl-BE" baseline="0" dirty="0" err="1" smtClean="0"/>
              <a:t>refactoring</a:t>
            </a:r>
            <a:r>
              <a:rPr lang="nl-BE" baseline="0" dirty="0" smtClean="0"/>
              <a:t> zou doen. </a:t>
            </a:r>
          </a:p>
          <a:p>
            <a:r>
              <a:rPr lang="nl-BE" baseline="0" dirty="0" smtClean="0"/>
              <a:t>Code </a:t>
            </a:r>
            <a:r>
              <a:rPr lang="nl-BE" baseline="0" dirty="0" err="1" smtClean="0"/>
              <a:t>onderhoudbaar</a:t>
            </a:r>
            <a:r>
              <a:rPr lang="nl-BE" baseline="0" dirty="0" smtClean="0"/>
              <a:t> houden</a:t>
            </a:r>
          </a:p>
          <a:p>
            <a:r>
              <a:rPr lang="nl-BE" baseline="0" dirty="0" smtClean="0"/>
              <a:t>Leesbaarheid!</a:t>
            </a:r>
          </a:p>
          <a:p>
            <a:r>
              <a:rPr lang="nl-BE" baseline="0" dirty="0" smtClean="0"/>
              <a:t>Snellere ontwikkeling van volgende </a:t>
            </a:r>
            <a:r>
              <a:rPr lang="nl-BE" baseline="0" dirty="0" err="1" smtClean="0"/>
              <a:t>stories</a:t>
            </a:r>
            <a:r>
              <a:rPr lang="nl-BE" baseline="0" dirty="0" smtClean="0"/>
              <a:t> (bijvoorbeeld </a:t>
            </a:r>
            <a:r>
              <a:rPr lang="nl-BE" baseline="0" dirty="0" err="1" smtClean="0"/>
              <a:t>refactoring</a:t>
            </a:r>
            <a:r>
              <a:rPr lang="nl-BE" baseline="0" dirty="0" smtClean="0"/>
              <a:t> van CRUD </a:t>
            </a:r>
            <a:r>
              <a:rPr lang="nl-BE" baseline="0" dirty="0" err="1" smtClean="0"/>
              <a:t>framework</a:t>
            </a:r>
            <a:r>
              <a:rPr lang="nl-BE" baseline="0" dirty="0" smtClean="0"/>
              <a:t>).</a:t>
            </a:r>
          </a:p>
          <a:p>
            <a:r>
              <a:rPr lang="nl-BE" baseline="0" dirty="0" smtClean="0"/>
              <a:t>Fouten ontdekken in de code door ze leesbaarder te maken. </a:t>
            </a:r>
          </a:p>
          <a:p>
            <a:endParaRPr lang="nl-BE" dirty="0" smtClean="0"/>
          </a:p>
          <a:p>
            <a:r>
              <a:rPr lang="nl-BE" dirty="0" smtClean="0"/>
              <a:t>als je </a:t>
            </a:r>
            <a:r>
              <a:rPr lang="nl-BE" dirty="0" err="1" smtClean="0"/>
              <a:t>refactoring</a:t>
            </a:r>
            <a:r>
              <a:rPr lang="nl-BE" dirty="0" smtClean="0"/>
              <a:t> te lang laat liggen, wordt de code “chaos”. Nog moeilijk aan te passen.</a:t>
            </a:r>
          </a:p>
        </p:txBody>
      </p:sp>
      <p:sp>
        <p:nvSpPr>
          <p:cNvPr id="233476" name="Slide Number Placeholder 3"/>
          <p:cNvSpPr>
            <a:spLocks noGrp="1"/>
          </p:cNvSpPr>
          <p:nvPr>
            <p:ph type="sldNum" sz="quarter" idx="5"/>
          </p:nvPr>
        </p:nvSpPr>
        <p:spPr>
          <a:noFill/>
        </p:spPr>
        <p:txBody>
          <a:bodyPr/>
          <a:lstStyle/>
          <a:p>
            <a:fld id="{F8380CE5-C0E6-4765-A046-598153632C23}" type="slidenum">
              <a:rPr lang="en-GB" smtClean="0"/>
              <a:pPr/>
              <a:t>64</a:t>
            </a:fld>
            <a:endParaRPr lang="en-GB" smtClean="0"/>
          </a:p>
        </p:txBody>
      </p:sp>
    </p:spTree>
    <p:extLst>
      <p:ext uri="{BB962C8B-B14F-4D97-AF65-F5344CB8AC3E}">
        <p14:creationId xmlns:p14="http://schemas.microsoft.com/office/powerpoint/2010/main" val="2973736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C4BEAB74-1F99-4606-B705-B01879A05E05}" type="slidenum">
              <a:rPr lang="en-GB" smtClean="0"/>
              <a:pPr/>
              <a:t>6</a:t>
            </a:fld>
            <a:endParaRPr lang="en-GB" smtClean="0"/>
          </a:p>
        </p:txBody>
      </p:sp>
      <p:sp>
        <p:nvSpPr>
          <p:cNvPr id="169987" name="Rectangle 2"/>
          <p:cNvSpPr>
            <a:spLocks noGrp="1" noRot="1" noChangeAspect="1" noChangeArrowheads="1" noTextEdit="1"/>
          </p:cNvSpPr>
          <p:nvPr>
            <p:ph type="sldImg"/>
          </p:nvPr>
        </p:nvSpPr>
        <p:spPr>
          <a:xfrm>
            <a:off x="3265488" y="509588"/>
            <a:ext cx="3400425" cy="2549525"/>
          </a:xfrm>
          <a:ln/>
        </p:spPr>
      </p:sp>
      <p:sp>
        <p:nvSpPr>
          <p:cNvPr id="169988" name="Rectangle 3"/>
          <p:cNvSpPr>
            <a:spLocks noGrp="1" noChangeArrowheads="1"/>
          </p:cNvSpPr>
          <p:nvPr>
            <p:ph type="body" idx="1"/>
          </p:nvPr>
        </p:nvSpPr>
        <p:spPr>
          <a:noFill/>
          <a:ln/>
        </p:spPr>
        <p:txBody>
          <a:bodyPr/>
          <a:lstStyle/>
          <a:p>
            <a:pPr>
              <a:buFontTx/>
              <a:buNone/>
            </a:pPr>
            <a:r>
              <a:rPr lang="nl-NL" dirty="0" smtClean="0"/>
              <a:t>We beginnen met </a:t>
            </a:r>
            <a:r>
              <a:rPr lang="nl-NL" dirty="0" err="1" smtClean="0"/>
              <a:t>incremental</a:t>
            </a:r>
            <a:r>
              <a:rPr lang="nl-NL" baseline="0" dirty="0" smtClean="0"/>
              <a:t> design. </a:t>
            </a:r>
            <a:endParaRPr lang="nl-NL" dirty="0" smtClean="0"/>
          </a:p>
          <a:p>
            <a:pPr>
              <a:buFontTx/>
              <a:buChar char="•"/>
            </a:pPr>
            <a:endParaRPr lang="nl-NL" dirty="0" smtClean="0"/>
          </a:p>
          <a:p>
            <a:endParaRPr lang="nl-NL" dirty="0" smtClean="0"/>
          </a:p>
        </p:txBody>
      </p:sp>
    </p:spTree>
    <p:extLst>
      <p:ext uri="{BB962C8B-B14F-4D97-AF65-F5344CB8AC3E}">
        <p14:creationId xmlns:p14="http://schemas.microsoft.com/office/powerpoint/2010/main" val="3042806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a:ln/>
        </p:spPr>
      </p:sp>
      <p:sp>
        <p:nvSpPr>
          <p:cNvPr id="232451" name="Notes Placeholder 2"/>
          <p:cNvSpPr>
            <a:spLocks noGrp="1"/>
          </p:cNvSpPr>
          <p:nvPr>
            <p:ph type="body" idx="1"/>
          </p:nvPr>
        </p:nvSpPr>
        <p:spPr>
          <a:noFill/>
          <a:ln/>
        </p:spPr>
        <p:txBody>
          <a:bodyPr/>
          <a:lstStyle/>
          <a:p>
            <a:r>
              <a:rPr lang="nl-BE" dirty="0" smtClean="0"/>
              <a:t>In het begin is code altijd makkelijk om te wijzigen, er is nog niet veel code… </a:t>
            </a:r>
          </a:p>
          <a:p>
            <a:r>
              <a:rPr lang="nl-BE" dirty="0" smtClean="0"/>
              <a:t>Na verloop van tijd is er meer en meer code en als</a:t>
            </a:r>
            <a:r>
              <a:rPr lang="nl-BE" baseline="0" dirty="0" smtClean="0"/>
              <a:t> je die niet </a:t>
            </a:r>
            <a:r>
              <a:rPr lang="nl-BE" baseline="0" dirty="0" err="1" smtClean="0"/>
              <a:t>refactort</a:t>
            </a:r>
            <a:r>
              <a:rPr lang="nl-BE" baseline="0" dirty="0" smtClean="0"/>
              <a:t>, wordt de kost voor elke verandering groter en groter met de tijd. </a:t>
            </a:r>
          </a:p>
          <a:p>
            <a:r>
              <a:rPr lang="nl-BE" baseline="0" dirty="0" smtClean="0"/>
              <a:t>Als je wel </a:t>
            </a:r>
            <a:r>
              <a:rPr lang="nl-BE" baseline="0" dirty="0" err="1" smtClean="0"/>
              <a:t>refactort</a:t>
            </a:r>
            <a:r>
              <a:rPr lang="nl-BE" baseline="0" dirty="0" smtClean="0"/>
              <a:t> en je houdt de code proper en verstaanbaar, heb je veel minder problemen met veranderingen. </a:t>
            </a:r>
            <a:endParaRPr lang="nl-BE" dirty="0" smtClean="0"/>
          </a:p>
        </p:txBody>
      </p:sp>
      <p:sp>
        <p:nvSpPr>
          <p:cNvPr id="232452" name="Slide Number Placeholder 3"/>
          <p:cNvSpPr>
            <a:spLocks noGrp="1"/>
          </p:cNvSpPr>
          <p:nvPr>
            <p:ph type="sldNum" sz="quarter" idx="5"/>
          </p:nvPr>
        </p:nvSpPr>
        <p:spPr>
          <a:noFill/>
        </p:spPr>
        <p:txBody>
          <a:bodyPr/>
          <a:lstStyle/>
          <a:p>
            <a:fld id="{17D765A2-40F2-4FC2-B746-6950FB4CC4E8}" type="slidenum">
              <a:rPr lang="en-GB" smtClean="0"/>
              <a:pPr/>
              <a:t>65</a:t>
            </a:fld>
            <a:endParaRPr lang="en-GB" smtClean="0"/>
          </a:p>
        </p:txBody>
      </p:sp>
    </p:spTree>
    <p:extLst>
      <p:ext uri="{BB962C8B-B14F-4D97-AF65-F5344CB8AC3E}">
        <p14:creationId xmlns:p14="http://schemas.microsoft.com/office/powerpoint/2010/main" val="6762776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p:cNvSpPr>
            <a:spLocks noGrp="1" noRot="1" noChangeAspect="1" noTextEdit="1"/>
          </p:cNvSpPr>
          <p:nvPr>
            <p:ph type="sldImg"/>
          </p:nvPr>
        </p:nvSpPr>
        <p:spPr>
          <a:ln/>
        </p:spPr>
      </p:sp>
      <p:sp>
        <p:nvSpPr>
          <p:cNvPr id="234499" name="Notes Placeholder 2"/>
          <p:cNvSpPr>
            <a:spLocks noGrp="1"/>
          </p:cNvSpPr>
          <p:nvPr>
            <p:ph type="body" idx="1"/>
          </p:nvPr>
        </p:nvSpPr>
        <p:spPr>
          <a:noFill/>
          <a:ln/>
        </p:spPr>
        <p:txBody>
          <a:bodyPr/>
          <a:lstStyle/>
          <a:p>
            <a:r>
              <a:rPr lang="nl-BE" dirty="0" smtClean="0"/>
              <a:t>Vragen wanneer zij denken dat</a:t>
            </a:r>
            <a:r>
              <a:rPr lang="nl-BE" baseline="0" dirty="0" smtClean="0"/>
              <a:t> </a:t>
            </a:r>
            <a:r>
              <a:rPr lang="nl-BE" baseline="0" dirty="0" err="1" smtClean="0"/>
              <a:t>refactoring</a:t>
            </a:r>
            <a:r>
              <a:rPr lang="nl-BE" baseline="0" dirty="0" smtClean="0"/>
              <a:t> toegepast moet worden</a:t>
            </a:r>
            <a:endParaRPr lang="nl-BE" dirty="0" smtClean="0"/>
          </a:p>
          <a:p>
            <a:r>
              <a:rPr lang="nl-BE" dirty="0" smtClean="0"/>
              <a:t>altijd: constant proces, geen refactorsprints/refactordag, gewoon tijdens </a:t>
            </a:r>
            <a:r>
              <a:rPr lang="nl-BE" dirty="0" err="1" smtClean="0"/>
              <a:t>stories;bugfixing</a:t>
            </a:r>
            <a:r>
              <a:rPr lang="nl-BE" dirty="0" smtClean="0"/>
              <a:t>;..</a:t>
            </a:r>
          </a:p>
          <a:p>
            <a:r>
              <a:rPr lang="nl-BE" dirty="0" smtClean="0"/>
              <a:t>Als je het tegenkomt en het is gerelateerd aan de story die je aan het doen bent: </a:t>
            </a:r>
            <a:r>
              <a:rPr lang="nl-BE" dirty="0" err="1" smtClean="0"/>
              <a:t>refactor</a:t>
            </a:r>
            <a:r>
              <a:rPr lang="nl-BE" dirty="0" smtClean="0"/>
              <a:t> </a:t>
            </a:r>
            <a:r>
              <a:rPr lang="nl-BE" dirty="0" err="1" smtClean="0"/>
              <a:t>it</a:t>
            </a:r>
            <a:r>
              <a:rPr lang="nl-BE" dirty="0" smtClean="0"/>
              <a:t>!</a:t>
            </a:r>
          </a:p>
          <a:p>
            <a:endParaRPr lang="nl-BE" dirty="0" smtClean="0"/>
          </a:p>
          <a:p>
            <a:r>
              <a:rPr lang="nl-BE" dirty="0" smtClean="0"/>
              <a:t>vergt soms wel courage, maar is de moeite waard. een goeie testset kan een grote hulp zijn</a:t>
            </a:r>
          </a:p>
        </p:txBody>
      </p:sp>
      <p:sp>
        <p:nvSpPr>
          <p:cNvPr id="234500" name="Slide Number Placeholder 3"/>
          <p:cNvSpPr>
            <a:spLocks noGrp="1"/>
          </p:cNvSpPr>
          <p:nvPr>
            <p:ph type="sldNum" sz="quarter" idx="5"/>
          </p:nvPr>
        </p:nvSpPr>
        <p:spPr>
          <a:noFill/>
        </p:spPr>
        <p:txBody>
          <a:bodyPr/>
          <a:lstStyle/>
          <a:p>
            <a:fld id="{3F8F0942-AEA8-4CA8-9721-CC3D7181D18D}" type="slidenum">
              <a:rPr lang="en-GB" smtClean="0"/>
              <a:pPr/>
              <a:t>66</a:t>
            </a:fld>
            <a:endParaRPr lang="en-GB" smtClean="0"/>
          </a:p>
        </p:txBody>
      </p:sp>
    </p:spTree>
    <p:extLst>
      <p:ext uri="{BB962C8B-B14F-4D97-AF65-F5344CB8AC3E}">
        <p14:creationId xmlns:p14="http://schemas.microsoft.com/office/powerpoint/2010/main" val="25762523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Slide Image Placeholder 1"/>
          <p:cNvSpPr>
            <a:spLocks noGrp="1" noRot="1" noChangeAspect="1" noTextEdit="1"/>
          </p:cNvSpPr>
          <p:nvPr>
            <p:ph type="sldImg"/>
          </p:nvPr>
        </p:nvSpPr>
        <p:spPr>
          <a:ln/>
        </p:spPr>
      </p:sp>
      <p:sp>
        <p:nvSpPr>
          <p:cNvPr id="235523" name="Notes Placeholder 2"/>
          <p:cNvSpPr>
            <a:spLocks noGrp="1"/>
          </p:cNvSpPr>
          <p:nvPr>
            <p:ph type="body" idx="1"/>
          </p:nvPr>
        </p:nvSpPr>
        <p:spPr>
          <a:noFill/>
          <a:ln/>
        </p:spPr>
        <p:txBody>
          <a:bodyPr/>
          <a:lstStyle/>
          <a:p>
            <a:r>
              <a:rPr lang="nl-BE" dirty="0" smtClean="0"/>
              <a:t>zo snel mogelijk terug compileerbare/geteste code.</a:t>
            </a:r>
          </a:p>
          <a:p>
            <a:r>
              <a:rPr lang="nl-BE" dirty="0" smtClean="0"/>
              <a:t>Altijd</a:t>
            </a:r>
            <a:r>
              <a:rPr lang="nl-BE" baseline="0" dirty="0" smtClean="0"/>
              <a:t> een kleine verandering, checken dat de testen groen zijn,…</a:t>
            </a:r>
          </a:p>
          <a:p>
            <a:endParaRPr lang="nl-BE" dirty="0" smtClean="0"/>
          </a:p>
          <a:p>
            <a:endParaRPr lang="nl-BE" dirty="0" smtClean="0"/>
          </a:p>
          <a:p>
            <a:r>
              <a:rPr lang="nl-BE" dirty="0" smtClean="0"/>
              <a:t>grote </a:t>
            </a:r>
            <a:r>
              <a:rPr lang="nl-BE" dirty="0" err="1" smtClean="0"/>
              <a:t>refactor</a:t>
            </a:r>
            <a:r>
              <a:rPr lang="nl-BE" dirty="0" smtClean="0"/>
              <a:t>/</a:t>
            </a:r>
            <a:r>
              <a:rPr lang="nl-BE" dirty="0" err="1" smtClean="0"/>
              <a:t>redesign</a:t>
            </a:r>
            <a:r>
              <a:rPr lang="nl-BE" dirty="0" smtClean="0"/>
              <a:t>: aaneenschakeling kleine </a:t>
            </a:r>
            <a:r>
              <a:rPr lang="nl-BE" dirty="0" err="1" smtClean="0"/>
              <a:t>refactorings</a:t>
            </a:r>
            <a:r>
              <a:rPr lang="nl-BE" dirty="0" smtClean="0"/>
              <a:t>. Meestal wel een plan nodig, extra functionele uitleg/domein model herbekijken. Nieuwe concepten komen beter aan het licht</a:t>
            </a:r>
          </a:p>
        </p:txBody>
      </p:sp>
      <p:sp>
        <p:nvSpPr>
          <p:cNvPr id="235524" name="Slide Number Placeholder 3"/>
          <p:cNvSpPr>
            <a:spLocks noGrp="1"/>
          </p:cNvSpPr>
          <p:nvPr>
            <p:ph type="sldNum" sz="quarter" idx="5"/>
          </p:nvPr>
        </p:nvSpPr>
        <p:spPr>
          <a:noFill/>
        </p:spPr>
        <p:txBody>
          <a:bodyPr/>
          <a:lstStyle/>
          <a:p>
            <a:fld id="{6D358024-CD11-4572-9445-2B2147ED2158}" type="slidenum">
              <a:rPr lang="en-GB" smtClean="0"/>
              <a:pPr/>
              <a:t>67</a:t>
            </a:fld>
            <a:endParaRPr lang="en-GB" smtClean="0"/>
          </a:p>
        </p:txBody>
      </p:sp>
    </p:spTree>
    <p:extLst>
      <p:ext uri="{BB962C8B-B14F-4D97-AF65-F5344CB8AC3E}">
        <p14:creationId xmlns:p14="http://schemas.microsoft.com/office/powerpoint/2010/main" val="28565261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a:ln/>
        </p:spPr>
      </p:sp>
      <p:sp>
        <p:nvSpPr>
          <p:cNvPr id="232451" name="Notes Placeholder 2"/>
          <p:cNvSpPr>
            <a:spLocks noGrp="1"/>
          </p:cNvSpPr>
          <p:nvPr>
            <p:ph type="body" idx="1"/>
          </p:nvPr>
        </p:nvSpPr>
        <p:spPr>
          <a:noFill/>
          <a:ln/>
        </p:spPr>
        <p:txBody>
          <a:bodyPr/>
          <a:lstStyle/>
          <a:p>
            <a:endParaRPr lang="nl-BE" smtClean="0"/>
          </a:p>
        </p:txBody>
      </p:sp>
      <p:sp>
        <p:nvSpPr>
          <p:cNvPr id="232452" name="Slide Number Placeholder 3"/>
          <p:cNvSpPr>
            <a:spLocks noGrp="1"/>
          </p:cNvSpPr>
          <p:nvPr>
            <p:ph type="sldNum" sz="quarter" idx="5"/>
          </p:nvPr>
        </p:nvSpPr>
        <p:spPr>
          <a:noFill/>
        </p:spPr>
        <p:txBody>
          <a:bodyPr/>
          <a:lstStyle/>
          <a:p>
            <a:fld id="{17D765A2-40F2-4FC2-B746-6950FB4CC4E8}" type="slidenum">
              <a:rPr lang="en-GB" smtClean="0"/>
              <a:pPr/>
              <a:t>68</a:t>
            </a:fld>
            <a:endParaRPr lang="en-GB" smtClean="0"/>
          </a:p>
        </p:txBody>
      </p:sp>
    </p:spTree>
    <p:extLst>
      <p:ext uri="{BB962C8B-B14F-4D97-AF65-F5344CB8AC3E}">
        <p14:creationId xmlns:p14="http://schemas.microsoft.com/office/powerpoint/2010/main" val="17879295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a:ln/>
        </p:spPr>
      </p:sp>
      <p:sp>
        <p:nvSpPr>
          <p:cNvPr id="236547" name="Notes Placeholder 2"/>
          <p:cNvSpPr>
            <a:spLocks noGrp="1"/>
          </p:cNvSpPr>
          <p:nvPr>
            <p:ph type="body" idx="1"/>
          </p:nvPr>
        </p:nvSpPr>
        <p:spPr>
          <a:noFill/>
          <a:ln/>
        </p:spPr>
        <p:txBody>
          <a:bodyPr/>
          <a:lstStyle/>
          <a:p>
            <a:r>
              <a:rPr lang="nl-BE" dirty="0" smtClean="0"/>
              <a:t>Code </a:t>
            </a:r>
            <a:r>
              <a:rPr lang="nl-BE" dirty="0" err="1" smtClean="0"/>
              <a:t>smells</a:t>
            </a:r>
            <a:r>
              <a:rPr lang="nl-BE" dirty="0" smtClean="0"/>
              <a:t> </a:t>
            </a:r>
            <a:r>
              <a:rPr lang="nl-BE" dirty="0" err="1" smtClean="0"/>
              <a:t>and</a:t>
            </a:r>
            <a:r>
              <a:rPr lang="nl-BE" dirty="0" smtClean="0"/>
              <a:t> </a:t>
            </a:r>
            <a:r>
              <a:rPr lang="nl-BE" dirty="0" err="1" smtClean="0"/>
              <a:t>what</a:t>
            </a:r>
            <a:r>
              <a:rPr lang="nl-BE" dirty="0" smtClean="0"/>
              <a:t> </a:t>
            </a:r>
            <a:r>
              <a:rPr lang="nl-BE" dirty="0" err="1" smtClean="0"/>
              <a:t>to</a:t>
            </a:r>
            <a:r>
              <a:rPr lang="nl-BE" dirty="0" smtClean="0"/>
              <a:t> do </a:t>
            </a:r>
            <a:r>
              <a:rPr lang="nl-BE" dirty="0" err="1" smtClean="0"/>
              <a:t>about</a:t>
            </a:r>
            <a:r>
              <a:rPr lang="nl-BE" dirty="0" smtClean="0"/>
              <a:t> </a:t>
            </a:r>
            <a:r>
              <a:rPr lang="nl-BE" dirty="0" err="1" smtClean="0"/>
              <a:t>it</a:t>
            </a:r>
            <a:r>
              <a:rPr lang="nl-BE" dirty="0" smtClean="0"/>
              <a:t>…</a:t>
            </a:r>
          </a:p>
          <a:p>
            <a:r>
              <a:rPr lang="nl-BE" dirty="0" smtClean="0"/>
              <a:t>Code </a:t>
            </a:r>
            <a:r>
              <a:rPr lang="nl-BE" dirty="0" err="1" smtClean="0"/>
              <a:t>smells</a:t>
            </a:r>
            <a:r>
              <a:rPr lang="nl-BE" dirty="0" smtClean="0"/>
              <a:t> zijn slechte structuren in de code die verbeterd kunnen worden door</a:t>
            </a:r>
            <a:r>
              <a:rPr lang="nl-BE" baseline="0" dirty="0" smtClean="0"/>
              <a:t> </a:t>
            </a:r>
            <a:r>
              <a:rPr lang="nl-BE" baseline="0" dirty="0" err="1" smtClean="0"/>
              <a:t>refactoring</a:t>
            </a:r>
            <a:r>
              <a:rPr lang="nl-BE" baseline="0" dirty="0" smtClean="0"/>
              <a:t>. Ook van toepassing op testen! </a:t>
            </a:r>
          </a:p>
          <a:p>
            <a:endParaRPr lang="nl-BE" baseline="0" dirty="0" smtClean="0"/>
          </a:p>
          <a:p>
            <a:r>
              <a:rPr lang="nl-BE" baseline="0" dirty="0" smtClean="0"/>
              <a:t>Volgen een paar voorbeelden van </a:t>
            </a:r>
            <a:r>
              <a:rPr lang="nl-BE" baseline="0" dirty="0" err="1" smtClean="0"/>
              <a:t>smells</a:t>
            </a:r>
            <a:r>
              <a:rPr lang="nl-BE" baseline="0" dirty="0" smtClean="0"/>
              <a:t>. </a:t>
            </a:r>
          </a:p>
          <a:p>
            <a:endParaRPr lang="nl-BE" baseline="0" dirty="0" smtClean="0"/>
          </a:p>
          <a:p>
            <a:endParaRPr lang="nl-BE" baseline="0" dirty="0" smtClean="0"/>
          </a:p>
        </p:txBody>
      </p:sp>
      <p:sp>
        <p:nvSpPr>
          <p:cNvPr id="236548" name="Slide Number Placeholder 3"/>
          <p:cNvSpPr>
            <a:spLocks noGrp="1"/>
          </p:cNvSpPr>
          <p:nvPr>
            <p:ph type="sldNum" sz="quarter" idx="5"/>
          </p:nvPr>
        </p:nvSpPr>
        <p:spPr>
          <a:noFill/>
        </p:spPr>
        <p:txBody>
          <a:bodyPr/>
          <a:lstStyle/>
          <a:p>
            <a:fld id="{6CD6FA1E-B93A-4F13-BF19-A39C4FCFD14B}" type="slidenum">
              <a:rPr lang="en-GB" smtClean="0"/>
              <a:pPr/>
              <a:t>69</a:t>
            </a:fld>
            <a:endParaRPr lang="en-GB" smtClean="0"/>
          </a:p>
        </p:txBody>
      </p:sp>
    </p:spTree>
    <p:extLst>
      <p:ext uri="{BB962C8B-B14F-4D97-AF65-F5344CB8AC3E}">
        <p14:creationId xmlns:p14="http://schemas.microsoft.com/office/powerpoint/2010/main" val="33707180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p:cNvSpPr>
            <a:spLocks noGrp="1" noRot="1" noChangeAspect="1" noTextEdit="1"/>
          </p:cNvSpPr>
          <p:nvPr>
            <p:ph type="sldImg"/>
          </p:nvPr>
        </p:nvSpPr>
        <p:spPr>
          <a:ln/>
        </p:spPr>
      </p:sp>
      <p:sp>
        <p:nvSpPr>
          <p:cNvPr id="237571" name="Notes Placeholder 2"/>
          <p:cNvSpPr>
            <a:spLocks noGrp="1"/>
          </p:cNvSpPr>
          <p:nvPr>
            <p:ph type="body" idx="1"/>
          </p:nvPr>
        </p:nvSpPr>
        <p:spPr>
          <a:noFill/>
          <a:ln/>
        </p:spPr>
        <p:txBody>
          <a:bodyPr/>
          <a:lstStyle/>
          <a:p>
            <a:pPr lvl="1" eaLnBrk="1" hangingPunct="1"/>
            <a:r>
              <a:rPr lang="nl-BE" sz="2000" dirty="0" smtClean="0">
                <a:sym typeface="Wingdings" pitchFamily="2" charset="2"/>
              </a:rPr>
              <a:t>Iedereen</a:t>
            </a:r>
            <a:r>
              <a:rPr lang="nl-BE" sz="2000" baseline="0" dirty="0" smtClean="0">
                <a:sym typeface="Wingdings" pitchFamily="2" charset="2"/>
              </a:rPr>
              <a:t> heeft zijn eigen regels voor duplicatie: bijvoorbeeld: 1 keer kopiëren mag, de tweede keer moet je </a:t>
            </a:r>
            <a:r>
              <a:rPr lang="nl-BE" sz="2000" baseline="0" dirty="0" err="1" smtClean="0">
                <a:sym typeface="Wingdings" pitchFamily="2" charset="2"/>
              </a:rPr>
              <a:t>refactoren</a:t>
            </a:r>
            <a:r>
              <a:rPr lang="nl-BE" sz="2000" baseline="0" dirty="0" smtClean="0">
                <a:sym typeface="Wingdings" pitchFamily="2" charset="2"/>
              </a:rPr>
              <a:t>. </a:t>
            </a:r>
          </a:p>
          <a:p>
            <a:pPr lvl="1" eaLnBrk="1" hangingPunct="1"/>
            <a:r>
              <a:rPr lang="nl-BE" sz="2000" baseline="0" dirty="0" smtClean="0">
                <a:sym typeface="Wingdings" pitchFamily="2" charset="2"/>
              </a:rPr>
              <a:t>Waarom bijvoorbeeld slecht: vergeten van het op alle mogelijke plaatsen aan te passen bij change,… </a:t>
            </a:r>
            <a:endParaRPr lang="nl-BE" sz="2000" dirty="0" smtClean="0">
              <a:sym typeface="Wingdings" pitchFamily="2" charset="2"/>
            </a:endParaRPr>
          </a:p>
          <a:p>
            <a:pPr eaLnBrk="1" hangingPunct="1"/>
            <a:endParaRPr lang="nl-BE" sz="2200" dirty="0" smtClean="0"/>
          </a:p>
          <a:p>
            <a:pPr eaLnBrk="1" hangingPunct="1"/>
            <a:r>
              <a:rPr lang="nl-BE" sz="2200" dirty="0" err="1" smtClean="0"/>
              <a:t>Not</a:t>
            </a:r>
            <a:r>
              <a:rPr lang="nl-BE" sz="2200" dirty="0" smtClean="0"/>
              <a:t> </a:t>
            </a:r>
            <a:r>
              <a:rPr lang="nl-BE" sz="2200" dirty="0" err="1"/>
              <a:t>necessarily</a:t>
            </a:r>
            <a:r>
              <a:rPr lang="nl-BE" sz="2200" dirty="0"/>
              <a:t> in the </a:t>
            </a:r>
            <a:r>
              <a:rPr lang="nl-BE" sz="2200" dirty="0" err="1"/>
              <a:t>same</a:t>
            </a:r>
            <a:r>
              <a:rPr lang="nl-BE" sz="2200" dirty="0"/>
              <a:t> </a:t>
            </a:r>
            <a:r>
              <a:rPr lang="nl-BE" sz="2200" dirty="0" err="1"/>
              <a:t>method</a:t>
            </a:r>
            <a:r>
              <a:rPr lang="nl-BE" sz="2200" dirty="0"/>
              <a:t> or class</a:t>
            </a:r>
          </a:p>
          <a:p>
            <a:pPr lvl="1" eaLnBrk="1" hangingPunct="1"/>
            <a:r>
              <a:rPr lang="nl-BE" sz="2000" dirty="0" err="1"/>
              <a:t>Can</a:t>
            </a:r>
            <a:r>
              <a:rPr lang="nl-BE" sz="2000" dirty="0"/>
              <a:t> </a:t>
            </a:r>
            <a:r>
              <a:rPr lang="nl-BE" sz="2000" dirty="0" err="1"/>
              <a:t>be</a:t>
            </a:r>
            <a:r>
              <a:rPr lang="nl-BE" sz="2000" dirty="0"/>
              <a:t> in </a:t>
            </a:r>
            <a:r>
              <a:rPr lang="nl-BE" sz="2000" dirty="0" err="1"/>
              <a:t>sibling</a:t>
            </a:r>
            <a:r>
              <a:rPr lang="nl-BE" sz="2000" dirty="0"/>
              <a:t> </a:t>
            </a:r>
            <a:r>
              <a:rPr lang="nl-BE" sz="2000" dirty="0" err="1"/>
              <a:t>subclasses</a:t>
            </a:r>
            <a:endParaRPr lang="nl-BE" sz="2000" dirty="0"/>
          </a:p>
          <a:p>
            <a:pPr lvl="1" eaLnBrk="1" hangingPunct="1"/>
            <a:r>
              <a:rPr lang="nl-BE" sz="2000" dirty="0" err="1"/>
              <a:t>Can</a:t>
            </a:r>
            <a:r>
              <a:rPr lang="nl-BE" sz="2000" dirty="0"/>
              <a:t> even </a:t>
            </a:r>
            <a:r>
              <a:rPr lang="nl-BE" sz="2000" dirty="0" err="1"/>
              <a:t>be</a:t>
            </a:r>
            <a:r>
              <a:rPr lang="nl-BE" sz="2000" dirty="0"/>
              <a:t> in </a:t>
            </a:r>
            <a:r>
              <a:rPr lang="nl-BE" sz="2000" dirty="0" err="1"/>
              <a:t>totally</a:t>
            </a:r>
            <a:r>
              <a:rPr lang="nl-BE" sz="2000" dirty="0"/>
              <a:t> </a:t>
            </a:r>
            <a:r>
              <a:rPr lang="nl-BE" sz="2000" dirty="0" err="1"/>
              <a:t>unrelated</a:t>
            </a:r>
            <a:r>
              <a:rPr lang="nl-BE" sz="2000" dirty="0"/>
              <a:t> classes</a:t>
            </a:r>
          </a:p>
          <a:p>
            <a:pPr eaLnBrk="1" hangingPunct="1"/>
            <a:endParaRPr lang="nl-BE" sz="2000" dirty="0"/>
          </a:p>
          <a:p>
            <a:pPr eaLnBrk="1" hangingPunct="1"/>
            <a:r>
              <a:rPr lang="nl-BE" sz="2200" dirty="0"/>
              <a:t>Must </a:t>
            </a:r>
            <a:r>
              <a:rPr lang="nl-BE" sz="2200" dirty="0" err="1"/>
              <a:t>not</a:t>
            </a:r>
            <a:r>
              <a:rPr lang="nl-BE" sz="2200" dirty="0"/>
              <a:t> </a:t>
            </a:r>
            <a:r>
              <a:rPr lang="nl-BE" sz="2200" dirty="0" err="1"/>
              <a:t>be</a:t>
            </a:r>
            <a:r>
              <a:rPr lang="nl-BE" sz="2200" dirty="0"/>
              <a:t> </a:t>
            </a:r>
            <a:r>
              <a:rPr lang="nl-BE" sz="2200" dirty="0" err="1"/>
              <a:t>exactly</a:t>
            </a:r>
            <a:r>
              <a:rPr lang="nl-BE" sz="2200" dirty="0"/>
              <a:t> the </a:t>
            </a:r>
            <a:r>
              <a:rPr lang="nl-BE" sz="2200" dirty="0" err="1"/>
              <a:t>same</a:t>
            </a:r>
            <a:endParaRPr lang="nl-BE" sz="2200" dirty="0"/>
          </a:p>
          <a:p>
            <a:pPr lvl="1" eaLnBrk="1" hangingPunct="1"/>
            <a:r>
              <a:rPr lang="nl-BE" sz="2000" dirty="0" err="1"/>
              <a:t>Example</a:t>
            </a:r>
            <a:r>
              <a:rPr lang="nl-BE" sz="2000" dirty="0"/>
              <a:t>: </a:t>
            </a:r>
            <a:r>
              <a:rPr lang="nl-BE" sz="2000" dirty="0" err="1"/>
              <a:t>Iterate</a:t>
            </a:r>
            <a:r>
              <a:rPr lang="nl-BE" sz="2000" dirty="0"/>
              <a:t> over </a:t>
            </a:r>
            <a:r>
              <a:rPr lang="nl-BE" sz="2000" dirty="0" err="1"/>
              <a:t>collection</a:t>
            </a:r>
            <a:r>
              <a:rPr lang="nl-BE" sz="2000" dirty="0"/>
              <a:t> </a:t>
            </a:r>
            <a:r>
              <a:rPr lang="nl-BE" sz="2000" dirty="0" err="1"/>
              <a:t>for</a:t>
            </a:r>
            <a:r>
              <a:rPr lang="nl-BE" sz="2000" dirty="0"/>
              <a:t> </a:t>
            </a:r>
            <a:r>
              <a:rPr lang="nl-BE" sz="2000" dirty="0" err="1"/>
              <a:t>some</a:t>
            </a:r>
            <a:r>
              <a:rPr lang="nl-BE" sz="2000" dirty="0"/>
              <a:t> </a:t>
            </a:r>
            <a:r>
              <a:rPr lang="nl-BE" sz="2000" dirty="0" err="1"/>
              <a:t>calculation</a:t>
            </a:r>
            <a:r>
              <a:rPr lang="nl-BE" sz="2000" dirty="0"/>
              <a:t> </a:t>
            </a:r>
            <a:r>
              <a:rPr lang="nl-BE" sz="2000" dirty="0" err="1"/>
              <a:t>using</a:t>
            </a:r>
            <a:r>
              <a:rPr lang="nl-BE" sz="2000" dirty="0"/>
              <a:t> </a:t>
            </a:r>
            <a:r>
              <a:rPr lang="nl-BE" sz="2000" dirty="0" err="1"/>
              <a:t>for</a:t>
            </a:r>
            <a:r>
              <a:rPr lang="nl-BE" sz="2000" dirty="0"/>
              <a:t> loop </a:t>
            </a:r>
            <a:r>
              <a:rPr lang="nl-BE" sz="2000" dirty="0">
                <a:sym typeface="Wingdings" pitchFamily="2" charset="2"/>
              </a:rPr>
              <a:t>&lt;&gt; </a:t>
            </a:r>
            <a:r>
              <a:rPr lang="nl-BE" sz="2000" dirty="0" err="1">
                <a:sym typeface="Wingdings" pitchFamily="2" charset="2"/>
              </a:rPr>
              <a:t>while</a:t>
            </a:r>
            <a:r>
              <a:rPr lang="nl-BE" sz="2000" dirty="0">
                <a:sym typeface="Wingdings" pitchFamily="2" charset="2"/>
              </a:rPr>
              <a:t> loop</a:t>
            </a:r>
          </a:p>
          <a:p>
            <a:pPr lvl="1" eaLnBrk="1" hangingPunct="1"/>
            <a:r>
              <a:rPr lang="nl-BE" sz="2000" dirty="0">
                <a:sym typeface="Wingdings" pitchFamily="2" charset="2"/>
              </a:rPr>
              <a:t>Do the </a:t>
            </a:r>
            <a:r>
              <a:rPr lang="nl-BE" sz="2000" dirty="0" err="1">
                <a:sym typeface="Wingdings" pitchFamily="2" charset="2"/>
              </a:rPr>
              <a:t>same</a:t>
            </a:r>
            <a:r>
              <a:rPr lang="nl-BE" sz="2000" dirty="0">
                <a:sym typeface="Wingdings" pitchFamily="2" charset="2"/>
              </a:rPr>
              <a:t> </a:t>
            </a:r>
            <a:r>
              <a:rPr lang="nl-BE" sz="2000" dirty="0" err="1">
                <a:sym typeface="Wingdings" pitchFamily="2" charset="2"/>
              </a:rPr>
              <a:t>thing</a:t>
            </a:r>
            <a:r>
              <a:rPr lang="nl-BE" sz="2000" dirty="0">
                <a:sym typeface="Wingdings" pitchFamily="2" charset="2"/>
              </a:rPr>
              <a:t> </a:t>
            </a:r>
            <a:r>
              <a:rPr lang="nl-BE" sz="2000" dirty="0" err="1">
                <a:sym typeface="Wingdings" pitchFamily="2" charset="2"/>
              </a:rPr>
              <a:t>using</a:t>
            </a:r>
            <a:r>
              <a:rPr lang="nl-BE" sz="2000" dirty="0">
                <a:sym typeface="Wingdings" pitchFamily="2" charset="2"/>
              </a:rPr>
              <a:t> a different </a:t>
            </a:r>
            <a:r>
              <a:rPr lang="nl-BE" sz="2000" dirty="0" err="1" smtClean="0">
                <a:sym typeface="Wingdings" pitchFamily="2" charset="2"/>
              </a:rPr>
              <a:t>algorithm</a:t>
            </a:r>
            <a:endParaRPr lang="nl-BE" sz="2000" dirty="0" smtClean="0">
              <a:sym typeface="Wingdings" pitchFamily="2" charset="2"/>
            </a:endParaRPr>
          </a:p>
          <a:p>
            <a:pPr lvl="1" eaLnBrk="1" hangingPunct="1"/>
            <a:endParaRPr lang="nl-BE" sz="2000" dirty="0" smtClean="0">
              <a:sym typeface="Wingdings" pitchFamily="2" charset="2"/>
            </a:endParaRPr>
          </a:p>
          <a:p>
            <a:pPr eaLnBrk="1" hangingPunct="1"/>
            <a:endParaRPr lang="nl-BE" sz="2000" dirty="0"/>
          </a:p>
          <a:p>
            <a:endParaRPr lang="nl-BE" dirty="0" smtClean="0"/>
          </a:p>
        </p:txBody>
      </p:sp>
      <p:sp>
        <p:nvSpPr>
          <p:cNvPr id="237572" name="Slide Number Placeholder 3"/>
          <p:cNvSpPr>
            <a:spLocks noGrp="1"/>
          </p:cNvSpPr>
          <p:nvPr>
            <p:ph type="sldNum" sz="quarter" idx="5"/>
          </p:nvPr>
        </p:nvSpPr>
        <p:spPr>
          <a:noFill/>
        </p:spPr>
        <p:txBody>
          <a:bodyPr/>
          <a:lstStyle/>
          <a:p>
            <a:fld id="{997ABD03-4BC7-4C71-897B-E8EA821597A6}" type="slidenum">
              <a:rPr lang="en-GB" smtClean="0"/>
              <a:pPr/>
              <a:t>70</a:t>
            </a:fld>
            <a:endParaRPr lang="en-GB" smtClean="0"/>
          </a:p>
        </p:txBody>
      </p:sp>
    </p:spTree>
    <p:extLst>
      <p:ext uri="{BB962C8B-B14F-4D97-AF65-F5344CB8AC3E}">
        <p14:creationId xmlns:p14="http://schemas.microsoft.com/office/powerpoint/2010/main" val="33833875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p:cNvSpPr>
            <a:spLocks noGrp="1" noRot="1" noChangeAspect="1" noTextEdit="1"/>
          </p:cNvSpPr>
          <p:nvPr>
            <p:ph type="sldImg"/>
          </p:nvPr>
        </p:nvSpPr>
        <p:spPr>
          <a:ln/>
        </p:spPr>
      </p:sp>
      <p:sp>
        <p:nvSpPr>
          <p:cNvPr id="238595" name="Notes Placeholder 2"/>
          <p:cNvSpPr>
            <a:spLocks noGrp="1"/>
          </p:cNvSpPr>
          <p:nvPr>
            <p:ph type="body" idx="1"/>
          </p:nvPr>
        </p:nvSpPr>
        <p:spPr>
          <a:noFill/>
          <a:ln/>
        </p:spPr>
        <p:txBody>
          <a:bodyPr/>
          <a:lstStyle/>
          <a:p>
            <a:pPr eaLnBrk="1" hangingPunct="1"/>
            <a:r>
              <a:rPr lang="nl-BE" dirty="0" smtClean="0"/>
              <a:t>Moeilijk</a:t>
            </a:r>
            <a:r>
              <a:rPr lang="nl-BE" baseline="0" dirty="0" smtClean="0"/>
              <a:t> om te lezen, moeilijk om te </a:t>
            </a:r>
            <a:r>
              <a:rPr lang="nl-BE" baseline="0" dirty="0" err="1" smtClean="0"/>
              <a:t>herbruiken</a:t>
            </a:r>
            <a:r>
              <a:rPr lang="nl-BE" baseline="0" dirty="0" smtClean="0"/>
              <a:t>. </a:t>
            </a:r>
          </a:p>
          <a:p>
            <a:pPr eaLnBrk="1" hangingPunct="1"/>
            <a:r>
              <a:rPr lang="nl-BE" baseline="0" dirty="0" smtClean="0"/>
              <a:t>Goeie regel: een methode moet 1 specifieke verantwoordelijkheid hebben (dan kan de methode meestal niet te lang worden): door duidelijke naamgeving!</a:t>
            </a:r>
          </a:p>
          <a:p>
            <a:pPr eaLnBrk="1" hangingPunct="1"/>
            <a:r>
              <a:rPr lang="nl-BE" baseline="0" dirty="0" smtClean="0"/>
              <a:t>Commentaar in methode is ook altijd een </a:t>
            </a:r>
            <a:r>
              <a:rPr lang="nl-BE" baseline="0" dirty="0" err="1" smtClean="0"/>
              <a:t>smell</a:t>
            </a:r>
            <a:r>
              <a:rPr lang="nl-BE" baseline="0" dirty="0" smtClean="0"/>
              <a:t> =&gt; duidelijke namen gebruiken en opsplitsen in methodes indien nodig. </a:t>
            </a:r>
            <a:endParaRPr lang="nl-NL" dirty="0" smtClean="0"/>
          </a:p>
        </p:txBody>
      </p:sp>
      <p:sp>
        <p:nvSpPr>
          <p:cNvPr id="238596" name="Slide Number Placeholder 3"/>
          <p:cNvSpPr>
            <a:spLocks noGrp="1"/>
          </p:cNvSpPr>
          <p:nvPr>
            <p:ph type="sldNum" sz="quarter" idx="5"/>
          </p:nvPr>
        </p:nvSpPr>
        <p:spPr>
          <a:noFill/>
        </p:spPr>
        <p:txBody>
          <a:bodyPr/>
          <a:lstStyle/>
          <a:p>
            <a:fld id="{FD62BAFC-5FA6-40AF-BF4A-6DC82B2C05DB}" type="slidenum">
              <a:rPr lang="en-GB" smtClean="0"/>
              <a:pPr/>
              <a:t>71</a:t>
            </a:fld>
            <a:endParaRPr lang="en-GB" smtClean="0"/>
          </a:p>
        </p:txBody>
      </p:sp>
    </p:spTree>
    <p:extLst>
      <p:ext uri="{BB962C8B-B14F-4D97-AF65-F5344CB8AC3E}">
        <p14:creationId xmlns:p14="http://schemas.microsoft.com/office/powerpoint/2010/main" val="28767809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p:cNvSpPr>
            <a:spLocks noGrp="1" noRot="1" noChangeAspect="1" noTextEdit="1"/>
          </p:cNvSpPr>
          <p:nvPr>
            <p:ph type="sldImg"/>
          </p:nvPr>
        </p:nvSpPr>
        <p:spPr>
          <a:ln/>
        </p:spPr>
      </p:sp>
      <p:sp>
        <p:nvSpPr>
          <p:cNvPr id="239619" name="Notes Placeholder 2"/>
          <p:cNvSpPr>
            <a:spLocks noGrp="1"/>
          </p:cNvSpPr>
          <p:nvPr>
            <p:ph type="body" idx="1"/>
          </p:nvPr>
        </p:nvSpPr>
        <p:spPr>
          <a:noFill/>
          <a:ln/>
        </p:spPr>
        <p:txBody>
          <a:bodyPr/>
          <a:lstStyle/>
          <a:p>
            <a:pPr eaLnBrk="1" hangingPunct="1"/>
            <a:r>
              <a:rPr lang="nl-NL" dirty="0" smtClean="0"/>
              <a:t>Breeding </a:t>
            </a:r>
            <a:r>
              <a:rPr lang="nl-NL" dirty="0" err="1" smtClean="0"/>
              <a:t>ground</a:t>
            </a:r>
            <a:r>
              <a:rPr lang="nl-NL" dirty="0" smtClean="0"/>
              <a:t> </a:t>
            </a:r>
            <a:r>
              <a:rPr lang="nl-NL" dirty="0" err="1" smtClean="0"/>
              <a:t>for</a:t>
            </a:r>
            <a:r>
              <a:rPr lang="nl-NL" dirty="0" smtClean="0"/>
              <a:t> </a:t>
            </a:r>
            <a:r>
              <a:rPr lang="nl-NL" dirty="0" err="1" smtClean="0"/>
              <a:t>duplicated</a:t>
            </a:r>
            <a:r>
              <a:rPr lang="nl-NL" dirty="0" smtClean="0"/>
              <a:t> code, chaos </a:t>
            </a:r>
            <a:r>
              <a:rPr lang="nl-NL" dirty="0" err="1" smtClean="0"/>
              <a:t>and</a:t>
            </a:r>
            <a:r>
              <a:rPr lang="nl-NL" dirty="0" smtClean="0"/>
              <a:t> </a:t>
            </a:r>
            <a:r>
              <a:rPr lang="nl-NL" dirty="0" err="1" smtClean="0"/>
              <a:t>death</a:t>
            </a:r>
            <a:r>
              <a:rPr lang="nl-NL" dirty="0" smtClean="0"/>
              <a:t>.</a:t>
            </a:r>
          </a:p>
          <a:p>
            <a:pPr eaLnBrk="1" hangingPunct="1"/>
            <a:r>
              <a:rPr lang="nl-NL" dirty="0" smtClean="0"/>
              <a:t>Klasse</a:t>
            </a:r>
            <a:r>
              <a:rPr lang="nl-NL" baseline="0" dirty="0" smtClean="0"/>
              <a:t> probeert teveel te doen, probeer om componenten te vinden die bij elkaar horen en trek die uit elkaar. </a:t>
            </a:r>
          </a:p>
          <a:p>
            <a:pPr eaLnBrk="1" hangingPunct="1"/>
            <a:r>
              <a:rPr lang="nl-NL" baseline="0" dirty="0" smtClean="0"/>
              <a:t>Ook hier geldt de regel dat een klasse een bepaalde verantwoordelijkheid moet hebben en niet heel veel tegelijk</a:t>
            </a:r>
            <a:r>
              <a:rPr lang="nl-NL" baseline="0" smtClean="0"/>
              <a:t>… </a:t>
            </a:r>
            <a:endParaRPr lang="nl-NL" baseline="0" dirty="0" smtClean="0"/>
          </a:p>
        </p:txBody>
      </p:sp>
      <p:sp>
        <p:nvSpPr>
          <p:cNvPr id="239620" name="Slide Number Placeholder 3"/>
          <p:cNvSpPr>
            <a:spLocks noGrp="1"/>
          </p:cNvSpPr>
          <p:nvPr>
            <p:ph type="sldNum" sz="quarter" idx="5"/>
          </p:nvPr>
        </p:nvSpPr>
        <p:spPr>
          <a:noFill/>
        </p:spPr>
        <p:txBody>
          <a:bodyPr/>
          <a:lstStyle/>
          <a:p>
            <a:fld id="{9CA45743-2997-47E2-926C-88CF67505BF7}" type="slidenum">
              <a:rPr lang="en-GB" smtClean="0"/>
              <a:pPr/>
              <a:t>72</a:t>
            </a:fld>
            <a:endParaRPr lang="en-GB" smtClean="0"/>
          </a:p>
        </p:txBody>
      </p:sp>
    </p:spTree>
    <p:extLst>
      <p:ext uri="{BB962C8B-B14F-4D97-AF65-F5344CB8AC3E}">
        <p14:creationId xmlns:p14="http://schemas.microsoft.com/office/powerpoint/2010/main" val="17402088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a:ln/>
        </p:spPr>
      </p:sp>
      <p:sp>
        <p:nvSpPr>
          <p:cNvPr id="240643" name="Notes Placeholder 2"/>
          <p:cNvSpPr>
            <a:spLocks noGrp="1"/>
          </p:cNvSpPr>
          <p:nvPr>
            <p:ph type="body" idx="1"/>
          </p:nvPr>
        </p:nvSpPr>
        <p:spPr>
          <a:noFill/>
          <a:ln/>
        </p:spPr>
        <p:txBody>
          <a:bodyPr/>
          <a:lstStyle/>
          <a:p>
            <a:pPr eaLnBrk="1" hangingPunct="1"/>
            <a:r>
              <a:rPr lang="nl-BE" dirty="0" smtClean="0"/>
              <a:t>In het voorbeeld: vraag</a:t>
            </a:r>
            <a:r>
              <a:rPr lang="nl-BE" baseline="0" dirty="0" smtClean="0"/>
              <a:t> gewoon aan de customer om de </a:t>
            </a:r>
            <a:r>
              <a:rPr lang="nl-BE" baseline="0" dirty="0" err="1" smtClean="0"/>
              <a:t>payment</a:t>
            </a:r>
            <a:r>
              <a:rPr lang="nl-BE" baseline="0" dirty="0" smtClean="0"/>
              <a:t> uit te voeren, niet zelf doen in deze klasse. </a:t>
            </a:r>
          </a:p>
          <a:p>
            <a:pPr eaLnBrk="1" hangingPunct="1"/>
            <a:r>
              <a:rPr lang="nl-BE" baseline="0" dirty="0" smtClean="0"/>
              <a:t>Geef de invocatie gewoon door aan customer en van daar naar de wallet. </a:t>
            </a:r>
          </a:p>
          <a:p>
            <a:pPr eaLnBrk="1" hangingPunct="1"/>
            <a:r>
              <a:rPr lang="nl-BE" baseline="0" dirty="0" smtClean="0"/>
              <a:t>De logica die hier gebruikt wordt, zou in wallet moeten zitten en vanuit customer aangeroepen moeten worden, wallet moet zelf weten of hij iets nog kan betalen of niet, niet de </a:t>
            </a:r>
            <a:r>
              <a:rPr lang="nl-BE" baseline="0" dirty="0" err="1" smtClean="0"/>
              <a:t>paperboy</a:t>
            </a:r>
            <a:r>
              <a:rPr lang="nl-BE" baseline="0" dirty="0" smtClean="0"/>
              <a:t>,…</a:t>
            </a:r>
            <a:endParaRPr lang="nl-NL" dirty="0" smtClean="0"/>
          </a:p>
        </p:txBody>
      </p:sp>
      <p:sp>
        <p:nvSpPr>
          <p:cNvPr id="240644" name="Slide Number Placeholder 3"/>
          <p:cNvSpPr>
            <a:spLocks noGrp="1"/>
          </p:cNvSpPr>
          <p:nvPr>
            <p:ph type="sldNum" sz="quarter" idx="5"/>
          </p:nvPr>
        </p:nvSpPr>
        <p:spPr>
          <a:noFill/>
        </p:spPr>
        <p:txBody>
          <a:bodyPr/>
          <a:lstStyle/>
          <a:p>
            <a:fld id="{24DB92BD-CF7A-43D8-9CAF-424137037BBA}" type="slidenum">
              <a:rPr lang="en-GB" smtClean="0"/>
              <a:pPr/>
              <a:t>73</a:t>
            </a:fld>
            <a:endParaRPr lang="en-GB" smtClean="0"/>
          </a:p>
        </p:txBody>
      </p:sp>
    </p:spTree>
    <p:extLst>
      <p:ext uri="{BB962C8B-B14F-4D97-AF65-F5344CB8AC3E}">
        <p14:creationId xmlns:p14="http://schemas.microsoft.com/office/powerpoint/2010/main" val="33603292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p:cNvSpPr>
            <a:spLocks noGrp="1" noRot="1" noChangeAspect="1" noTextEdit="1"/>
          </p:cNvSpPr>
          <p:nvPr>
            <p:ph type="sldImg"/>
          </p:nvPr>
        </p:nvSpPr>
        <p:spPr>
          <a:ln/>
        </p:spPr>
      </p:sp>
      <p:sp>
        <p:nvSpPr>
          <p:cNvPr id="241667" name="Notes Placeholder 2"/>
          <p:cNvSpPr>
            <a:spLocks noGrp="1"/>
          </p:cNvSpPr>
          <p:nvPr>
            <p:ph type="body" idx="1"/>
          </p:nvPr>
        </p:nvSpPr>
        <p:spPr>
          <a:noFill/>
          <a:ln/>
        </p:spPr>
        <p:txBody>
          <a:bodyPr/>
          <a:lstStyle/>
          <a:p>
            <a:pPr eaLnBrk="1" hangingPunct="1"/>
            <a:r>
              <a:rPr lang="nl-BE" dirty="0" smtClean="0"/>
              <a:t>moeilijk aanpasbaar: als je functionaliteit toevoegt =&gt; waar moet je allemaal aanpassen?</a:t>
            </a:r>
          </a:p>
          <a:p>
            <a:pPr eaLnBrk="1" hangingPunct="1">
              <a:lnSpc>
                <a:spcPct val="80000"/>
              </a:lnSpc>
            </a:pPr>
            <a:r>
              <a:rPr lang="nl-BE" sz="2200" dirty="0">
                <a:sym typeface="Wingdings" pitchFamily="2" charset="2"/>
              </a:rPr>
              <a:t>These switch statements </a:t>
            </a:r>
            <a:r>
              <a:rPr lang="nl-BE" sz="2200" dirty="0" err="1">
                <a:sym typeface="Wingdings" pitchFamily="2" charset="2"/>
              </a:rPr>
              <a:t>often</a:t>
            </a:r>
            <a:r>
              <a:rPr lang="nl-BE" sz="2200" dirty="0">
                <a:sym typeface="Wingdings" pitchFamily="2" charset="2"/>
              </a:rPr>
              <a:t> switch on a type code </a:t>
            </a:r>
            <a:endParaRPr lang="nl-BE" sz="2200" dirty="0" smtClean="0">
              <a:sym typeface="Wingdings" pitchFamily="2" charset="2"/>
            </a:endParaRPr>
          </a:p>
          <a:p>
            <a:pPr eaLnBrk="1" hangingPunct="1">
              <a:lnSpc>
                <a:spcPct val="80000"/>
              </a:lnSpc>
            </a:pPr>
            <a:r>
              <a:rPr lang="nl-BE" sz="2200" dirty="0" smtClean="0">
                <a:sym typeface="Wingdings" pitchFamily="2" charset="2"/>
              </a:rPr>
              <a:t>Voorbeeldje: een</a:t>
            </a:r>
            <a:r>
              <a:rPr lang="nl-BE" sz="2200" baseline="0" dirty="0" smtClean="0">
                <a:sym typeface="Wingdings" pitchFamily="2" charset="2"/>
              </a:rPr>
              <a:t> klasse Bird implementeert de </a:t>
            </a:r>
            <a:r>
              <a:rPr lang="nl-BE" sz="2200" baseline="0" dirty="0" err="1" smtClean="0">
                <a:sym typeface="Wingdings" pitchFamily="2" charset="2"/>
              </a:rPr>
              <a:t>getSpeed</a:t>
            </a:r>
            <a:r>
              <a:rPr lang="nl-BE" sz="2200" baseline="0" dirty="0" smtClean="0">
                <a:sym typeface="Wingdings" pitchFamily="2" charset="2"/>
              </a:rPr>
              <a:t> methode aan de hand van het type vogel dat hij bijhoudt als een variabele. </a:t>
            </a:r>
          </a:p>
          <a:p>
            <a:pPr eaLnBrk="1" hangingPunct="1">
              <a:lnSpc>
                <a:spcPct val="80000"/>
              </a:lnSpc>
            </a:pPr>
            <a:r>
              <a:rPr lang="nl-BE" sz="2200" baseline="0" dirty="0" smtClean="0">
                <a:sym typeface="Wingdings" pitchFamily="2" charset="2"/>
              </a:rPr>
              <a:t>Elke keer als er een type vogel bijkomt, moet deze methode aangepast worden + alle andere methodes waar de uitkomst afhankelijk is van het type vogel. Dit is dus een voorbeeld van een slechte soort switch. </a:t>
            </a:r>
          </a:p>
          <a:p>
            <a:pPr eaLnBrk="1" hangingPunct="1">
              <a:lnSpc>
                <a:spcPct val="80000"/>
              </a:lnSpc>
            </a:pPr>
            <a:r>
              <a:rPr lang="nl-BE" sz="2200" baseline="0" dirty="0" smtClean="0">
                <a:sym typeface="Wingdings" pitchFamily="2" charset="2"/>
              </a:rPr>
              <a:t>Ander voorbeeld is </a:t>
            </a:r>
            <a:r>
              <a:rPr lang="nl-BE" sz="2200" baseline="0" dirty="0" err="1" smtClean="0">
                <a:sym typeface="Wingdings" pitchFamily="2" charset="2"/>
              </a:rPr>
              <a:t>Delayed</a:t>
            </a:r>
            <a:r>
              <a:rPr lang="nl-BE" sz="2200" baseline="0" dirty="0" smtClean="0">
                <a:sym typeface="Wingdings" pitchFamily="2" charset="2"/>
              </a:rPr>
              <a:t>, waar het gebruik van een switch dan weer geen kwaad kan… </a:t>
            </a:r>
            <a:endParaRPr lang="nl-BE" sz="2200" dirty="0">
              <a:sym typeface="Wingdings" pitchFamily="2" charset="2"/>
            </a:endParaRPr>
          </a:p>
          <a:p>
            <a:pPr lvl="1" eaLnBrk="1" hangingPunct="1">
              <a:lnSpc>
                <a:spcPct val="80000"/>
              </a:lnSpc>
            </a:pPr>
            <a:endParaRPr lang="nl-BE" sz="2000" dirty="0" smtClean="0">
              <a:sym typeface="Wingdings" pitchFamily="2" charset="2"/>
            </a:endParaRPr>
          </a:p>
          <a:p>
            <a:pPr lvl="1" eaLnBrk="1" hangingPunct="1">
              <a:lnSpc>
                <a:spcPct val="80000"/>
              </a:lnSpc>
            </a:pPr>
            <a:r>
              <a:rPr lang="nl-BE" sz="2000" dirty="0" smtClean="0">
                <a:sym typeface="Wingdings" pitchFamily="2" charset="2"/>
              </a:rPr>
              <a:t>Niet</a:t>
            </a:r>
            <a:r>
              <a:rPr lang="nl-BE" sz="2000" baseline="0" dirty="0" smtClean="0">
                <a:sym typeface="Wingdings" pitchFamily="2" charset="2"/>
              </a:rPr>
              <a:t> alle switches zijn slecht! Geval per geval bekijken of het nuttig is om polymorfisme of subklassen te gebruiken.</a:t>
            </a:r>
          </a:p>
          <a:p>
            <a:pPr lvl="1" eaLnBrk="1" hangingPunct="1">
              <a:lnSpc>
                <a:spcPct val="80000"/>
              </a:lnSpc>
            </a:pPr>
            <a:endParaRPr lang="nl-BE" sz="2000" dirty="0">
              <a:sym typeface="Wingdings" pitchFamily="2" charset="2"/>
            </a:endParaRPr>
          </a:p>
          <a:p>
            <a:pPr eaLnBrk="1" hangingPunct="1"/>
            <a:endParaRPr lang="nl-NL" dirty="0" smtClean="0"/>
          </a:p>
        </p:txBody>
      </p:sp>
      <p:sp>
        <p:nvSpPr>
          <p:cNvPr id="241668" name="Slide Number Placeholder 3"/>
          <p:cNvSpPr>
            <a:spLocks noGrp="1"/>
          </p:cNvSpPr>
          <p:nvPr>
            <p:ph type="sldNum" sz="quarter" idx="5"/>
          </p:nvPr>
        </p:nvSpPr>
        <p:spPr>
          <a:noFill/>
        </p:spPr>
        <p:txBody>
          <a:bodyPr/>
          <a:lstStyle/>
          <a:p>
            <a:fld id="{DC208B3B-99BA-4040-A1E5-8C11E8C3CE6F}" type="slidenum">
              <a:rPr lang="en-GB" smtClean="0"/>
              <a:pPr/>
              <a:t>74</a:t>
            </a:fld>
            <a:endParaRPr lang="en-GB" smtClean="0"/>
          </a:p>
        </p:txBody>
      </p:sp>
    </p:spTree>
    <p:extLst>
      <p:ext uri="{BB962C8B-B14F-4D97-AF65-F5344CB8AC3E}">
        <p14:creationId xmlns:p14="http://schemas.microsoft.com/office/powerpoint/2010/main" val="3954118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Bij</a:t>
            </a:r>
            <a:r>
              <a:rPr lang="en-US" baseline="0" dirty="0" smtClean="0"/>
              <a:t> </a:t>
            </a:r>
            <a:r>
              <a:rPr lang="en-US" baseline="0" dirty="0" err="1" smtClean="0"/>
              <a:t>Cegeka</a:t>
            </a:r>
            <a:r>
              <a:rPr lang="en-US" baseline="0" dirty="0" smtClean="0"/>
              <a:t> </a:t>
            </a:r>
            <a:r>
              <a:rPr lang="en-US" baseline="0" dirty="0" err="1" smtClean="0"/>
              <a:t>werken</a:t>
            </a:r>
            <a:r>
              <a:rPr lang="en-US" baseline="0" dirty="0" smtClean="0"/>
              <a:t> we </a:t>
            </a:r>
            <a:r>
              <a:rPr lang="en-US" baseline="0" dirty="0" err="1" smtClean="0"/>
              <a:t>volgens</a:t>
            </a:r>
            <a:r>
              <a:rPr lang="en-US" baseline="0" dirty="0" smtClean="0"/>
              <a:t> Scrum met stories. </a:t>
            </a:r>
            <a:r>
              <a:rPr lang="en-US" dirty="0" smtClean="0"/>
              <a:t>Story is de </a:t>
            </a:r>
            <a:r>
              <a:rPr lang="en-US" dirty="0" err="1" smtClean="0"/>
              <a:t>beschrijving</a:t>
            </a:r>
            <a:r>
              <a:rPr lang="en-US" baseline="0" dirty="0" smtClean="0"/>
              <a:t> van </a:t>
            </a:r>
            <a:r>
              <a:rPr lang="en-US" dirty="0" err="1" smtClean="0"/>
              <a:t>een</a:t>
            </a:r>
            <a:r>
              <a:rPr lang="en-US" dirty="0" smtClean="0"/>
              <a:t> </a:t>
            </a:r>
            <a:r>
              <a:rPr lang="en-US" dirty="0" err="1" smtClean="0"/>
              <a:t>functioneel</a:t>
            </a:r>
            <a:r>
              <a:rPr lang="en-US" baseline="0" dirty="0" smtClean="0"/>
              <a:t> </a:t>
            </a:r>
            <a:r>
              <a:rPr lang="en-US" baseline="0" dirty="0" err="1" smtClean="0"/>
              <a:t>deeltje</a:t>
            </a:r>
            <a:r>
              <a:rPr lang="en-US" baseline="0" dirty="0" smtClean="0"/>
              <a:t> </a:t>
            </a:r>
            <a:r>
              <a:rPr lang="en-US" baseline="0" dirty="0" err="1" smtClean="0"/>
              <a:t>dat</a:t>
            </a:r>
            <a:r>
              <a:rPr lang="en-US" baseline="0" dirty="0" smtClean="0"/>
              <a:t> </a:t>
            </a:r>
            <a:r>
              <a:rPr lang="en-US" baseline="0" dirty="0" err="1" smtClean="0"/>
              <a:t>bij</a:t>
            </a:r>
            <a:r>
              <a:rPr lang="en-US" baseline="0" dirty="0" smtClean="0"/>
              <a:t> </a:t>
            </a:r>
            <a:r>
              <a:rPr lang="en-US" baseline="0" dirty="0" err="1" smtClean="0"/>
              <a:t>elkaar</a:t>
            </a:r>
            <a:r>
              <a:rPr lang="en-US" baseline="0" dirty="0" smtClean="0"/>
              <a:t> </a:t>
            </a:r>
            <a:r>
              <a:rPr lang="en-US" baseline="0" dirty="0" err="1" smtClean="0"/>
              <a:t>hoort</a:t>
            </a:r>
            <a:r>
              <a:rPr lang="en-US" baseline="0" dirty="0" smtClean="0"/>
              <a:t> en</a:t>
            </a:r>
            <a:r>
              <a:rPr lang="en-US" dirty="0" smtClean="0"/>
              <a:t> </a:t>
            </a:r>
            <a:r>
              <a:rPr lang="en-US" dirty="0" err="1" smtClean="0"/>
              <a:t>dat</a:t>
            </a:r>
            <a:r>
              <a:rPr lang="en-US" baseline="0" dirty="0" smtClean="0"/>
              <a:t> </a:t>
            </a:r>
            <a:r>
              <a:rPr lang="en-US" baseline="0" dirty="0" err="1" smtClean="0"/>
              <a:t>getest</a:t>
            </a:r>
            <a:r>
              <a:rPr lang="en-US" baseline="0" dirty="0" smtClean="0"/>
              <a:t> </a:t>
            </a:r>
            <a:r>
              <a:rPr lang="en-US" baseline="0" dirty="0" err="1" smtClean="0"/>
              <a:t>kan</a:t>
            </a:r>
            <a:r>
              <a:rPr lang="en-US" baseline="0" dirty="0" smtClean="0"/>
              <a:t> </a:t>
            </a:r>
            <a:r>
              <a:rPr lang="en-US" baseline="0" dirty="0" err="1" smtClean="0"/>
              <a:t>worden</a:t>
            </a:r>
            <a:r>
              <a:rPr lang="en-US" baseline="0" dirty="0" smtClean="0"/>
              <a:t>. </a:t>
            </a:r>
          </a:p>
          <a:p>
            <a:r>
              <a:rPr lang="en-US" baseline="0" dirty="0" err="1" smtClean="0"/>
              <a:t>Dus</a:t>
            </a:r>
            <a:r>
              <a:rPr lang="en-US" baseline="0" dirty="0" smtClean="0"/>
              <a:t> story is </a:t>
            </a:r>
            <a:r>
              <a:rPr lang="en-US" baseline="0" dirty="0" err="1" smtClean="0"/>
              <a:t>een</a:t>
            </a:r>
            <a:r>
              <a:rPr lang="en-US" baseline="0" dirty="0" smtClean="0"/>
              <a:t> </a:t>
            </a:r>
            <a:r>
              <a:rPr lang="en-US" baseline="0" dirty="0" err="1" smtClean="0"/>
              <a:t>korte</a:t>
            </a:r>
            <a:r>
              <a:rPr lang="en-US" baseline="0" dirty="0" smtClean="0"/>
              <a:t> </a:t>
            </a:r>
            <a:r>
              <a:rPr lang="en-US" baseline="0" dirty="0" err="1" smtClean="0"/>
              <a:t>beschrijving</a:t>
            </a:r>
            <a:r>
              <a:rPr lang="en-US" baseline="0" dirty="0" smtClean="0"/>
              <a:t> van </a:t>
            </a:r>
            <a:r>
              <a:rPr lang="en-US" baseline="0" dirty="0" err="1" smtClean="0"/>
              <a:t>iets</a:t>
            </a:r>
            <a:r>
              <a:rPr lang="en-US" baseline="0" dirty="0" smtClean="0"/>
              <a:t> </a:t>
            </a:r>
            <a:r>
              <a:rPr lang="en-US" baseline="0" dirty="0" err="1" smtClean="0"/>
              <a:t>dat</a:t>
            </a:r>
            <a:r>
              <a:rPr lang="en-US" baseline="0" dirty="0" smtClean="0"/>
              <a:t> </a:t>
            </a:r>
            <a:r>
              <a:rPr lang="en-US" baseline="0" dirty="0" err="1" smtClean="0"/>
              <a:t>een</a:t>
            </a:r>
            <a:r>
              <a:rPr lang="en-US" baseline="0" dirty="0" smtClean="0"/>
              <a:t> </a:t>
            </a:r>
            <a:r>
              <a:rPr lang="en-US" baseline="0" dirty="0" err="1" smtClean="0"/>
              <a:t>gebruiker</a:t>
            </a:r>
            <a:r>
              <a:rPr lang="en-US" baseline="0" dirty="0" smtClean="0"/>
              <a:t> </a:t>
            </a:r>
            <a:r>
              <a:rPr lang="en-US" baseline="0" dirty="0" err="1" smtClean="0"/>
              <a:t>wil</a:t>
            </a:r>
            <a:r>
              <a:rPr lang="en-US" baseline="0" dirty="0" smtClean="0"/>
              <a:t> </a:t>
            </a:r>
            <a:r>
              <a:rPr lang="en-US" baseline="0" dirty="0" err="1" smtClean="0"/>
              <a:t>kunnen</a:t>
            </a:r>
            <a:r>
              <a:rPr lang="en-US" baseline="0" dirty="0" smtClean="0"/>
              <a:t> </a:t>
            </a:r>
            <a:r>
              <a:rPr lang="en-US" baseline="0" dirty="0" err="1" smtClean="0"/>
              <a:t>doen</a:t>
            </a:r>
            <a:r>
              <a:rPr lang="en-US" baseline="0" dirty="0" smtClean="0"/>
              <a:t> in de </a:t>
            </a:r>
            <a:r>
              <a:rPr lang="en-US" baseline="0" dirty="0" err="1" smtClean="0"/>
              <a:t>applicatie</a:t>
            </a:r>
            <a:r>
              <a:rPr lang="en-US" baseline="0" dirty="0" smtClean="0"/>
              <a:t>. </a:t>
            </a:r>
          </a:p>
          <a:p>
            <a:endParaRPr lang="en-US" baseline="0" dirty="0" smtClean="0"/>
          </a:p>
          <a:p>
            <a:r>
              <a:rPr lang="en-US" baseline="0" dirty="0" err="1" smtClean="0"/>
              <a:t>Nadat</a:t>
            </a:r>
            <a:r>
              <a:rPr lang="en-US" baseline="0" dirty="0" smtClean="0"/>
              <a:t> </a:t>
            </a:r>
            <a:r>
              <a:rPr lang="en-US" baseline="0" dirty="0" err="1" smtClean="0"/>
              <a:t>een</a:t>
            </a:r>
            <a:r>
              <a:rPr lang="en-US" baseline="0" dirty="0" smtClean="0"/>
              <a:t> story </a:t>
            </a:r>
            <a:r>
              <a:rPr lang="en-US" baseline="0" dirty="0" err="1" smtClean="0"/>
              <a:t>geschreven</a:t>
            </a:r>
            <a:r>
              <a:rPr lang="en-US" baseline="0" dirty="0" smtClean="0"/>
              <a:t> is en </a:t>
            </a:r>
            <a:r>
              <a:rPr lang="en-US" baseline="0" dirty="0" err="1" smtClean="0"/>
              <a:t>ingepland</a:t>
            </a:r>
            <a:r>
              <a:rPr lang="en-US" baseline="0" dirty="0" smtClean="0"/>
              <a:t> is, </a:t>
            </a:r>
            <a:r>
              <a:rPr lang="en-US" baseline="0" dirty="0" err="1" smtClean="0"/>
              <a:t>wordt</a:t>
            </a:r>
            <a:r>
              <a:rPr lang="en-US" baseline="0" dirty="0" smtClean="0"/>
              <a:t> </a:t>
            </a:r>
            <a:r>
              <a:rPr lang="en-US" baseline="0" dirty="0" err="1" smtClean="0"/>
              <a:t>hij</a:t>
            </a:r>
            <a:r>
              <a:rPr lang="en-US" baseline="0" dirty="0" smtClean="0"/>
              <a:t> </a:t>
            </a:r>
            <a:r>
              <a:rPr lang="en-US" baseline="0" dirty="0" err="1" smtClean="0"/>
              <a:t>opgepikt</a:t>
            </a:r>
            <a:r>
              <a:rPr lang="en-US" baseline="0" dirty="0" smtClean="0"/>
              <a:t> door developers. De developers </a:t>
            </a:r>
            <a:r>
              <a:rPr lang="en-US" baseline="0" dirty="0" err="1" smtClean="0"/>
              <a:t>denken</a:t>
            </a:r>
            <a:r>
              <a:rPr lang="en-US" baseline="0" dirty="0" smtClean="0"/>
              <a:t> </a:t>
            </a:r>
            <a:r>
              <a:rPr lang="en-US" baseline="0" dirty="0" err="1" smtClean="0"/>
              <a:t>eerst</a:t>
            </a:r>
            <a:r>
              <a:rPr lang="en-US" baseline="0" dirty="0" smtClean="0"/>
              <a:t> </a:t>
            </a:r>
            <a:r>
              <a:rPr lang="en-US" baseline="0" dirty="0" err="1" smtClean="0"/>
              <a:t>na</a:t>
            </a:r>
            <a:r>
              <a:rPr lang="en-US" baseline="0" dirty="0" smtClean="0"/>
              <a:t> over het </a:t>
            </a:r>
            <a:r>
              <a:rPr lang="en-US" baseline="0" dirty="0" err="1" smtClean="0"/>
              <a:t>algemene</a:t>
            </a:r>
            <a:r>
              <a:rPr lang="en-US" baseline="0" dirty="0" smtClean="0"/>
              <a:t> design </a:t>
            </a:r>
            <a:r>
              <a:rPr lang="en-US" baseline="0" dirty="0" err="1" smtClean="0"/>
              <a:t>dat</a:t>
            </a:r>
            <a:r>
              <a:rPr lang="en-US" baseline="0" dirty="0" smtClean="0"/>
              <a:t> </a:t>
            </a:r>
            <a:r>
              <a:rPr lang="en-US" baseline="0" dirty="0" err="1" smtClean="0"/>
              <a:t>ze</a:t>
            </a:r>
            <a:r>
              <a:rPr lang="en-US" baseline="0" dirty="0" smtClean="0"/>
              <a:t> </a:t>
            </a:r>
            <a:r>
              <a:rPr lang="en-US" baseline="0" dirty="0" err="1" smtClean="0"/>
              <a:t>nodig</a:t>
            </a:r>
            <a:r>
              <a:rPr lang="en-US" baseline="0" dirty="0" smtClean="0"/>
              <a:t> </a:t>
            </a:r>
            <a:r>
              <a:rPr lang="en-US" baseline="0" dirty="0" err="1" smtClean="0"/>
              <a:t>hebben</a:t>
            </a:r>
            <a:r>
              <a:rPr lang="en-US" baseline="0" dirty="0" smtClean="0"/>
              <a:t> </a:t>
            </a:r>
            <a:r>
              <a:rPr lang="en-US" baseline="0" dirty="0" err="1" smtClean="0"/>
              <a:t>voor</a:t>
            </a:r>
            <a:r>
              <a:rPr lang="en-US" baseline="0" dirty="0" smtClean="0"/>
              <a:t> de story en </a:t>
            </a:r>
            <a:r>
              <a:rPr lang="en-US" baseline="0" dirty="0" err="1" smtClean="0"/>
              <a:t>beginnen</a:t>
            </a:r>
            <a:r>
              <a:rPr lang="en-US" baseline="0" dirty="0" smtClean="0"/>
              <a:t> </a:t>
            </a:r>
            <a:r>
              <a:rPr lang="en-US" baseline="0" dirty="0" err="1" smtClean="0"/>
              <a:t>dan</a:t>
            </a:r>
            <a:r>
              <a:rPr lang="en-US" baseline="0" dirty="0" smtClean="0"/>
              <a:t> </a:t>
            </a:r>
            <a:r>
              <a:rPr lang="en-US" baseline="0" dirty="0" err="1" smtClean="0"/>
              <a:t>aan</a:t>
            </a:r>
            <a:r>
              <a:rPr lang="en-US" baseline="0" dirty="0" smtClean="0"/>
              <a:t> de </a:t>
            </a:r>
            <a:r>
              <a:rPr lang="en-US" baseline="0" dirty="0" err="1" smtClean="0"/>
              <a:t>ontwikkeling</a:t>
            </a:r>
            <a:r>
              <a:rPr lang="en-US" baseline="0" dirty="0" smtClean="0"/>
              <a:t>. </a:t>
            </a:r>
          </a:p>
          <a:p>
            <a:r>
              <a:rPr lang="en-US" baseline="0" dirty="0" err="1" smtClean="0"/>
              <a:t>Wanneer</a:t>
            </a:r>
            <a:r>
              <a:rPr lang="en-US" baseline="0" dirty="0" smtClean="0"/>
              <a:t> de story </a:t>
            </a:r>
            <a:r>
              <a:rPr lang="en-US" baseline="0" dirty="0" err="1" smtClean="0"/>
              <a:t>ontwikkeld</a:t>
            </a:r>
            <a:r>
              <a:rPr lang="en-US" baseline="0" dirty="0" smtClean="0"/>
              <a:t> is, </a:t>
            </a:r>
            <a:r>
              <a:rPr lang="en-US" baseline="0" dirty="0" err="1" smtClean="0"/>
              <a:t>wordt</a:t>
            </a:r>
            <a:r>
              <a:rPr lang="en-US" baseline="0" dirty="0" smtClean="0"/>
              <a:t> die </a:t>
            </a:r>
            <a:r>
              <a:rPr lang="en-US" baseline="0" dirty="0" err="1" smtClean="0"/>
              <a:t>getest</a:t>
            </a:r>
            <a:r>
              <a:rPr lang="en-US" baseline="0" dirty="0" smtClean="0"/>
              <a:t> door </a:t>
            </a:r>
            <a:r>
              <a:rPr lang="en-US" baseline="0" dirty="0" err="1" smtClean="0"/>
              <a:t>een</a:t>
            </a:r>
            <a:r>
              <a:rPr lang="en-US" baseline="0" dirty="0" smtClean="0"/>
              <a:t> proxy en </a:t>
            </a:r>
            <a:r>
              <a:rPr lang="en-US" baseline="0" dirty="0" err="1" smtClean="0"/>
              <a:t>uiteindelijk</a:t>
            </a:r>
            <a:r>
              <a:rPr lang="en-US" baseline="0" dirty="0" smtClean="0"/>
              <a:t> </a:t>
            </a:r>
            <a:r>
              <a:rPr lang="en-US" baseline="0" dirty="0" err="1" smtClean="0"/>
              <a:t>klaar</a:t>
            </a:r>
            <a:r>
              <a:rPr lang="en-US" baseline="0" dirty="0" smtClean="0"/>
              <a:t> </a:t>
            </a:r>
            <a:r>
              <a:rPr lang="en-US" baseline="0" dirty="0" err="1" smtClean="0"/>
              <a:t>bevonden</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7</a:t>
            </a:fld>
            <a:endParaRPr lang="nl-BE"/>
          </a:p>
        </p:txBody>
      </p:sp>
    </p:spTree>
    <p:extLst>
      <p:ext uri="{BB962C8B-B14F-4D97-AF65-F5344CB8AC3E}">
        <p14:creationId xmlns:p14="http://schemas.microsoft.com/office/powerpoint/2010/main" val="24445173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Slide Image Placeholder 1"/>
          <p:cNvSpPr>
            <a:spLocks noGrp="1" noRot="1" noChangeAspect="1" noTextEdit="1"/>
          </p:cNvSpPr>
          <p:nvPr>
            <p:ph type="sldImg"/>
          </p:nvPr>
        </p:nvSpPr>
        <p:spPr>
          <a:ln/>
        </p:spPr>
      </p:sp>
      <p:sp>
        <p:nvSpPr>
          <p:cNvPr id="242691" name="Notes Placeholder 2"/>
          <p:cNvSpPr>
            <a:spLocks noGrp="1"/>
          </p:cNvSpPr>
          <p:nvPr>
            <p:ph type="body" idx="1"/>
          </p:nvPr>
        </p:nvSpPr>
        <p:spPr>
          <a:noFill/>
          <a:ln/>
        </p:spPr>
        <p:txBody>
          <a:bodyPr/>
          <a:lstStyle/>
          <a:p>
            <a:pPr eaLnBrk="1" hangingPunct="1"/>
            <a:r>
              <a:rPr lang="nl-NL" dirty="0" smtClean="0"/>
              <a:t>Gaat tegen alle principes van Scrum en XP in… Hou het eenvoudig en beperk</a:t>
            </a:r>
            <a:r>
              <a:rPr lang="nl-NL" baseline="0" dirty="0" smtClean="0"/>
              <a:t> tot wat je op die moment nodig hebt. </a:t>
            </a:r>
            <a:endParaRPr lang="nl-NL" dirty="0" smtClean="0"/>
          </a:p>
        </p:txBody>
      </p:sp>
      <p:sp>
        <p:nvSpPr>
          <p:cNvPr id="242692" name="Slide Number Placeholder 3"/>
          <p:cNvSpPr>
            <a:spLocks noGrp="1"/>
          </p:cNvSpPr>
          <p:nvPr>
            <p:ph type="sldNum" sz="quarter" idx="5"/>
          </p:nvPr>
        </p:nvSpPr>
        <p:spPr>
          <a:noFill/>
        </p:spPr>
        <p:txBody>
          <a:bodyPr/>
          <a:lstStyle/>
          <a:p>
            <a:fld id="{05D3AFEA-ABEB-4E87-8D13-F323627D8B66}" type="slidenum">
              <a:rPr lang="en-GB" smtClean="0"/>
              <a:pPr/>
              <a:t>75</a:t>
            </a:fld>
            <a:endParaRPr lang="en-GB" smtClean="0"/>
          </a:p>
        </p:txBody>
      </p:sp>
    </p:spTree>
    <p:extLst>
      <p:ext uri="{BB962C8B-B14F-4D97-AF65-F5344CB8AC3E}">
        <p14:creationId xmlns:p14="http://schemas.microsoft.com/office/powerpoint/2010/main" val="7183633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Image Placeholder 1"/>
          <p:cNvSpPr>
            <a:spLocks noGrp="1" noRot="1" noChangeAspect="1" noTextEdit="1"/>
          </p:cNvSpPr>
          <p:nvPr>
            <p:ph type="sldImg"/>
          </p:nvPr>
        </p:nvSpPr>
        <p:spPr>
          <a:ln/>
        </p:spPr>
      </p:sp>
      <p:sp>
        <p:nvSpPr>
          <p:cNvPr id="243715" name="Notes Placeholder 2"/>
          <p:cNvSpPr>
            <a:spLocks noGrp="1"/>
          </p:cNvSpPr>
          <p:nvPr>
            <p:ph type="body" idx="1"/>
          </p:nvPr>
        </p:nvSpPr>
        <p:spPr>
          <a:noFill/>
          <a:ln/>
        </p:spPr>
        <p:txBody>
          <a:bodyPr/>
          <a:lstStyle/>
          <a:p>
            <a:pPr eaLnBrk="1" hangingPunct="1"/>
            <a:r>
              <a:rPr lang="nl-NL" dirty="0" smtClean="0"/>
              <a:t>Maak in plaats een </a:t>
            </a:r>
            <a:r>
              <a:rPr lang="nl-NL" dirty="0" err="1" smtClean="0"/>
              <a:t>getMoney</a:t>
            </a:r>
            <a:r>
              <a:rPr lang="nl-NL" dirty="0" smtClean="0"/>
              <a:t> methode op de customer. </a:t>
            </a:r>
          </a:p>
          <a:p>
            <a:pPr eaLnBrk="1" hangingPunct="1"/>
            <a:r>
              <a:rPr lang="nl-NL" dirty="0" smtClean="0"/>
              <a:t>Degene</a:t>
            </a:r>
            <a:r>
              <a:rPr lang="nl-NL" baseline="0" dirty="0" smtClean="0"/>
              <a:t> die een customer vast heeft en wil weten hoeveel money die heeft, moet niet weten dat dit gebeurd via een wallet. Dat is interne keuken, als die wallet zou veranderen naar </a:t>
            </a:r>
            <a:r>
              <a:rPr lang="nl-NL" baseline="0" dirty="0" err="1" smtClean="0"/>
              <a:t>bvb</a:t>
            </a:r>
            <a:r>
              <a:rPr lang="nl-NL" baseline="0" dirty="0" smtClean="0"/>
              <a:t> een bankaccount, zou de methode moeten blijven werken. Op de manier die hierboven staat, koppel je de klasse die dit oproept aan wallet terwijl dat niet nodig is. </a:t>
            </a:r>
            <a:endParaRPr lang="nl-NL" dirty="0" smtClean="0"/>
          </a:p>
          <a:p>
            <a:pPr eaLnBrk="1" hangingPunct="1"/>
            <a:endParaRPr lang="nl-NL" dirty="0" smtClean="0"/>
          </a:p>
          <a:p>
            <a:pPr eaLnBrk="1" hangingPunct="1"/>
            <a:r>
              <a:rPr lang="nl-NL" dirty="0" smtClean="0"/>
              <a:t>Zo navigeren wil zeggen dat de </a:t>
            </a:r>
            <a:r>
              <a:rPr lang="nl-NL" dirty="0" err="1" smtClean="0"/>
              <a:t>client</a:t>
            </a:r>
            <a:r>
              <a:rPr lang="nl-NL" dirty="0" smtClean="0"/>
              <a:t> gekoppeld in aan de structuur van de navigatie. Als er intermediaire relaties veranderen, moet</a:t>
            </a:r>
            <a:r>
              <a:rPr lang="nl-NL" baseline="0" dirty="0" smtClean="0"/>
              <a:t> de </a:t>
            </a:r>
            <a:r>
              <a:rPr lang="nl-NL" baseline="0" dirty="0" err="1" smtClean="0"/>
              <a:t>client</a:t>
            </a:r>
            <a:r>
              <a:rPr lang="nl-NL" baseline="0" dirty="0" smtClean="0"/>
              <a:t> ook aangepast worden. </a:t>
            </a:r>
            <a:endParaRPr lang="nl-NL" dirty="0" smtClean="0"/>
          </a:p>
        </p:txBody>
      </p:sp>
      <p:sp>
        <p:nvSpPr>
          <p:cNvPr id="243716" name="Slide Number Placeholder 3"/>
          <p:cNvSpPr>
            <a:spLocks noGrp="1"/>
          </p:cNvSpPr>
          <p:nvPr>
            <p:ph type="sldNum" sz="quarter" idx="5"/>
          </p:nvPr>
        </p:nvSpPr>
        <p:spPr>
          <a:noFill/>
        </p:spPr>
        <p:txBody>
          <a:bodyPr/>
          <a:lstStyle/>
          <a:p>
            <a:fld id="{AD91DDD4-DE71-4307-A10F-98916C723D10}" type="slidenum">
              <a:rPr lang="en-GB" smtClean="0"/>
              <a:pPr/>
              <a:t>76</a:t>
            </a:fld>
            <a:endParaRPr lang="en-GB" smtClean="0"/>
          </a:p>
        </p:txBody>
      </p:sp>
    </p:spTree>
    <p:extLst>
      <p:ext uri="{BB962C8B-B14F-4D97-AF65-F5344CB8AC3E}">
        <p14:creationId xmlns:p14="http://schemas.microsoft.com/office/powerpoint/2010/main" val="24198739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a:ln/>
        </p:spPr>
      </p:sp>
      <p:sp>
        <p:nvSpPr>
          <p:cNvPr id="244739" name="Notes Placeholder 2"/>
          <p:cNvSpPr>
            <a:spLocks noGrp="1"/>
          </p:cNvSpPr>
          <p:nvPr>
            <p:ph type="body" idx="1"/>
          </p:nvPr>
        </p:nvSpPr>
        <p:spPr>
          <a:noFill/>
          <a:ln/>
        </p:spPr>
        <p:txBody>
          <a:bodyPr/>
          <a:lstStyle/>
          <a:p>
            <a:pPr eaLnBrk="1" hangingPunct="1"/>
            <a:r>
              <a:rPr lang="en-GB" sz="900" dirty="0"/>
              <a:t>data </a:t>
            </a:r>
            <a:r>
              <a:rPr lang="en-GB" sz="900" dirty="0" err="1"/>
              <a:t>gemanipuleerd</a:t>
            </a:r>
            <a:r>
              <a:rPr lang="en-GB" sz="900" dirty="0"/>
              <a:t> door </a:t>
            </a:r>
            <a:r>
              <a:rPr lang="en-GB" sz="900" dirty="0" err="1"/>
              <a:t>andere</a:t>
            </a:r>
            <a:r>
              <a:rPr lang="en-GB" sz="900" dirty="0"/>
              <a:t> </a:t>
            </a:r>
            <a:r>
              <a:rPr lang="en-GB" sz="900" dirty="0" err="1"/>
              <a:t>klassen</a:t>
            </a:r>
            <a:r>
              <a:rPr lang="nl-NL" dirty="0" smtClean="0"/>
              <a:t> =&gt; feature </a:t>
            </a:r>
            <a:r>
              <a:rPr lang="nl-NL" dirty="0" err="1" smtClean="0"/>
              <a:t>envy</a:t>
            </a:r>
            <a:r>
              <a:rPr lang="nl-NL" dirty="0" smtClean="0"/>
              <a:t> </a:t>
            </a:r>
            <a:r>
              <a:rPr lang="nl-NL" dirty="0" err="1" smtClean="0"/>
              <a:t>smell</a:t>
            </a:r>
            <a:endParaRPr lang="nl-NL" sz="900" dirty="0"/>
          </a:p>
        </p:txBody>
      </p:sp>
      <p:sp>
        <p:nvSpPr>
          <p:cNvPr id="244740" name="Slide Number Placeholder 3"/>
          <p:cNvSpPr>
            <a:spLocks noGrp="1"/>
          </p:cNvSpPr>
          <p:nvPr>
            <p:ph type="sldNum" sz="quarter" idx="5"/>
          </p:nvPr>
        </p:nvSpPr>
        <p:spPr>
          <a:noFill/>
        </p:spPr>
        <p:txBody>
          <a:bodyPr/>
          <a:lstStyle/>
          <a:p>
            <a:fld id="{0E859D2D-AF1B-4F5E-92F9-A6A281E2C261}" type="slidenum">
              <a:rPr lang="en-GB" smtClean="0"/>
              <a:pPr/>
              <a:t>77</a:t>
            </a:fld>
            <a:endParaRPr lang="en-GB" smtClean="0"/>
          </a:p>
        </p:txBody>
      </p:sp>
    </p:spTree>
    <p:extLst>
      <p:ext uri="{BB962C8B-B14F-4D97-AF65-F5344CB8AC3E}">
        <p14:creationId xmlns:p14="http://schemas.microsoft.com/office/powerpoint/2010/main" val="8285406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ln/>
        </p:spPr>
      </p:sp>
      <p:sp>
        <p:nvSpPr>
          <p:cNvPr id="245763" name="Notes Placeholder 2"/>
          <p:cNvSpPr>
            <a:spLocks noGrp="1"/>
          </p:cNvSpPr>
          <p:nvPr>
            <p:ph type="body" idx="1"/>
          </p:nvPr>
        </p:nvSpPr>
        <p:spPr>
          <a:noFill/>
          <a:ln/>
        </p:spPr>
        <p:txBody>
          <a:bodyPr/>
          <a:lstStyle/>
          <a:p>
            <a:pPr eaLnBrk="1" hangingPunct="1"/>
            <a:r>
              <a:rPr lang="nl-BE" sz="900" dirty="0" smtClean="0"/>
              <a:t>Wanneer moet je test code </a:t>
            </a:r>
            <a:r>
              <a:rPr lang="nl-BE" sz="900" dirty="0" err="1" smtClean="0"/>
              <a:t>refactoren</a:t>
            </a:r>
            <a:r>
              <a:rPr lang="nl-BE" sz="900" dirty="0" smtClean="0"/>
              <a:t>?</a:t>
            </a:r>
          </a:p>
          <a:p>
            <a:pPr eaLnBrk="1" hangingPunct="1"/>
            <a:endParaRPr lang="nl-BE" sz="900" dirty="0" smtClean="0"/>
          </a:p>
          <a:p>
            <a:pPr eaLnBrk="1" hangingPunct="1"/>
            <a:r>
              <a:rPr lang="nl-BE" sz="900" dirty="0" smtClean="0"/>
              <a:t>breekbare </a:t>
            </a:r>
            <a:r>
              <a:rPr lang="nl-BE" sz="900" dirty="0"/>
              <a:t>test: je wijzigt klein beetje productie code en er falen meer dan n testen</a:t>
            </a:r>
            <a:r>
              <a:rPr lang="nl-BE" sz="900" dirty="0" smtClean="0"/>
              <a:t>;</a:t>
            </a:r>
          </a:p>
          <a:p>
            <a:pPr eaLnBrk="1" hangingPunct="1"/>
            <a:r>
              <a:rPr lang="nl-BE" sz="900" dirty="0" smtClean="0"/>
              <a:t>testen </a:t>
            </a:r>
            <a:r>
              <a:rPr lang="nl-BE" sz="900" dirty="0"/>
              <a:t>die soms falen =&gt; brakke datum check; random; volgorde belangrijk</a:t>
            </a:r>
          </a:p>
          <a:p>
            <a:pPr eaLnBrk="1" hangingPunct="1"/>
            <a:endParaRPr lang="nl-NL" sz="900" dirty="0"/>
          </a:p>
          <a:p>
            <a:pPr eaLnBrk="1" hangingPunct="1"/>
            <a:r>
              <a:rPr lang="nl-NL" sz="900" dirty="0"/>
              <a:t>geen focus =&gt; </a:t>
            </a:r>
            <a:r>
              <a:rPr lang="nl-NL" sz="900" dirty="0" err="1"/>
              <a:t>assertion</a:t>
            </a:r>
            <a:r>
              <a:rPr lang="nl-NL" sz="900" dirty="0"/>
              <a:t> roulette: 1 test met 20 </a:t>
            </a:r>
            <a:r>
              <a:rPr lang="nl-NL" sz="900" dirty="0" err="1"/>
              <a:t>asserts</a:t>
            </a:r>
            <a:r>
              <a:rPr lang="nl-NL" sz="900" dirty="0"/>
              <a:t> </a:t>
            </a:r>
            <a:r>
              <a:rPr lang="nl-NL" sz="900" dirty="0" smtClean="0"/>
              <a:t>op: ook een test moet 1 verantwoordelijkheid hebben!</a:t>
            </a:r>
            <a:endParaRPr lang="nl-NL" sz="900" dirty="0"/>
          </a:p>
        </p:txBody>
      </p:sp>
      <p:sp>
        <p:nvSpPr>
          <p:cNvPr id="245764" name="Slide Number Placeholder 3"/>
          <p:cNvSpPr>
            <a:spLocks noGrp="1"/>
          </p:cNvSpPr>
          <p:nvPr>
            <p:ph type="sldNum" sz="quarter" idx="5"/>
          </p:nvPr>
        </p:nvSpPr>
        <p:spPr>
          <a:noFill/>
        </p:spPr>
        <p:txBody>
          <a:bodyPr/>
          <a:lstStyle/>
          <a:p>
            <a:fld id="{7CD690B2-4430-44B6-86E0-F3A2C1158A12}" type="slidenum">
              <a:rPr lang="en-GB" smtClean="0"/>
              <a:pPr/>
              <a:t>78</a:t>
            </a:fld>
            <a:endParaRPr lang="en-GB" smtClean="0"/>
          </a:p>
        </p:txBody>
      </p:sp>
    </p:spTree>
    <p:extLst>
      <p:ext uri="{BB962C8B-B14F-4D97-AF65-F5344CB8AC3E}">
        <p14:creationId xmlns:p14="http://schemas.microsoft.com/office/powerpoint/2010/main" val="20665985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a:ln/>
        </p:spPr>
      </p:sp>
      <p:sp>
        <p:nvSpPr>
          <p:cNvPr id="246787" name="Notes Placeholder 2"/>
          <p:cNvSpPr>
            <a:spLocks noGrp="1"/>
          </p:cNvSpPr>
          <p:nvPr>
            <p:ph type="body" idx="1"/>
          </p:nvPr>
        </p:nvSpPr>
        <p:spPr>
          <a:noFill/>
          <a:ln/>
        </p:spPr>
        <p:txBody>
          <a:bodyPr/>
          <a:lstStyle/>
          <a:p>
            <a:pPr eaLnBrk="1" hangingPunct="1"/>
            <a:r>
              <a:rPr lang="nl-NL" sz="900" dirty="0"/>
              <a:t>15 </a:t>
            </a:r>
            <a:r>
              <a:rPr lang="nl-NL" sz="900" dirty="0" smtClean="0"/>
              <a:t>min</a:t>
            </a:r>
          </a:p>
          <a:p>
            <a:pPr eaLnBrk="1" hangingPunct="1"/>
            <a:endParaRPr lang="nl-NL" sz="900" dirty="0" smtClean="0"/>
          </a:p>
          <a:p>
            <a:pPr eaLnBrk="1" hangingPunct="1"/>
            <a:r>
              <a:rPr lang="nl-NL" sz="900" dirty="0" smtClean="0"/>
              <a:t>Daarna gaan we over tot </a:t>
            </a:r>
            <a:r>
              <a:rPr lang="nl-NL" sz="900" dirty="0" err="1" smtClean="0"/>
              <a:t>refactoring</a:t>
            </a:r>
            <a:r>
              <a:rPr lang="nl-NL" sz="900" dirty="0" smtClean="0"/>
              <a:t> methodes. </a:t>
            </a:r>
          </a:p>
          <a:p>
            <a:pPr eaLnBrk="1" hangingPunct="1"/>
            <a:r>
              <a:rPr lang="nl-NL" sz="900" dirty="0" smtClean="0"/>
              <a:t>Google code </a:t>
            </a:r>
            <a:r>
              <a:rPr lang="nl-NL" sz="900" dirty="0" err="1" smtClean="0"/>
              <a:t>smells</a:t>
            </a:r>
            <a:r>
              <a:rPr lang="nl-NL" sz="900" dirty="0" smtClean="0"/>
              <a:t> voor een overzichtje indien nodig. </a:t>
            </a:r>
            <a:endParaRPr lang="nl-NL" sz="900" dirty="0"/>
          </a:p>
        </p:txBody>
      </p:sp>
      <p:sp>
        <p:nvSpPr>
          <p:cNvPr id="246788" name="Slide Number Placeholder 3"/>
          <p:cNvSpPr>
            <a:spLocks noGrp="1"/>
          </p:cNvSpPr>
          <p:nvPr>
            <p:ph type="sldNum" sz="quarter" idx="5"/>
          </p:nvPr>
        </p:nvSpPr>
        <p:spPr>
          <a:noFill/>
        </p:spPr>
        <p:txBody>
          <a:bodyPr/>
          <a:lstStyle/>
          <a:p>
            <a:fld id="{97017288-2146-4E58-A92C-DAC16267CA8E}" type="slidenum">
              <a:rPr lang="en-GB" smtClean="0"/>
              <a:pPr/>
              <a:t>79</a:t>
            </a:fld>
            <a:endParaRPr lang="en-GB" smtClean="0"/>
          </a:p>
        </p:txBody>
      </p:sp>
    </p:spTree>
    <p:extLst>
      <p:ext uri="{BB962C8B-B14F-4D97-AF65-F5344CB8AC3E}">
        <p14:creationId xmlns:p14="http://schemas.microsoft.com/office/powerpoint/2010/main" val="25725675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p:cNvSpPr>
            <a:spLocks noGrp="1" noRot="1" noChangeAspect="1" noTextEdit="1"/>
          </p:cNvSpPr>
          <p:nvPr>
            <p:ph type="sldImg"/>
          </p:nvPr>
        </p:nvSpPr>
        <p:spPr>
          <a:ln/>
        </p:spPr>
      </p:sp>
      <p:sp>
        <p:nvSpPr>
          <p:cNvPr id="247811" name="Notes Placeholder 2"/>
          <p:cNvSpPr>
            <a:spLocks noGrp="1"/>
          </p:cNvSpPr>
          <p:nvPr>
            <p:ph type="body" idx="1"/>
          </p:nvPr>
        </p:nvSpPr>
        <p:spPr>
          <a:noFill/>
          <a:ln/>
        </p:spPr>
        <p:txBody>
          <a:bodyPr/>
          <a:lstStyle/>
          <a:p>
            <a:pPr eaLnBrk="1" hangingPunct="1"/>
            <a:r>
              <a:rPr lang="nl-BE" dirty="0" smtClean="0"/>
              <a:t>Dus</a:t>
            </a:r>
            <a:r>
              <a:rPr lang="nl-BE" baseline="0" dirty="0" smtClean="0"/>
              <a:t> als je code </a:t>
            </a:r>
            <a:r>
              <a:rPr lang="nl-BE" baseline="0" dirty="0" err="1" smtClean="0"/>
              <a:t>smells</a:t>
            </a:r>
            <a:r>
              <a:rPr lang="nl-BE" baseline="0" dirty="0" smtClean="0"/>
              <a:t> gevonden hebt, moet je die natuurlijk oplossen. </a:t>
            </a:r>
          </a:p>
          <a:p>
            <a:pPr eaLnBrk="1" hangingPunct="1"/>
            <a:r>
              <a:rPr lang="nl-BE" baseline="0" dirty="0" smtClean="0"/>
              <a:t>Voor veel </a:t>
            </a:r>
            <a:r>
              <a:rPr lang="nl-BE" baseline="0" dirty="0" err="1" smtClean="0"/>
              <a:t>smells</a:t>
            </a:r>
            <a:r>
              <a:rPr lang="nl-BE" baseline="0" dirty="0" smtClean="0"/>
              <a:t> zijn er standaard methodes gedefinieerd om de </a:t>
            </a:r>
            <a:r>
              <a:rPr lang="nl-BE" baseline="0" dirty="0" err="1" smtClean="0"/>
              <a:t>smells</a:t>
            </a:r>
            <a:r>
              <a:rPr lang="nl-BE" baseline="0" dirty="0" smtClean="0"/>
              <a:t> aan te pakken. </a:t>
            </a:r>
          </a:p>
          <a:p>
            <a:pPr eaLnBrk="1" hangingPunct="1"/>
            <a:r>
              <a:rPr lang="nl-BE" dirty="0" smtClean="0"/>
              <a:t>We overlopen nu een paar van die standaard methodes</a:t>
            </a:r>
            <a:r>
              <a:rPr lang="nl-BE" baseline="0" dirty="0" smtClean="0"/>
              <a:t> en illustreren die met voorbeeldjes voor je zelf aan de slag mag. </a:t>
            </a:r>
            <a:endParaRPr lang="nl-BE" dirty="0" smtClean="0"/>
          </a:p>
          <a:p>
            <a:pPr eaLnBrk="1" hangingPunct="1"/>
            <a:endParaRPr lang="nl-NL" sz="900" dirty="0"/>
          </a:p>
        </p:txBody>
      </p:sp>
      <p:sp>
        <p:nvSpPr>
          <p:cNvPr id="247812" name="Slide Number Placeholder 3"/>
          <p:cNvSpPr>
            <a:spLocks noGrp="1"/>
          </p:cNvSpPr>
          <p:nvPr>
            <p:ph type="sldNum" sz="quarter" idx="5"/>
          </p:nvPr>
        </p:nvSpPr>
        <p:spPr>
          <a:noFill/>
        </p:spPr>
        <p:txBody>
          <a:bodyPr/>
          <a:lstStyle/>
          <a:p>
            <a:fld id="{0EEA7AD1-68A3-4960-97A4-3960608AA66E}" type="slidenum">
              <a:rPr lang="en-GB" smtClean="0"/>
              <a:pPr/>
              <a:t>80</a:t>
            </a:fld>
            <a:endParaRPr lang="en-GB" smtClean="0"/>
          </a:p>
        </p:txBody>
      </p:sp>
    </p:spTree>
    <p:extLst>
      <p:ext uri="{BB962C8B-B14F-4D97-AF65-F5344CB8AC3E}">
        <p14:creationId xmlns:p14="http://schemas.microsoft.com/office/powerpoint/2010/main" val="38101240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a:ln/>
        </p:spPr>
      </p:sp>
      <p:sp>
        <p:nvSpPr>
          <p:cNvPr id="248835" name="Notes Placeholder 2"/>
          <p:cNvSpPr>
            <a:spLocks noGrp="1"/>
          </p:cNvSpPr>
          <p:nvPr>
            <p:ph type="body" idx="1"/>
          </p:nvPr>
        </p:nvSpPr>
        <p:spPr>
          <a:noFill/>
          <a:ln/>
        </p:spPr>
        <p:txBody>
          <a:bodyPr/>
          <a:lstStyle/>
          <a:p>
            <a:pPr eaLnBrk="1" hangingPunct="1"/>
            <a:r>
              <a:rPr lang="nl-NL" sz="900" dirty="0" smtClean="0"/>
              <a:t>Herhalen:</a:t>
            </a:r>
            <a:r>
              <a:rPr lang="nl-NL" sz="900" baseline="0" dirty="0" smtClean="0"/>
              <a:t> naamgeving is </a:t>
            </a:r>
            <a:r>
              <a:rPr lang="nl-NL" sz="900" baseline="0" dirty="0" err="1" smtClean="0"/>
              <a:t>heeeel</a:t>
            </a:r>
            <a:r>
              <a:rPr lang="nl-NL" sz="900" baseline="0" dirty="0" smtClean="0"/>
              <a:t> belangrijk om goed leesbare, uitbreidbare code te hebben. Geef iets liever een hele lange, leesbare naam, dan een afgekorte waarover je veel te hard moet nadenken.</a:t>
            </a:r>
          </a:p>
          <a:p>
            <a:pPr eaLnBrk="1" hangingPunct="1"/>
            <a:r>
              <a:rPr lang="nl-NL" sz="900" baseline="0" dirty="0" smtClean="0"/>
              <a:t>Gebruik ook de naamgeving die overeenkomt met de functionele termen!</a:t>
            </a:r>
            <a:endParaRPr lang="nl-NL" sz="900" dirty="0" smtClean="0"/>
          </a:p>
          <a:p>
            <a:pPr eaLnBrk="1" hangingPunct="1"/>
            <a:endParaRPr lang="nl-NL" sz="900" dirty="0" smtClean="0"/>
          </a:p>
          <a:p>
            <a:pPr eaLnBrk="1" hangingPunct="1"/>
            <a:r>
              <a:rPr lang="nl-NL" sz="900" dirty="0" smtClean="0"/>
              <a:t>Demo’s in project </a:t>
            </a:r>
            <a:r>
              <a:rPr lang="nl-NL" sz="900" dirty="0" err="1" smtClean="0"/>
              <a:t>refactoring</a:t>
            </a:r>
            <a:r>
              <a:rPr lang="nl-NL" sz="900" dirty="0" smtClean="0"/>
              <a:t>!!!!</a:t>
            </a:r>
            <a:endParaRPr lang="nl-NL" sz="900" dirty="0"/>
          </a:p>
        </p:txBody>
      </p:sp>
      <p:sp>
        <p:nvSpPr>
          <p:cNvPr id="248836" name="Slide Number Placeholder 3"/>
          <p:cNvSpPr>
            <a:spLocks noGrp="1"/>
          </p:cNvSpPr>
          <p:nvPr>
            <p:ph type="sldNum" sz="quarter" idx="5"/>
          </p:nvPr>
        </p:nvSpPr>
        <p:spPr>
          <a:noFill/>
        </p:spPr>
        <p:txBody>
          <a:bodyPr/>
          <a:lstStyle/>
          <a:p>
            <a:fld id="{1868801B-C5B9-4D2F-A68A-3D71B329209D}" type="slidenum">
              <a:rPr lang="en-GB" smtClean="0"/>
              <a:pPr/>
              <a:t>81</a:t>
            </a:fld>
            <a:endParaRPr lang="en-GB" smtClean="0"/>
          </a:p>
        </p:txBody>
      </p:sp>
    </p:spTree>
    <p:extLst>
      <p:ext uri="{BB962C8B-B14F-4D97-AF65-F5344CB8AC3E}">
        <p14:creationId xmlns:p14="http://schemas.microsoft.com/office/powerpoint/2010/main" val="10864615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a:ln/>
        </p:spPr>
      </p:sp>
      <p:sp>
        <p:nvSpPr>
          <p:cNvPr id="249859" name="Notes Placeholder 2"/>
          <p:cNvSpPr>
            <a:spLocks noGrp="1"/>
          </p:cNvSpPr>
          <p:nvPr>
            <p:ph type="body" idx="1"/>
          </p:nvPr>
        </p:nvSpPr>
        <p:spPr>
          <a:noFill/>
          <a:ln/>
        </p:spPr>
        <p:txBody>
          <a:bodyPr/>
          <a:lstStyle/>
          <a:p>
            <a:pPr eaLnBrk="1" hangingPunct="1"/>
            <a:r>
              <a:rPr lang="nl-NL" sz="900" b="1" dirty="0"/>
              <a:t>naamgeving</a:t>
            </a:r>
            <a:r>
              <a:rPr lang="nl-NL" sz="900" dirty="0"/>
              <a:t>: door een juiste naamgeving, is het niet nodig om in de methode zelf te gaan </a:t>
            </a:r>
            <a:r>
              <a:rPr lang="nl-NL" sz="900" dirty="0" smtClean="0"/>
              <a:t>kijken</a:t>
            </a:r>
          </a:p>
          <a:p>
            <a:pPr eaLnBrk="1" hangingPunct="1"/>
            <a:r>
              <a:rPr lang="nl-NL" sz="900" dirty="0" smtClean="0"/>
              <a:t>Code moet per functionaliteit bij elkaar zitten. 1 methode = 1 verantwoordelijkheid. </a:t>
            </a:r>
            <a:endParaRPr lang="nl-NL" sz="900" dirty="0"/>
          </a:p>
          <a:p>
            <a:pPr eaLnBrk="1" hangingPunct="1"/>
            <a:endParaRPr lang="nl-NL" sz="900" dirty="0" smtClean="0"/>
          </a:p>
          <a:p>
            <a:pPr eaLnBrk="1" hangingPunct="1"/>
            <a:r>
              <a:rPr lang="nl-NL" sz="900" dirty="0" smtClean="0"/>
              <a:t>Zorg voor</a:t>
            </a:r>
            <a:r>
              <a:rPr lang="nl-NL" sz="900" baseline="0" dirty="0" smtClean="0"/>
              <a:t> kort </a:t>
            </a:r>
            <a:r>
              <a:rPr lang="nl-NL" sz="900" baseline="0" dirty="0" err="1" smtClean="0"/>
              <a:t>genoege</a:t>
            </a:r>
            <a:r>
              <a:rPr lang="nl-NL" sz="900" baseline="0" dirty="0" smtClean="0"/>
              <a:t> methodes die een goede naam hebben: bevordert hergebruik, geen nood om naar de inhoud te kijken. </a:t>
            </a:r>
            <a:endParaRPr lang="nl-NL" sz="900" dirty="0"/>
          </a:p>
          <a:p>
            <a:pPr lvl="2" eaLnBrk="1" hangingPunct="1">
              <a:lnSpc>
                <a:spcPct val="80000"/>
              </a:lnSpc>
            </a:pPr>
            <a:endParaRPr lang="nl-BE" sz="1700" dirty="0"/>
          </a:p>
          <a:p>
            <a:pPr eaLnBrk="1" hangingPunct="1">
              <a:lnSpc>
                <a:spcPct val="80000"/>
              </a:lnSpc>
            </a:pPr>
            <a:r>
              <a:rPr lang="nl-BE" sz="2200" dirty="0" err="1"/>
              <a:t>Length</a:t>
            </a:r>
            <a:r>
              <a:rPr lang="nl-BE" sz="2200" dirty="0"/>
              <a:t> of the </a:t>
            </a:r>
            <a:r>
              <a:rPr lang="nl-BE" sz="2200" dirty="0" err="1"/>
              <a:t>extracted</a:t>
            </a:r>
            <a:r>
              <a:rPr lang="nl-BE" sz="2200" dirty="0"/>
              <a:t> </a:t>
            </a:r>
            <a:r>
              <a:rPr lang="nl-BE" sz="2200" dirty="0" err="1"/>
              <a:t>method</a:t>
            </a:r>
            <a:r>
              <a:rPr lang="nl-BE" sz="2200" dirty="0"/>
              <a:t> is </a:t>
            </a:r>
            <a:r>
              <a:rPr lang="nl-BE" sz="2200" dirty="0" err="1"/>
              <a:t>not</a:t>
            </a:r>
            <a:r>
              <a:rPr lang="nl-BE" sz="2200" dirty="0"/>
              <a:t> a issue =&gt;</a:t>
            </a:r>
            <a:r>
              <a:rPr lang="nl-BE" sz="2200" dirty="0" err="1"/>
              <a:t>Semantic</a:t>
            </a:r>
            <a:r>
              <a:rPr lang="nl-BE" sz="2200" dirty="0"/>
              <a:t> </a:t>
            </a:r>
            <a:r>
              <a:rPr lang="nl-BE" sz="2200" dirty="0" err="1"/>
              <a:t>difference</a:t>
            </a:r>
            <a:r>
              <a:rPr lang="nl-BE" sz="2200" dirty="0"/>
              <a:t> </a:t>
            </a:r>
            <a:r>
              <a:rPr lang="nl-BE" sz="2200" dirty="0" err="1"/>
              <a:t>between</a:t>
            </a:r>
            <a:r>
              <a:rPr lang="nl-BE" sz="2200" dirty="0"/>
              <a:t> the </a:t>
            </a:r>
            <a:r>
              <a:rPr lang="nl-BE" sz="2200" dirty="0" err="1"/>
              <a:t>method</a:t>
            </a:r>
            <a:r>
              <a:rPr lang="nl-BE" sz="2200" dirty="0"/>
              <a:t> name </a:t>
            </a:r>
            <a:r>
              <a:rPr lang="nl-BE" sz="2200" dirty="0" err="1"/>
              <a:t>and</a:t>
            </a:r>
            <a:r>
              <a:rPr lang="nl-BE" sz="2200" dirty="0"/>
              <a:t> the </a:t>
            </a:r>
            <a:r>
              <a:rPr lang="nl-BE" sz="2200" dirty="0" err="1"/>
              <a:t>method</a:t>
            </a:r>
            <a:r>
              <a:rPr lang="nl-BE" sz="2200" dirty="0"/>
              <a:t> body. </a:t>
            </a:r>
            <a:r>
              <a:rPr lang="nl-BE" sz="2200" dirty="0" err="1"/>
              <a:t>If</a:t>
            </a:r>
            <a:r>
              <a:rPr lang="nl-BE" sz="2200" dirty="0"/>
              <a:t> </a:t>
            </a:r>
            <a:r>
              <a:rPr lang="nl-BE" sz="2200" dirty="0" err="1"/>
              <a:t>extracting</a:t>
            </a:r>
            <a:r>
              <a:rPr lang="nl-BE" sz="2200" dirty="0"/>
              <a:t> </a:t>
            </a:r>
            <a:r>
              <a:rPr lang="nl-BE" sz="2200" dirty="0" err="1"/>
              <a:t>improves</a:t>
            </a:r>
            <a:r>
              <a:rPr lang="nl-BE" sz="2200" dirty="0"/>
              <a:t> </a:t>
            </a:r>
            <a:r>
              <a:rPr lang="nl-BE" sz="2200" dirty="0" err="1"/>
              <a:t>clarity</a:t>
            </a:r>
            <a:r>
              <a:rPr lang="nl-BE" sz="2200" dirty="0"/>
              <a:t>, do </a:t>
            </a:r>
            <a:r>
              <a:rPr lang="nl-BE" sz="2200" dirty="0" err="1"/>
              <a:t>it</a:t>
            </a:r>
            <a:r>
              <a:rPr lang="nl-BE" sz="2200" dirty="0"/>
              <a:t>!</a:t>
            </a:r>
          </a:p>
          <a:p>
            <a:pPr eaLnBrk="1" hangingPunct="1"/>
            <a:endParaRPr lang="nl-NL" sz="900" dirty="0"/>
          </a:p>
        </p:txBody>
      </p:sp>
      <p:sp>
        <p:nvSpPr>
          <p:cNvPr id="249860" name="Slide Number Placeholder 3"/>
          <p:cNvSpPr>
            <a:spLocks noGrp="1"/>
          </p:cNvSpPr>
          <p:nvPr>
            <p:ph type="sldNum" sz="quarter" idx="5"/>
          </p:nvPr>
        </p:nvSpPr>
        <p:spPr>
          <a:noFill/>
        </p:spPr>
        <p:txBody>
          <a:bodyPr/>
          <a:lstStyle/>
          <a:p>
            <a:fld id="{385A6871-657D-43E5-BBDE-34E8DA0EF458}" type="slidenum">
              <a:rPr lang="en-GB" smtClean="0"/>
              <a:pPr/>
              <a:t>82</a:t>
            </a:fld>
            <a:endParaRPr lang="en-GB" smtClean="0"/>
          </a:p>
        </p:txBody>
      </p:sp>
    </p:spTree>
    <p:extLst>
      <p:ext uri="{BB962C8B-B14F-4D97-AF65-F5344CB8AC3E}">
        <p14:creationId xmlns:p14="http://schemas.microsoft.com/office/powerpoint/2010/main" val="34739297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p:cNvSpPr>
            <a:spLocks noGrp="1" noRot="1" noChangeAspect="1" noTextEdit="1"/>
          </p:cNvSpPr>
          <p:nvPr>
            <p:ph type="sldImg"/>
          </p:nvPr>
        </p:nvSpPr>
        <p:spPr>
          <a:ln/>
        </p:spPr>
      </p:sp>
      <p:sp>
        <p:nvSpPr>
          <p:cNvPr id="250883" name="Notes Placeholder 2"/>
          <p:cNvSpPr>
            <a:spLocks noGrp="1"/>
          </p:cNvSpPr>
          <p:nvPr>
            <p:ph type="body" idx="1"/>
          </p:nvPr>
        </p:nvSpPr>
        <p:spPr>
          <a:noFill/>
          <a:ln/>
        </p:spPr>
        <p:txBody>
          <a:bodyPr/>
          <a:lstStyle/>
          <a:p>
            <a:pPr eaLnBrk="1" hangingPunct="1"/>
            <a:r>
              <a:rPr lang="nl-NL" sz="900" dirty="0" smtClean="0"/>
              <a:t>Lokale</a:t>
            </a:r>
            <a:r>
              <a:rPr lang="nl-NL" sz="900" baseline="0" dirty="0" smtClean="0"/>
              <a:t> variabelen zorgen er vaak voor dat code minder leesbaar wordt, dus waar ze niet nodig zijn of overbodig, kan je ze ook vervangen door een call naar een methode, die rechtstreeks het resultaat teruggeeft. </a:t>
            </a:r>
          </a:p>
          <a:p>
            <a:pPr eaLnBrk="1" hangingPunct="1"/>
            <a:r>
              <a:rPr lang="nl-NL" sz="900" baseline="0" dirty="0" smtClean="0"/>
              <a:t>Long </a:t>
            </a:r>
            <a:r>
              <a:rPr lang="nl-NL" sz="900" baseline="0" dirty="0" err="1" smtClean="0"/>
              <a:t>method</a:t>
            </a:r>
            <a:r>
              <a:rPr lang="nl-NL" sz="900" baseline="0" dirty="0" smtClean="0"/>
              <a:t>: door veel lokale variabelen te gebruiken, wordt een methode doorgaans langer dan nodig is. </a:t>
            </a:r>
          </a:p>
          <a:p>
            <a:pPr eaLnBrk="1" hangingPunct="1"/>
            <a:r>
              <a:rPr lang="nl-NL" sz="900" baseline="0" dirty="0" smtClean="0"/>
              <a:t>Verloopt in twee stappen =&gt; demo. </a:t>
            </a:r>
            <a:endParaRPr lang="nl-NL" sz="900" dirty="0"/>
          </a:p>
          <a:p>
            <a:pPr eaLnBrk="1" hangingPunct="1"/>
            <a:endParaRPr lang="nl-NL" sz="900" dirty="0"/>
          </a:p>
        </p:txBody>
      </p:sp>
      <p:sp>
        <p:nvSpPr>
          <p:cNvPr id="250884" name="Slide Number Placeholder 3"/>
          <p:cNvSpPr>
            <a:spLocks noGrp="1"/>
          </p:cNvSpPr>
          <p:nvPr>
            <p:ph type="sldNum" sz="quarter" idx="5"/>
          </p:nvPr>
        </p:nvSpPr>
        <p:spPr>
          <a:noFill/>
        </p:spPr>
        <p:txBody>
          <a:bodyPr/>
          <a:lstStyle/>
          <a:p>
            <a:fld id="{7B306F09-30B3-49C6-BA1E-88F4DEC78413}" type="slidenum">
              <a:rPr lang="en-GB" smtClean="0"/>
              <a:pPr/>
              <a:t>83</a:t>
            </a:fld>
            <a:endParaRPr lang="en-GB" smtClean="0"/>
          </a:p>
        </p:txBody>
      </p:sp>
    </p:spTree>
    <p:extLst>
      <p:ext uri="{BB962C8B-B14F-4D97-AF65-F5344CB8AC3E}">
        <p14:creationId xmlns:p14="http://schemas.microsoft.com/office/powerpoint/2010/main" val="355298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a:ln/>
        </p:spPr>
      </p:sp>
      <p:sp>
        <p:nvSpPr>
          <p:cNvPr id="251907" name="Notes Placeholder 2"/>
          <p:cNvSpPr>
            <a:spLocks noGrp="1"/>
          </p:cNvSpPr>
          <p:nvPr>
            <p:ph type="body" idx="1"/>
          </p:nvPr>
        </p:nvSpPr>
        <p:spPr>
          <a:noFill/>
          <a:ln/>
        </p:spPr>
        <p:txBody>
          <a:bodyPr/>
          <a:lstStyle/>
          <a:p>
            <a:pPr eaLnBrk="1" hangingPunct="1"/>
            <a:r>
              <a:rPr lang="nl-BE" sz="900" dirty="0" smtClean="0"/>
              <a:t>Als</a:t>
            </a:r>
            <a:r>
              <a:rPr lang="nl-BE" sz="900" baseline="0" dirty="0" smtClean="0"/>
              <a:t> je een heel ingewikkelde, moeilijk leesbare conditie hebt in een </a:t>
            </a:r>
            <a:r>
              <a:rPr lang="nl-BE" sz="900" baseline="0" dirty="0" err="1" smtClean="0"/>
              <a:t>if-else</a:t>
            </a:r>
            <a:r>
              <a:rPr lang="nl-BE" sz="900" baseline="0" dirty="0" smtClean="0"/>
              <a:t>. </a:t>
            </a:r>
          </a:p>
          <a:p>
            <a:pPr eaLnBrk="1" hangingPunct="1"/>
            <a:r>
              <a:rPr lang="nl-BE" sz="900" baseline="0" dirty="0" smtClean="0"/>
              <a:t>Conditie in een </a:t>
            </a:r>
            <a:r>
              <a:rPr lang="nl-BE" sz="900" baseline="0" dirty="0" err="1" smtClean="0"/>
              <a:t>if</a:t>
            </a:r>
            <a:r>
              <a:rPr lang="nl-BE" sz="900" baseline="0" dirty="0" smtClean="0"/>
              <a:t> moet makkelijk leesbaar zijn, kunnen makkelijk fouten tegen gemaakt worden (</a:t>
            </a:r>
            <a:r>
              <a:rPr lang="nl-BE" sz="900" baseline="0" dirty="0" err="1" smtClean="0"/>
              <a:t>true</a:t>
            </a:r>
            <a:r>
              <a:rPr lang="nl-BE" sz="900" baseline="0" dirty="0" smtClean="0"/>
              <a:t> story). </a:t>
            </a:r>
          </a:p>
          <a:p>
            <a:pPr eaLnBrk="1" hangingPunct="1"/>
            <a:r>
              <a:rPr lang="nl-BE" sz="900" baseline="0" dirty="0" smtClean="0"/>
              <a:t>Benoem de conditie met een functionele naam! </a:t>
            </a:r>
            <a:endParaRPr lang="nl-BE" sz="900" dirty="0" smtClean="0"/>
          </a:p>
          <a:p>
            <a:pPr eaLnBrk="1" hangingPunct="1"/>
            <a:endParaRPr lang="nl-BE" sz="900" dirty="0" smtClean="0"/>
          </a:p>
          <a:p>
            <a:pPr eaLnBrk="1" hangingPunct="1"/>
            <a:r>
              <a:rPr lang="nl-BE" sz="900" dirty="0" smtClean="0"/>
              <a:t>Extra </a:t>
            </a:r>
            <a:r>
              <a:rPr lang="nl-BE" sz="900" dirty="0"/>
              <a:t>advantage: </a:t>
            </a:r>
            <a:r>
              <a:rPr lang="nl-BE" sz="900" dirty="0" err="1"/>
              <a:t>reuse</a:t>
            </a:r>
            <a:r>
              <a:rPr lang="nl-BE" sz="900" dirty="0"/>
              <a:t> of </a:t>
            </a:r>
            <a:r>
              <a:rPr lang="nl-BE" sz="900" dirty="0" err="1"/>
              <a:t>extracted</a:t>
            </a:r>
            <a:r>
              <a:rPr lang="nl-BE" sz="900" dirty="0"/>
              <a:t> </a:t>
            </a:r>
            <a:r>
              <a:rPr lang="nl-BE" sz="900" dirty="0" err="1"/>
              <a:t>conditional</a:t>
            </a:r>
            <a:r>
              <a:rPr lang="nl-BE" sz="900" dirty="0"/>
              <a:t> in </a:t>
            </a:r>
            <a:r>
              <a:rPr lang="nl-BE" sz="900" dirty="0" err="1"/>
              <a:t>other</a:t>
            </a:r>
            <a:r>
              <a:rPr lang="nl-BE" sz="900" dirty="0"/>
              <a:t> </a:t>
            </a:r>
            <a:r>
              <a:rPr lang="nl-BE" sz="900" dirty="0" err="1"/>
              <a:t>methods</a:t>
            </a:r>
            <a:endParaRPr lang="nl-NL" sz="900" dirty="0"/>
          </a:p>
        </p:txBody>
      </p:sp>
      <p:sp>
        <p:nvSpPr>
          <p:cNvPr id="251908" name="Slide Number Placeholder 3"/>
          <p:cNvSpPr>
            <a:spLocks noGrp="1"/>
          </p:cNvSpPr>
          <p:nvPr>
            <p:ph type="sldNum" sz="quarter" idx="5"/>
          </p:nvPr>
        </p:nvSpPr>
        <p:spPr>
          <a:noFill/>
        </p:spPr>
        <p:txBody>
          <a:bodyPr/>
          <a:lstStyle/>
          <a:p>
            <a:fld id="{C89463DB-A8AE-41E3-A080-4B573CDCE1CB}" type="slidenum">
              <a:rPr lang="en-GB" smtClean="0"/>
              <a:pPr/>
              <a:t>84</a:t>
            </a:fld>
            <a:endParaRPr lang="en-GB" smtClean="0"/>
          </a:p>
        </p:txBody>
      </p:sp>
    </p:spTree>
    <p:extLst>
      <p:ext uri="{BB962C8B-B14F-4D97-AF65-F5344CB8AC3E}">
        <p14:creationId xmlns:p14="http://schemas.microsoft.com/office/powerpoint/2010/main" val="3145893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err="1" smtClean="0"/>
              <a:t>Dus</a:t>
            </a:r>
            <a:r>
              <a:rPr lang="en-US" dirty="0" smtClean="0"/>
              <a:t> het </a:t>
            </a:r>
            <a:r>
              <a:rPr lang="en-US" dirty="0" err="1" smtClean="0"/>
              <a:t>begint</a:t>
            </a:r>
            <a:r>
              <a:rPr lang="en-US" baseline="0" dirty="0" smtClean="0"/>
              <a:t> met het </a:t>
            </a:r>
            <a:r>
              <a:rPr lang="en-US" baseline="0" dirty="0" err="1" smtClean="0"/>
              <a:t>kiezen</a:t>
            </a:r>
            <a:r>
              <a:rPr lang="en-US" baseline="0" dirty="0" smtClean="0"/>
              <a:t> van </a:t>
            </a:r>
            <a:r>
              <a:rPr lang="en-US" baseline="0" dirty="0" err="1" smtClean="0"/>
              <a:t>een</a:t>
            </a:r>
            <a:r>
              <a:rPr lang="en-US" baseline="0" dirty="0" smtClean="0"/>
              <a:t> story: </a:t>
            </a:r>
            <a:r>
              <a:rPr lang="en-US" dirty="0" smtClean="0"/>
              <a:t>Hoe </a:t>
            </a:r>
            <a:r>
              <a:rPr lang="en-US" dirty="0" err="1" smtClean="0"/>
              <a:t>kies</a:t>
            </a:r>
            <a:r>
              <a:rPr lang="en-US" baseline="0" dirty="0" smtClean="0"/>
              <a:t> je </a:t>
            </a:r>
            <a:r>
              <a:rPr lang="en-US" baseline="0" dirty="0" err="1" smtClean="0"/>
              <a:t>een</a:t>
            </a:r>
            <a:r>
              <a:rPr lang="en-US" baseline="0" dirty="0" smtClean="0"/>
              <a:t> story </a:t>
            </a:r>
            <a:r>
              <a:rPr lang="en-US" baseline="0" dirty="0" err="1" smtClean="0"/>
              <a:t>uit</a:t>
            </a:r>
            <a:r>
              <a:rPr lang="en-US" baseline="0" dirty="0" smtClean="0"/>
              <a:t> </a:t>
            </a:r>
            <a:r>
              <a:rPr lang="en-US" baseline="0" dirty="0" err="1" smtClean="0"/>
              <a:t>alle</a:t>
            </a:r>
            <a:r>
              <a:rPr lang="en-US" baseline="0" dirty="0" smtClean="0"/>
              <a:t> stories die </a:t>
            </a:r>
            <a:r>
              <a:rPr lang="en-US" baseline="0" dirty="0" err="1" smtClean="0"/>
              <a:t>ingepland</a:t>
            </a:r>
            <a:r>
              <a:rPr lang="en-US" baseline="0" dirty="0" smtClean="0"/>
              <a:t> </a:t>
            </a:r>
            <a:r>
              <a:rPr lang="en-US" baseline="0" dirty="0" err="1" smtClean="0"/>
              <a:t>zijn</a:t>
            </a:r>
            <a:r>
              <a:rPr lang="en-US" baseline="0" dirty="0" smtClean="0"/>
              <a:t> in de sprint? </a:t>
            </a:r>
          </a:p>
          <a:p>
            <a:pPr marL="0" indent="0">
              <a:buFontTx/>
              <a:buNone/>
            </a:pPr>
            <a:endParaRPr lang="en-US" dirty="0" smtClean="0"/>
          </a:p>
          <a:p>
            <a:pPr marL="171428" indent="-171428">
              <a:buFontTx/>
              <a:buChar char="•"/>
            </a:pPr>
            <a:r>
              <a:rPr lang="en-US" dirty="0" smtClean="0"/>
              <a:t>Picking big/risky</a:t>
            </a:r>
            <a:r>
              <a:rPr lang="en-US" baseline="0" dirty="0" smtClean="0"/>
              <a:t> stories first, allows proxy enough time for testing and giving feedback. </a:t>
            </a:r>
          </a:p>
          <a:p>
            <a:pPr marL="171428" indent="-171428">
              <a:buFontTx/>
              <a:buChar char="•"/>
            </a:pPr>
            <a:r>
              <a:rPr lang="en-US" baseline="0" dirty="0" smtClean="0"/>
              <a:t>Entire team! Not just developers, include proxy, scrum master,..</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8</a:t>
            </a:fld>
            <a:endParaRPr lang="nl-BE"/>
          </a:p>
        </p:txBody>
      </p:sp>
    </p:spTree>
    <p:extLst>
      <p:ext uri="{BB962C8B-B14F-4D97-AF65-F5344CB8AC3E}">
        <p14:creationId xmlns:p14="http://schemas.microsoft.com/office/powerpoint/2010/main" val="12789055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p:cNvSpPr>
            <a:spLocks noGrp="1" noRot="1" noChangeAspect="1" noTextEdit="1"/>
          </p:cNvSpPr>
          <p:nvPr>
            <p:ph type="sldImg"/>
          </p:nvPr>
        </p:nvSpPr>
        <p:spPr>
          <a:ln/>
        </p:spPr>
      </p:sp>
      <p:sp>
        <p:nvSpPr>
          <p:cNvPr id="252931" name="Notes Placeholder 2"/>
          <p:cNvSpPr>
            <a:spLocks noGrp="1"/>
          </p:cNvSpPr>
          <p:nvPr>
            <p:ph type="body" idx="1"/>
          </p:nvPr>
        </p:nvSpPr>
        <p:spPr>
          <a:noFill/>
          <a:ln/>
        </p:spPr>
        <p:txBody>
          <a:bodyPr/>
          <a:lstStyle/>
          <a:p>
            <a:pPr eaLnBrk="1" hangingPunct="1"/>
            <a:r>
              <a:rPr lang="nl-BE" sz="900" dirty="0"/>
              <a:t>Juiste klasse: klasse van field of parameter die gebruikt </a:t>
            </a:r>
            <a:r>
              <a:rPr lang="nl-BE" sz="900" dirty="0" smtClean="0"/>
              <a:t>wordt. Klasse die de verantwoordelijkheid</a:t>
            </a:r>
            <a:r>
              <a:rPr lang="nl-BE" sz="900" baseline="0" dirty="0" smtClean="0"/>
              <a:t> draagt. </a:t>
            </a:r>
            <a:endParaRPr lang="nl-BE" sz="900" dirty="0"/>
          </a:p>
          <a:p>
            <a:pPr eaLnBrk="1" hangingPunct="1"/>
            <a:endParaRPr lang="nl-BE" sz="900" dirty="0"/>
          </a:p>
          <a:p>
            <a:pPr eaLnBrk="1" hangingPunct="1"/>
            <a:r>
              <a:rPr lang="nl-BE" sz="900" dirty="0" smtClean="0"/>
              <a:t>Demo: </a:t>
            </a:r>
            <a:endParaRPr lang="nl-NL" sz="900" dirty="0"/>
          </a:p>
        </p:txBody>
      </p:sp>
      <p:sp>
        <p:nvSpPr>
          <p:cNvPr id="252932" name="Slide Number Placeholder 3"/>
          <p:cNvSpPr>
            <a:spLocks noGrp="1"/>
          </p:cNvSpPr>
          <p:nvPr>
            <p:ph type="sldNum" sz="quarter" idx="5"/>
          </p:nvPr>
        </p:nvSpPr>
        <p:spPr>
          <a:noFill/>
        </p:spPr>
        <p:txBody>
          <a:bodyPr/>
          <a:lstStyle/>
          <a:p>
            <a:fld id="{EE2DCE39-E0CD-42AB-A233-7E7A0AB845FC}" type="slidenum">
              <a:rPr lang="en-GB" smtClean="0"/>
              <a:pPr/>
              <a:t>85</a:t>
            </a:fld>
            <a:endParaRPr lang="en-GB" smtClean="0"/>
          </a:p>
        </p:txBody>
      </p:sp>
    </p:spTree>
    <p:extLst>
      <p:ext uri="{BB962C8B-B14F-4D97-AF65-F5344CB8AC3E}">
        <p14:creationId xmlns:p14="http://schemas.microsoft.com/office/powerpoint/2010/main" val="23884759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Image Placeholder 1"/>
          <p:cNvSpPr>
            <a:spLocks noGrp="1" noRot="1" noChangeAspect="1" noTextEdit="1"/>
          </p:cNvSpPr>
          <p:nvPr>
            <p:ph type="sldImg"/>
          </p:nvPr>
        </p:nvSpPr>
        <p:spPr>
          <a:ln/>
        </p:spPr>
      </p:sp>
      <p:sp>
        <p:nvSpPr>
          <p:cNvPr id="253955" name="Notes Placeholder 2"/>
          <p:cNvSpPr>
            <a:spLocks noGrp="1"/>
          </p:cNvSpPr>
          <p:nvPr>
            <p:ph type="body" idx="1"/>
          </p:nvPr>
        </p:nvSpPr>
        <p:spPr>
          <a:noFill/>
          <a:ln/>
        </p:spPr>
        <p:txBody>
          <a:bodyPr/>
          <a:lstStyle/>
          <a:p>
            <a:pPr eaLnBrk="1" hangingPunct="1"/>
            <a:r>
              <a:rPr lang="nl-NL" sz="900" dirty="0" smtClean="0"/>
              <a:t>Demo!</a:t>
            </a:r>
            <a:endParaRPr lang="nl-NL" sz="900" dirty="0"/>
          </a:p>
        </p:txBody>
      </p:sp>
      <p:sp>
        <p:nvSpPr>
          <p:cNvPr id="253956" name="Slide Number Placeholder 3"/>
          <p:cNvSpPr>
            <a:spLocks noGrp="1"/>
          </p:cNvSpPr>
          <p:nvPr>
            <p:ph type="sldNum" sz="quarter" idx="5"/>
          </p:nvPr>
        </p:nvSpPr>
        <p:spPr>
          <a:noFill/>
        </p:spPr>
        <p:txBody>
          <a:bodyPr/>
          <a:lstStyle/>
          <a:p>
            <a:fld id="{8EECDDAE-1452-4F88-94EA-92B85CAC24D7}" type="slidenum">
              <a:rPr lang="en-GB" smtClean="0"/>
              <a:pPr/>
              <a:t>86</a:t>
            </a:fld>
            <a:endParaRPr lang="en-GB" smtClean="0"/>
          </a:p>
        </p:txBody>
      </p:sp>
    </p:spTree>
    <p:extLst>
      <p:ext uri="{BB962C8B-B14F-4D97-AF65-F5344CB8AC3E}">
        <p14:creationId xmlns:p14="http://schemas.microsoft.com/office/powerpoint/2010/main" val="27061634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Slide Image Placeholder 1"/>
          <p:cNvSpPr>
            <a:spLocks noGrp="1" noRot="1" noChangeAspect="1" noTextEdit="1"/>
          </p:cNvSpPr>
          <p:nvPr>
            <p:ph type="sldImg"/>
          </p:nvPr>
        </p:nvSpPr>
        <p:spPr>
          <a:ln/>
        </p:spPr>
      </p:sp>
      <p:sp>
        <p:nvSpPr>
          <p:cNvPr id="254979" name="Notes Placeholder 2"/>
          <p:cNvSpPr>
            <a:spLocks noGrp="1"/>
          </p:cNvSpPr>
          <p:nvPr>
            <p:ph type="body" idx="1"/>
          </p:nvPr>
        </p:nvSpPr>
        <p:spPr>
          <a:noFill/>
          <a:ln/>
        </p:spPr>
        <p:txBody>
          <a:bodyPr/>
          <a:lstStyle/>
          <a:p>
            <a:pPr eaLnBrk="1" hangingPunct="1"/>
            <a:r>
              <a:rPr lang="nl-NL" sz="900" dirty="0" smtClean="0"/>
              <a:t>Demo of hen zelf de oefening</a:t>
            </a:r>
            <a:r>
              <a:rPr lang="nl-NL" sz="900" baseline="0" dirty="0" smtClean="0"/>
              <a:t> laten maken</a:t>
            </a:r>
            <a:endParaRPr lang="nl-NL" sz="900" dirty="0" smtClean="0"/>
          </a:p>
          <a:p>
            <a:pPr eaLnBrk="1" hangingPunct="1"/>
            <a:endParaRPr lang="nl-NL" sz="900" dirty="0" smtClean="0"/>
          </a:p>
          <a:p>
            <a:pPr eaLnBrk="1" hangingPunct="1"/>
            <a:r>
              <a:rPr lang="nl-NL" sz="900" dirty="0" err="1" smtClean="0"/>
              <a:t>Mechanics</a:t>
            </a:r>
            <a:endParaRPr lang="nl-NL" sz="900" dirty="0"/>
          </a:p>
          <a:p>
            <a:pPr eaLnBrk="1" hangingPunct="1"/>
            <a:r>
              <a:rPr lang="nl-NL" sz="900" dirty="0" smtClean="0"/>
              <a:t>------------</a:t>
            </a:r>
          </a:p>
          <a:p>
            <a:pPr marL="238929" indent="-238929">
              <a:buAutoNum type="arabicParenR"/>
            </a:pPr>
            <a:r>
              <a:rPr lang="nl-NL" sz="900" dirty="0" err="1" smtClean="0"/>
              <a:t>Create</a:t>
            </a:r>
            <a:r>
              <a:rPr lang="nl-NL" sz="900" dirty="0" smtClean="0"/>
              <a:t> abstract class </a:t>
            </a:r>
            <a:r>
              <a:rPr lang="nl-NL" sz="900" dirty="0" err="1" smtClean="0"/>
              <a:t>EmployeeType</a:t>
            </a:r>
            <a:endParaRPr lang="nl-NL" sz="900" dirty="0" smtClean="0"/>
          </a:p>
          <a:p>
            <a:pPr marL="238929" indent="-238929">
              <a:buAutoNum type="arabicParenR"/>
            </a:pPr>
            <a:r>
              <a:rPr lang="nl-NL" sz="900" dirty="0" err="1" smtClean="0"/>
              <a:t>Create</a:t>
            </a:r>
            <a:r>
              <a:rPr lang="nl-NL" sz="900" dirty="0" smtClean="0"/>
              <a:t> </a:t>
            </a:r>
            <a:r>
              <a:rPr lang="nl-NL" sz="900" dirty="0" err="1" smtClean="0"/>
              <a:t>method</a:t>
            </a:r>
            <a:r>
              <a:rPr lang="nl-NL" sz="900" dirty="0" smtClean="0"/>
              <a:t> &lt;abstract int </a:t>
            </a:r>
            <a:r>
              <a:rPr lang="nl-NL" sz="900" dirty="0" err="1" smtClean="0"/>
              <a:t>getTypeCode</a:t>
            </a:r>
            <a:r>
              <a:rPr lang="nl-NL" sz="900" dirty="0" smtClean="0"/>
              <a:t>&gt;</a:t>
            </a:r>
          </a:p>
          <a:p>
            <a:pPr marL="238929" indent="-238929">
              <a:buAutoNum type="arabicParenR"/>
            </a:pPr>
            <a:r>
              <a:rPr lang="nl-NL" sz="900" dirty="0" err="1" smtClean="0"/>
              <a:t>Create</a:t>
            </a:r>
            <a:r>
              <a:rPr lang="nl-NL" sz="900" dirty="0" smtClean="0"/>
              <a:t> Manager, </a:t>
            </a:r>
            <a:r>
              <a:rPr lang="nl-NL" sz="900" dirty="0" err="1" smtClean="0"/>
              <a:t>SalesMan</a:t>
            </a:r>
            <a:r>
              <a:rPr lang="nl-NL" sz="900" dirty="0" smtClean="0"/>
              <a:t>, Engineer </a:t>
            </a:r>
            <a:r>
              <a:rPr lang="nl-NL" sz="900" dirty="0" err="1" smtClean="0"/>
              <a:t>and</a:t>
            </a:r>
            <a:r>
              <a:rPr lang="nl-NL" sz="900" dirty="0" smtClean="0"/>
              <a:t> </a:t>
            </a:r>
            <a:r>
              <a:rPr lang="nl-NL" sz="900" dirty="0" err="1" smtClean="0"/>
              <a:t>extend</a:t>
            </a:r>
            <a:r>
              <a:rPr lang="nl-NL" sz="900" dirty="0" smtClean="0"/>
              <a:t> </a:t>
            </a:r>
            <a:r>
              <a:rPr lang="nl-NL" sz="900" dirty="0" err="1" smtClean="0"/>
              <a:t>getTypCode</a:t>
            </a:r>
            <a:r>
              <a:rPr lang="nl-NL" sz="900" dirty="0" smtClean="0"/>
              <a:t> </a:t>
            </a:r>
            <a:r>
              <a:rPr lang="nl-NL" sz="900" dirty="0" smtClean="0">
                <a:sym typeface="Wingdings" pitchFamily="2" charset="2"/>
              </a:rPr>
              <a:t> “return Employee.*”</a:t>
            </a:r>
          </a:p>
          <a:p>
            <a:pPr marL="238929" indent="-238929">
              <a:buAutoNum type="arabicParenR"/>
            </a:pPr>
            <a:r>
              <a:rPr lang="nl-NL" sz="900" dirty="0" smtClean="0">
                <a:sym typeface="Wingdings" pitchFamily="2" charset="2"/>
              </a:rPr>
              <a:t>In Employee: </a:t>
            </a:r>
            <a:r>
              <a:rPr lang="nl-NL" sz="900" dirty="0" err="1" smtClean="0">
                <a:sym typeface="Wingdings" pitchFamily="2" charset="2"/>
              </a:rPr>
              <a:t>replace</a:t>
            </a:r>
            <a:r>
              <a:rPr lang="nl-NL" sz="900" dirty="0" smtClean="0">
                <a:sym typeface="Wingdings" pitchFamily="2" charset="2"/>
              </a:rPr>
              <a:t> “int type”  </a:t>
            </a:r>
            <a:r>
              <a:rPr lang="nl-NL" sz="900" dirty="0" err="1" smtClean="0">
                <a:sym typeface="Wingdings" pitchFamily="2" charset="2"/>
              </a:rPr>
              <a:t>by</a:t>
            </a:r>
            <a:r>
              <a:rPr lang="nl-NL" sz="900" dirty="0" smtClean="0">
                <a:sym typeface="Wingdings" pitchFamily="2" charset="2"/>
              </a:rPr>
              <a:t> “</a:t>
            </a:r>
            <a:r>
              <a:rPr lang="nl-NL" sz="900" dirty="0" err="1" smtClean="0">
                <a:sym typeface="Wingdings" pitchFamily="2" charset="2"/>
              </a:rPr>
              <a:t>EmployeeType</a:t>
            </a:r>
            <a:r>
              <a:rPr lang="nl-NL" sz="900" dirty="0" smtClean="0">
                <a:sym typeface="Wingdings" pitchFamily="2" charset="2"/>
              </a:rPr>
              <a:t> type”</a:t>
            </a:r>
          </a:p>
          <a:p>
            <a:pPr marL="238929" indent="-238929">
              <a:buAutoNum type="arabicParenR"/>
            </a:pPr>
            <a:r>
              <a:rPr lang="nl-NL" sz="900" dirty="0" err="1" smtClean="0">
                <a:sym typeface="Wingdings" pitchFamily="2" charset="2"/>
              </a:rPr>
              <a:t>getType</a:t>
            </a:r>
            <a:r>
              <a:rPr lang="nl-NL" sz="900" dirty="0" smtClean="0">
                <a:sym typeface="Wingdings" pitchFamily="2" charset="2"/>
              </a:rPr>
              <a:t>() in Employee returns “</a:t>
            </a:r>
            <a:r>
              <a:rPr lang="nl-NL" sz="900" dirty="0" err="1" smtClean="0">
                <a:sym typeface="Wingdings" pitchFamily="2" charset="2"/>
              </a:rPr>
              <a:t>type.getTypeCode</a:t>
            </a:r>
            <a:r>
              <a:rPr lang="nl-NL" sz="900" dirty="0" smtClean="0">
                <a:sym typeface="Wingdings" pitchFamily="2" charset="2"/>
              </a:rPr>
              <a:t>()”</a:t>
            </a:r>
          </a:p>
          <a:p>
            <a:pPr marL="238929" indent="-238929">
              <a:buAutoNum type="arabicParenR"/>
            </a:pPr>
            <a:r>
              <a:rPr lang="nl-NL" sz="900" dirty="0" err="1" smtClean="0">
                <a:sym typeface="Wingdings" pitchFamily="2" charset="2"/>
              </a:rPr>
              <a:t>setType</a:t>
            </a:r>
            <a:r>
              <a:rPr lang="nl-NL" sz="900" dirty="0" smtClean="0">
                <a:sym typeface="Wingdings" pitchFamily="2" charset="2"/>
              </a:rPr>
              <a:t>() in Employee switches on “int </a:t>
            </a:r>
            <a:r>
              <a:rPr lang="nl-NL" sz="900" dirty="0" err="1" smtClean="0">
                <a:sym typeface="Wingdings" pitchFamily="2" charset="2"/>
              </a:rPr>
              <a:t>arg</a:t>
            </a:r>
            <a:r>
              <a:rPr lang="nl-NL" sz="900" dirty="0" smtClean="0">
                <a:sym typeface="Wingdings" pitchFamily="2" charset="2"/>
              </a:rPr>
              <a:t>” </a:t>
            </a:r>
            <a:r>
              <a:rPr lang="nl-NL" sz="900" dirty="0" err="1" smtClean="0">
                <a:sym typeface="Wingdings" pitchFamily="2" charset="2"/>
              </a:rPr>
              <a:t>and</a:t>
            </a:r>
            <a:r>
              <a:rPr lang="nl-NL" sz="900" dirty="0" smtClean="0">
                <a:sym typeface="Wingdings" pitchFamily="2" charset="2"/>
              </a:rPr>
              <a:t> sets type</a:t>
            </a:r>
          </a:p>
          <a:p>
            <a:pPr marL="238929" indent="-238929">
              <a:buAutoNum type="arabicParenR"/>
            </a:pPr>
            <a:r>
              <a:rPr lang="nl-NL" sz="900" dirty="0" smtClean="0">
                <a:sym typeface="Wingdings" pitchFamily="2" charset="2"/>
              </a:rPr>
              <a:t>RUN TESTS</a:t>
            </a:r>
          </a:p>
          <a:p>
            <a:pPr marL="238929" indent="-238929">
              <a:buAutoNum type="arabicParenR"/>
            </a:pPr>
            <a:r>
              <a:rPr lang="nl-NL" sz="900" dirty="0" smtClean="0">
                <a:sym typeface="Wingdings" pitchFamily="2" charset="2"/>
              </a:rPr>
              <a:t>Move </a:t>
            </a:r>
            <a:r>
              <a:rPr lang="nl-NL" sz="900" dirty="0" err="1" smtClean="0">
                <a:sym typeface="Wingdings" pitchFamily="2" charset="2"/>
              </a:rPr>
              <a:t>static</a:t>
            </a:r>
            <a:r>
              <a:rPr lang="nl-NL" sz="900" dirty="0" smtClean="0">
                <a:sym typeface="Wingdings" pitchFamily="2" charset="2"/>
              </a:rPr>
              <a:t> </a:t>
            </a:r>
            <a:r>
              <a:rPr lang="nl-NL" sz="900" dirty="0" err="1" smtClean="0">
                <a:sym typeface="Wingdings" pitchFamily="2" charset="2"/>
              </a:rPr>
              <a:t>final</a:t>
            </a:r>
            <a:r>
              <a:rPr lang="nl-NL" sz="900" dirty="0" smtClean="0">
                <a:sym typeface="Wingdings" pitchFamily="2" charset="2"/>
              </a:rPr>
              <a:t> </a:t>
            </a:r>
            <a:r>
              <a:rPr lang="nl-NL" sz="900" dirty="0" err="1" smtClean="0">
                <a:sym typeface="Wingdings" pitchFamily="2" charset="2"/>
              </a:rPr>
              <a:t>ints</a:t>
            </a:r>
            <a:r>
              <a:rPr lang="nl-NL" sz="900" dirty="0" smtClean="0">
                <a:sym typeface="Wingdings" pitchFamily="2" charset="2"/>
              </a:rPr>
              <a:t> </a:t>
            </a:r>
            <a:r>
              <a:rPr lang="nl-NL" sz="900" dirty="0" err="1" smtClean="0">
                <a:sym typeface="Wingdings" pitchFamily="2" charset="2"/>
              </a:rPr>
              <a:t>from</a:t>
            </a:r>
            <a:r>
              <a:rPr lang="nl-NL" sz="900" dirty="0" smtClean="0">
                <a:sym typeface="Wingdings" pitchFamily="2" charset="2"/>
              </a:rPr>
              <a:t> Employee </a:t>
            </a:r>
            <a:r>
              <a:rPr lang="nl-NL" sz="900" dirty="0" err="1" smtClean="0">
                <a:sym typeface="Wingdings" pitchFamily="2" charset="2"/>
              </a:rPr>
              <a:t>to</a:t>
            </a:r>
            <a:r>
              <a:rPr lang="nl-NL" sz="900" dirty="0" smtClean="0">
                <a:sym typeface="Wingdings" pitchFamily="2" charset="2"/>
              </a:rPr>
              <a:t> </a:t>
            </a:r>
            <a:r>
              <a:rPr lang="nl-NL" sz="900" dirty="0" err="1" smtClean="0">
                <a:sym typeface="Wingdings" pitchFamily="2" charset="2"/>
              </a:rPr>
              <a:t>EmployeeType</a:t>
            </a:r>
            <a:r>
              <a:rPr lang="nl-NL" sz="900" dirty="0" smtClean="0">
                <a:sym typeface="Wingdings" pitchFamily="2" charset="2"/>
              </a:rPr>
              <a:t> (</a:t>
            </a:r>
            <a:r>
              <a:rPr lang="nl-NL" sz="900" dirty="0" err="1" smtClean="0">
                <a:sym typeface="Wingdings" pitchFamily="2" charset="2"/>
              </a:rPr>
              <a:t>use</a:t>
            </a:r>
            <a:r>
              <a:rPr lang="nl-NL" sz="900" dirty="0" smtClean="0">
                <a:sym typeface="Wingdings" pitchFamily="2" charset="2"/>
              </a:rPr>
              <a:t> </a:t>
            </a:r>
            <a:r>
              <a:rPr lang="nl-NL" sz="900" dirty="0" err="1" smtClean="0">
                <a:sym typeface="Wingdings" pitchFamily="2" charset="2"/>
              </a:rPr>
              <a:t>eclipse</a:t>
            </a:r>
            <a:r>
              <a:rPr lang="nl-NL" sz="900" dirty="0" smtClean="0">
                <a:sym typeface="Wingdings" pitchFamily="2" charset="2"/>
              </a:rPr>
              <a:t> </a:t>
            </a:r>
            <a:r>
              <a:rPr lang="nl-NL" sz="900" dirty="0" err="1" smtClean="0">
                <a:sym typeface="Wingdings" pitchFamily="2" charset="2"/>
              </a:rPr>
              <a:t>to</a:t>
            </a:r>
            <a:r>
              <a:rPr lang="nl-NL" sz="900" dirty="0" smtClean="0">
                <a:sym typeface="Wingdings" pitchFamily="2" charset="2"/>
              </a:rPr>
              <a:t> move </a:t>
            </a:r>
            <a:r>
              <a:rPr lang="nl-NL" sz="900" dirty="0" err="1" smtClean="0">
                <a:sym typeface="Wingdings" pitchFamily="2" charset="2"/>
              </a:rPr>
              <a:t>to</a:t>
            </a:r>
            <a:r>
              <a:rPr lang="nl-NL" sz="900" dirty="0" smtClean="0">
                <a:sym typeface="Wingdings" pitchFamily="2" charset="2"/>
              </a:rPr>
              <a:t> </a:t>
            </a:r>
            <a:r>
              <a:rPr lang="nl-NL" sz="900" dirty="0" err="1" smtClean="0">
                <a:sym typeface="Wingdings" pitchFamily="2" charset="2"/>
              </a:rPr>
              <a:t>avoid</a:t>
            </a:r>
            <a:r>
              <a:rPr lang="nl-NL" sz="900" dirty="0" smtClean="0">
                <a:sym typeface="Wingdings" pitchFamily="2" charset="2"/>
              </a:rPr>
              <a:t> </a:t>
            </a:r>
            <a:r>
              <a:rPr lang="nl-NL" sz="900" dirty="0" err="1" smtClean="0">
                <a:sym typeface="Wingdings" pitchFamily="2" charset="2"/>
              </a:rPr>
              <a:t>compile</a:t>
            </a:r>
            <a:r>
              <a:rPr lang="nl-NL" sz="900" dirty="0" smtClean="0">
                <a:sym typeface="Wingdings" pitchFamily="2" charset="2"/>
              </a:rPr>
              <a:t> </a:t>
            </a:r>
            <a:r>
              <a:rPr lang="nl-NL" sz="900" dirty="0" err="1" smtClean="0">
                <a:sym typeface="Wingdings" pitchFamily="2" charset="2"/>
              </a:rPr>
              <a:t>errors</a:t>
            </a:r>
            <a:r>
              <a:rPr lang="nl-NL" sz="900" dirty="0" smtClean="0">
                <a:sym typeface="Wingdings" pitchFamily="2" charset="2"/>
              </a:rPr>
              <a:t>)</a:t>
            </a:r>
          </a:p>
          <a:p>
            <a:pPr marL="238929" indent="-238929">
              <a:buAutoNum type="arabicParenR"/>
            </a:pPr>
            <a:r>
              <a:rPr lang="nl-NL" sz="900" dirty="0" err="1" smtClean="0">
                <a:sym typeface="Wingdings" pitchFamily="2" charset="2"/>
              </a:rPr>
              <a:t>Create</a:t>
            </a:r>
            <a:r>
              <a:rPr lang="nl-NL" sz="900" dirty="0" smtClean="0">
                <a:sym typeface="Wingdings" pitchFamily="2" charset="2"/>
              </a:rPr>
              <a:t> </a:t>
            </a:r>
            <a:r>
              <a:rPr lang="nl-NL" sz="900" dirty="0" err="1" smtClean="0">
                <a:sym typeface="Wingdings" pitchFamily="2" charset="2"/>
              </a:rPr>
              <a:t>static</a:t>
            </a:r>
            <a:r>
              <a:rPr lang="nl-NL" sz="900" dirty="0" smtClean="0">
                <a:sym typeface="Wingdings" pitchFamily="2" charset="2"/>
              </a:rPr>
              <a:t> “</a:t>
            </a:r>
            <a:r>
              <a:rPr lang="nl-NL" sz="900" dirty="0" err="1" smtClean="0">
                <a:sym typeface="Wingdings" pitchFamily="2" charset="2"/>
              </a:rPr>
              <a:t>EmployeeType</a:t>
            </a:r>
            <a:r>
              <a:rPr lang="nl-NL" sz="900" dirty="0" smtClean="0">
                <a:sym typeface="Wingdings" pitchFamily="2" charset="2"/>
              </a:rPr>
              <a:t> </a:t>
            </a:r>
            <a:r>
              <a:rPr lang="nl-NL" sz="900" dirty="0" err="1" smtClean="0">
                <a:sym typeface="Wingdings" pitchFamily="2" charset="2"/>
              </a:rPr>
              <a:t>newType</a:t>
            </a:r>
            <a:r>
              <a:rPr lang="nl-NL" sz="900" dirty="0" smtClean="0">
                <a:sym typeface="Wingdings" pitchFamily="2" charset="2"/>
              </a:rPr>
              <a:t>()” on </a:t>
            </a:r>
            <a:r>
              <a:rPr lang="nl-NL" sz="900" dirty="0" err="1" smtClean="0">
                <a:sym typeface="Wingdings" pitchFamily="2" charset="2"/>
              </a:rPr>
              <a:t>EmployeeType</a:t>
            </a:r>
            <a:r>
              <a:rPr lang="nl-NL" sz="900" dirty="0" smtClean="0">
                <a:sym typeface="Wingdings" pitchFamily="2" charset="2"/>
              </a:rPr>
              <a:t> </a:t>
            </a:r>
            <a:r>
              <a:rPr lang="nl-NL" sz="900" dirty="0" err="1" smtClean="0">
                <a:sym typeface="Wingdings" pitchFamily="2" charset="2"/>
              </a:rPr>
              <a:t>and</a:t>
            </a:r>
            <a:r>
              <a:rPr lang="nl-NL" sz="900" dirty="0" smtClean="0">
                <a:sym typeface="Wingdings" pitchFamily="2" charset="2"/>
              </a:rPr>
              <a:t> copy </a:t>
            </a:r>
            <a:r>
              <a:rPr lang="nl-NL" sz="900" dirty="0" err="1" smtClean="0">
                <a:sym typeface="Wingdings" pitchFamily="2" charset="2"/>
              </a:rPr>
              <a:t>swich</a:t>
            </a:r>
            <a:r>
              <a:rPr lang="nl-NL" sz="900" dirty="0" smtClean="0">
                <a:sym typeface="Wingdings" pitchFamily="2" charset="2"/>
              </a:rPr>
              <a:t> </a:t>
            </a:r>
            <a:r>
              <a:rPr lang="nl-NL" sz="900" dirty="0" err="1" smtClean="0">
                <a:sym typeface="Wingdings" pitchFamily="2" charset="2"/>
              </a:rPr>
              <a:t>from</a:t>
            </a:r>
            <a:r>
              <a:rPr lang="nl-NL" sz="900" dirty="0" smtClean="0">
                <a:sym typeface="Wingdings" pitchFamily="2" charset="2"/>
              </a:rPr>
              <a:t> </a:t>
            </a:r>
            <a:r>
              <a:rPr lang="nl-NL" sz="900" dirty="0" err="1" smtClean="0">
                <a:sym typeface="Wingdings" pitchFamily="2" charset="2"/>
              </a:rPr>
              <a:t>Employee.setType</a:t>
            </a:r>
            <a:r>
              <a:rPr lang="nl-NL" sz="900" dirty="0" smtClean="0">
                <a:sym typeface="Wingdings" pitchFamily="2" charset="2"/>
              </a:rPr>
              <a:t> </a:t>
            </a:r>
            <a:r>
              <a:rPr lang="nl-NL" sz="900" dirty="0" err="1" smtClean="0">
                <a:sym typeface="Wingdings" pitchFamily="2" charset="2"/>
              </a:rPr>
              <a:t>to</a:t>
            </a:r>
            <a:r>
              <a:rPr lang="nl-NL" sz="900" dirty="0" smtClean="0">
                <a:sym typeface="Wingdings" pitchFamily="2" charset="2"/>
              </a:rPr>
              <a:t> </a:t>
            </a:r>
            <a:r>
              <a:rPr lang="nl-NL" sz="900" dirty="0" err="1" smtClean="0">
                <a:sym typeface="Wingdings" pitchFamily="2" charset="2"/>
              </a:rPr>
              <a:t>newType</a:t>
            </a:r>
            <a:r>
              <a:rPr lang="nl-NL" sz="900" dirty="0" smtClean="0">
                <a:sym typeface="Wingdings" pitchFamily="2" charset="2"/>
              </a:rPr>
              <a:t>()</a:t>
            </a:r>
          </a:p>
          <a:p>
            <a:pPr marL="238929" indent="-238929">
              <a:buAutoNum type="arabicParenR"/>
            </a:pPr>
            <a:r>
              <a:rPr lang="nl-NL" sz="900" dirty="0" smtClean="0">
                <a:sym typeface="Wingdings" pitchFamily="2" charset="2"/>
              </a:rPr>
              <a:t> </a:t>
            </a:r>
            <a:r>
              <a:rPr lang="nl-NL" sz="900" dirty="0" err="1" smtClean="0">
                <a:sym typeface="Wingdings" pitchFamily="2" charset="2"/>
              </a:rPr>
              <a:t>Delegate</a:t>
            </a:r>
            <a:r>
              <a:rPr lang="nl-NL" sz="900" dirty="0" smtClean="0">
                <a:sym typeface="Wingdings" pitchFamily="2" charset="2"/>
              </a:rPr>
              <a:t> </a:t>
            </a:r>
            <a:r>
              <a:rPr lang="nl-NL" sz="900" dirty="0" err="1" smtClean="0">
                <a:sym typeface="Wingdings" pitchFamily="2" charset="2"/>
              </a:rPr>
              <a:t>Employee.setType</a:t>
            </a:r>
            <a:r>
              <a:rPr lang="nl-NL" sz="900" dirty="0" smtClean="0">
                <a:sym typeface="Wingdings" pitchFamily="2" charset="2"/>
              </a:rPr>
              <a:t> </a:t>
            </a:r>
            <a:r>
              <a:rPr lang="nl-NL" sz="900" dirty="0" err="1" smtClean="0">
                <a:sym typeface="Wingdings" pitchFamily="2" charset="2"/>
              </a:rPr>
              <a:t>to</a:t>
            </a:r>
            <a:r>
              <a:rPr lang="nl-NL" sz="900" dirty="0" smtClean="0">
                <a:sym typeface="Wingdings" pitchFamily="2" charset="2"/>
              </a:rPr>
              <a:t> </a:t>
            </a:r>
            <a:r>
              <a:rPr lang="nl-NL" sz="900" dirty="0" err="1" smtClean="0">
                <a:sym typeface="Wingdings" pitchFamily="2" charset="2"/>
              </a:rPr>
              <a:t>EmployeeType.newType</a:t>
            </a:r>
            <a:r>
              <a:rPr lang="nl-NL" sz="900" dirty="0" smtClean="0">
                <a:sym typeface="Wingdings" pitchFamily="2" charset="2"/>
              </a:rPr>
              <a:t>()</a:t>
            </a:r>
          </a:p>
          <a:p>
            <a:pPr marL="238929" indent="-238929">
              <a:buAutoNum type="arabicParenR"/>
            </a:pPr>
            <a:r>
              <a:rPr lang="nl-NL" sz="900" dirty="0" smtClean="0">
                <a:sym typeface="Wingdings" pitchFamily="2" charset="2"/>
              </a:rPr>
              <a:t> RUN TESTS</a:t>
            </a:r>
          </a:p>
          <a:p>
            <a:pPr marL="238929" indent="-238929">
              <a:buAutoNum type="arabicParenR"/>
            </a:pPr>
            <a:r>
              <a:rPr lang="nl-NL" sz="900" dirty="0" smtClean="0">
                <a:sym typeface="Wingdings" pitchFamily="2" charset="2"/>
              </a:rPr>
              <a:t> </a:t>
            </a:r>
            <a:r>
              <a:rPr lang="nl-NL" sz="900" dirty="0" err="1" smtClean="0">
                <a:sym typeface="Wingdings" pitchFamily="2" charset="2"/>
              </a:rPr>
              <a:t>Create</a:t>
            </a:r>
            <a:r>
              <a:rPr lang="nl-NL" sz="900" dirty="0" smtClean="0">
                <a:sym typeface="Wingdings" pitchFamily="2" charset="2"/>
              </a:rPr>
              <a:t> </a:t>
            </a:r>
            <a:r>
              <a:rPr lang="nl-NL" sz="900" dirty="0" err="1" smtClean="0">
                <a:sym typeface="Wingdings" pitchFamily="2" charset="2"/>
              </a:rPr>
              <a:t>method</a:t>
            </a:r>
            <a:r>
              <a:rPr lang="nl-NL" sz="900" dirty="0" smtClean="0">
                <a:sym typeface="Wingdings" pitchFamily="2" charset="2"/>
              </a:rPr>
              <a:t> </a:t>
            </a:r>
            <a:r>
              <a:rPr lang="nl-NL" sz="900" dirty="0" err="1" smtClean="0">
                <a:sym typeface="Wingdings" pitchFamily="2" charset="2"/>
              </a:rPr>
              <a:t>payAmount</a:t>
            </a:r>
            <a:r>
              <a:rPr lang="nl-NL" sz="900" dirty="0" smtClean="0">
                <a:sym typeface="Wingdings" pitchFamily="2" charset="2"/>
              </a:rPr>
              <a:t>() on </a:t>
            </a:r>
            <a:r>
              <a:rPr lang="nl-NL" sz="900" dirty="0" err="1" smtClean="0">
                <a:sym typeface="Wingdings" pitchFamily="2" charset="2"/>
              </a:rPr>
              <a:t>EmployeeType</a:t>
            </a:r>
            <a:r>
              <a:rPr lang="nl-NL" sz="900" dirty="0" smtClean="0">
                <a:sym typeface="Wingdings" pitchFamily="2" charset="2"/>
              </a:rPr>
              <a:t> </a:t>
            </a:r>
            <a:r>
              <a:rPr lang="nl-NL" sz="900" dirty="0" err="1" smtClean="0">
                <a:sym typeface="Wingdings" pitchFamily="2" charset="2"/>
              </a:rPr>
              <a:t>and</a:t>
            </a:r>
            <a:r>
              <a:rPr lang="nl-NL" sz="900" dirty="0" smtClean="0">
                <a:sym typeface="Wingdings" pitchFamily="2" charset="2"/>
              </a:rPr>
              <a:t> copy switch </a:t>
            </a:r>
            <a:r>
              <a:rPr lang="nl-NL" sz="900" dirty="0" err="1" smtClean="0">
                <a:sym typeface="Wingdings" pitchFamily="2" charset="2"/>
              </a:rPr>
              <a:t>from</a:t>
            </a:r>
            <a:r>
              <a:rPr lang="nl-NL" sz="900" dirty="0" smtClean="0">
                <a:sym typeface="Wingdings" pitchFamily="2" charset="2"/>
              </a:rPr>
              <a:t> </a:t>
            </a:r>
            <a:r>
              <a:rPr lang="nl-NL" sz="900" dirty="0" err="1" smtClean="0">
                <a:sym typeface="Wingdings" pitchFamily="2" charset="2"/>
              </a:rPr>
              <a:t>Employee.payAmount</a:t>
            </a:r>
            <a:endParaRPr lang="nl-NL" sz="900" dirty="0" smtClean="0">
              <a:sym typeface="Wingdings" pitchFamily="2" charset="2"/>
            </a:endParaRPr>
          </a:p>
          <a:p>
            <a:pPr marL="238929" indent="-238929">
              <a:buAutoNum type="arabicParenR"/>
            </a:pPr>
            <a:r>
              <a:rPr lang="nl-NL" sz="900" dirty="0" smtClean="0">
                <a:sym typeface="Wingdings" pitchFamily="2" charset="2"/>
              </a:rPr>
              <a:t> </a:t>
            </a:r>
            <a:r>
              <a:rPr lang="nl-NL" sz="900" dirty="0" err="1" smtClean="0">
                <a:sym typeface="Wingdings" pitchFamily="2" charset="2"/>
              </a:rPr>
              <a:t>Replace</a:t>
            </a:r>
            <a:r>
              <a:rPr lang="nl-NL" sz="900" dirty="0" smtClean="0">
                <a:sym typeface="Wingdings" pitchFamily="2" charset="2"/>
              </a:rPr>
              <a:t> </a:t>
            </a:r>
            <a:r>
              <a:rPr lang="nl-NL" sz="900" dirty="0" err="1" smtClean="0">
                <a:sym typeface="Wingdings" pitchFamily="2" charset="2"/>
              </a:rPr>
              <a:t>getType</a:t>
            </a:r>
            <a:r>
              <a:rPr lang="nl-NL" sz="900" dirty="0" smtClean="0">
                <a:sym typeface="Wingdings" pitchFamily="2" charset="2"/>
              </a:rPr>
              <a:t>() in switch </a:t>
            </a:r>
            <a:r>
              <a:rPr lang="nl-NL" sz="900" dirty="0" err="1" smtClean="0">
                <a:sym typeface="Wingdings" pitchFamily="2" charset="2"/>
              </a:rPr>
              <a:t>by</a:t>
            </a:r>
            <a:r>
              <a:rPr lang="nl-NL" sz="900" dirty="0" smtClean="0">
                <a:sym typeface="Wingdings" pitchFamily="2" charset="2"/>
              </a:rPr>
              <a:t> </a:t>
            </a:r>
            <a:r>
              <a:rPr lang="nl-NL" sz="900" dirty="0" err="1" smtClean="0">
                <a:sym typeface="Wingdings" pitchFamily="2" charset="2"/>
              </a:rPr>
              <a:t>getTypeCode</a:t>
            </a:r>
            <a:r>
              <a:rPr lang="nl-NL" sz="900" dirty="0" smtClean="0">
                <a:sym typeface="Wingdings" pitchFamily="2" charset="2"/>
              </a:rPr>
              <a:t>()</a:t>
            </a:r>
          </a:p>
          <a:p>
            <a:pPr marL="238929" indent="-238929">
              <a:buAutoNum type="arabicParenR"/>
            </a:pPr>
            <a:r>
              <a:rPr lang="nl-NL" sz="900" dirty="0" smtClean="0">
                <a:sym typeface="Wingdings" pitchFamily="2" charset="2"/>
              </a:rPr>
              <a:t> </a:t>
            </a:r>
            <a:r>
              <a:rPr lang="nl-NL" sz="900" dirty="0" err="1" smtClean="0">
                <a:sym typeface="Wingdings" pitchFamily="2" charset="2"/>
              </a:rPr>
              <a:t>Add</a:t>
            </a:r>
            <a:r>
              <a:rPr lang="nl-NL" sz="900" dirty="0" smtClean="0">
                <a:sym typeface="Wingdings" pitchFamily="2" charset="2"/>
              </a:rPr>
              <a:t> parameter Employee </a:t>
            </a:r>
            <a:r>
              <a:rPr lang="nl-NL" sz="900" dirty="0" err="1" smtClean="0">
                <a:sym typeface="Wingdings" pitchFamily="2" charset="2"/>
              </a:rPr>
              <a:t>to</a:t>
            </a:r>
            <a:r>
              <a:rPr lang="nl-NL" sz="900" dirty="0" smtClean="0">
                <a:sym typeface="Wingdings" pitchFamily="2" charset="2"/>
              </a:rPr>
              <a:t> </a:t>
            </a:r>
            <a:r>
              <a:rPr lang="nl-NL" sz="900" dirty="0" err="1" smtClean="0">
                <a:sym typeface="Wingdings" pitchFamily="2" charset="2"/>
              </a:rPr>
              <a:t>EmployeeType.payAmount</a:t>
            </a:r>
            <a:r>
              <a:rPr lang="nl-NL" sz="900" dirty="0" smtClean="0">
                <a:sym typeface="Wingdings" pitchFamily="2" charset="2"/>
              </a:rPr>
              <a:t> </a:t>
            </a:r>
            <a:r>
              <a:rPr lang="nl-NL" sz="900" dirty="0" err="1" smtClean="0">
                <a:sym typeface="Wingdings" pitchFamily="2" charset="2"/>
              </a:rPr>
              <a:t>and</a:t>
            </a:r>
            <a:r>
              <a:rPr lang="nl-NL" sz="900" dirty="0" smtClean="0">
                <a:sym typeface="Wingdings" pitchFamily="2" charset="2"/>
              </a:rPr>
              <a:t> fix </a:t>
            </a:r>
            <a:r>
              <a:rPr lang="nl-NL" sz="900" dirty="0" err="1" smtClean="0">
                <a:sym typeface="Wingdings" pitchFamily="2" charset="2"/>
              </a:rPr>
              <a:t>compile</a:t>
            </a:r>
            <a:r>
              <a:rPr lang="nl-NL" sz="900" dirty="0" smtClean="0">
                <a:sym typeface="Wingdings" pitchFamily="2" charset="2"/>
              </a:rPr>
              <a:t> </a:t>
            </a:r>
            <a:r>
              <a:rPr lang="nl-NL" sz="900" dirty="0" err="1" smtClean="0">
                <a:sym typeface="Wingdings" pitchFamily="2" charset="2"/>
              </a:rPr>
              <a:t>errors</a:t>
            </a:r>
            <a:r>
              <a:rPr lang="nl-NL" sz="900" dirty="0" smtClean="0">
                <a:sym typeface="Wingdings" pitchFamily="2" charset="2"/>
              </a:rPr>
              <a:t> in switch</a:t>
            </a:r>
          </a:p>
          <a:p>
            <a:pPr marL="238929" indent="-238929">
              <a:buAutoNum type="arabicParenR"/>
            </a:pPr>
            <a:r>
              <a:rPr lang="nl-NL" sz="900" dirty="0" smtClean="0">
                <a:sym typeface="Wingdings" pitchFamily="2" charset="2"/>
              </a:rPr>
              <a:t> </a:t>
            </a:r>
            <a:r>
              <a:rPr lang="nl-NL" sz="900" dirty="0" err="1" smtClean="0">
                <a:sym typeface="Wingdings" pitchFamily="2" charset="2"/>
              </a:rPr>
              <a:t>Delegate</a:t>
            </a:r>
            <a:r>
              <a:rPr lang="nl-NL" sz="900" dirty="0" smtClean="0">
                <a:sym typeface="Wingdings" pitchFamily="2" charset="2"/>
              </a:rPr>
              <a:t> </a:t>
            </a:r>
            <a:r>
              <a:rPr lang="nl-NL" sz="900" dirty="0" err="1" smtClean="0">
                <a:sym typeface="Wingdings" pitchFamily="2" charset="2"/>
              </a:rPr>
              <a:t>Employee.payAmount</a:t>
            </a:r>
            <a:r>
              <a:rPr lang="nl-NL" sz="900" dirty="0" smtClean="0">
                <a:sym typeface="Wingdings" pitchFamily="2" charset="2"/>
              </a:rPr>
              <a:t> </a:t>
            </a:r>
            <a:r>
              <a:rPr lang="nl-NL" sz="900" dirty="0" err="1" smtClean="0">
                <a:sym typeface="Wingdings" pitchFamily="2" charset="2"/>
              </a:rPr>
              <a:t>to</a:t>
            </a:r>
            <a:r>
              <a:rPr lang="nl-NL" sz="900" dirty="0" smtClean="0">
                <a:sym typeface="Wingdings" pitchFamily="2" charset="2"/>
              </a:rPr>
              <a:t> </a:t>
            </a:r>
            <a:r>
              <a:rPr lang="nl-NL" sz="900" dirty="0" err="1" smtClean="0">
                <a:sym typeface="Wingdings" pitchFamily="2" charset="2"/>
              </a:rPr>
              <a:t>EmployeeType.payAmount</a:t>
            </a:r>
            <a:endParaRPr lang="nl-NL" sz="900" dirty="0" smtClean="0">
              <a:sym typeface="Wingdings" pitchFamily="2" charset="2"/>
            </a:endParaRPr>
          </a:p>
          <a:p>
            <a:pPr marL="238929" indent="-238929">
              <a:buAutoNum type="arabicParenR"/>
            </a:pPr>
            <a:r>
              <a:rPr lang="nl-NL" sz="900" dirty="0" smtClean="0">
                <a:sym typeface="Wingdings" pitchFamily="2" charset="2"/>
              </a:rPr>
              <a:t> RUN TESTS</a:t>
            </a:r>
          </a:p>
          <a:p>
            <a:pPr marL="238929" indent="-238929">
              <a:buAutoNum type="arabicParenR"/>
            </a:pPr>
            <a:r>
              <a:rPr lang="nl-NL" sz="900" dirty="0" smtClean="0">
                <a:sym typeface="Wingdings" pitchFamily="2" charset="2"/>
              </a:rPr>
              <a:t> </a:t>
            </a:r>
            <a:r>
              <a:rPr lang="nl-NL" sz="900" dirty="0" err="1" smtClean="0">
                <a:sym typeface="Wingdings" pitchFamily="2" charset="2"/>
              </a:rPr>
              <a:t>Override</a:t>
            </a:r>
            <a:r>
              <a:rPr lang="nl-NL" sz="900" dirty="0" smtClean="0">
                <a:sym typeface="Wingdings" pitchFamily="2" charset="2"/>
              </a:rPr>
              <a:t> </a:t>
            </a:r>
            <a:r>
              <a:rPr lang="nl-NL" sz="900" dirty="0" err="1" smtClean="0">
                <a:sym typeface="Wingdings" pitchFamily="2" charset="2"/>
              </a:rPr>
              <a:t>payAmount</a:t>
            </a:r>
            <a:r>
              <a:rPr lang="nl-NL" sz="900" dirty="0" smtClean="0">
                <a:sym typeface="Wingdings" pitchFamily="2" charset="2"/>
              </a:rPr>
              <a:t> in </a:t>
            </a:r>
            <a:r>
              <a:rPr lang="nl-NL" sz="900" dirty="0" err="1" smtClean="0">
                <a:sym typeface="Wingdings" pitchFamily="2" charset="2"/>
              </a:rPr>
              <a:t>each</a:t>
            </a:r>
            <a:r>
              <a:rPr lang="nl-NL" sz="900" dirty="0" smtClean="0">
                <a:sym typeface="Wingdings" pitchFamily="2" charset="2"/>
              </a:rPr>
              <a:t> </a:t>
            </a:r>
            <a:r>
              <a:rPr lang="nl-NL" sz="900" dirty="0" err="1" smtClean="0">
                <a:sym typeface="Wingdings" pitchFamily="2" charset="2"/>
              </a:rPr>
              <a:t>subclass</a:t>
            </a:r>
            <a:r>
              <a:rPr lang="nl-NL" sz="900" dirty="0" smtClean="0">
                <a:sym typeface="Wingdings" pitchFamily="2" charset="2"/>
              </a:rPr>
              <a:t> of </a:t>
            </a:r>
            <a:r>
              <a:rPr lang="nl-NL" sz="900" dirty="0" err="1" smtClean="0">
                <a:sym typeface="Wingdings" pitchFamily="2" charset="2"/>
              </a:rPr>
              <a:t>EmployeeType</a:t>
            </a:r>
            <a:r>
              <a:rPr lang="nl-NL" sz="900" dirty="0" smtClean="0">
                <a:sym typeface="Wingdings" pitchFamily="2" charset="2"/>
              </a:rPr>
              <a:t>, move </a:t>
            </a:r>
            <a:r>
              <a:rPr lang="nl-NL" sz="900" dirty="0" err="1" smtClean="0">
                <a:sym typeface="Wingdings" pitchFamily="2" charset="2"/>
              </a:rPr>
              <a:t>each</a:t>
            </a:r>
            <a:r>
              <a:rPr lang="nl-NL" sz="900" dirty="0" smtClean="0">
                <a:sym typeface="Wingdings" pitchFamily="2" charset="2"/>
              </a:rPr>
              <a:t> case of the switch </a:t>
            </a:r>
            <a:r>
              <a:rPr lang="nl-NL" sz="900" dirty="0" err="1" smtClean="0">
                <a:sym typeface="Wingdings" pitchFamily="2" charset="2"/>
              </a:rPr>
              <a:t>to</a:t>
            </a:r>
            <a:r>
              <a:rPr lang="nl-NL" sz="900" dirty="0" smtClean="0">
                <a:sym typeface="Wingdings" pitchFamily="2" charset="2"/>
              </a:rPr>
              <a:t> </a:t>
            </a:r>
            <a:r>
              <a:rPr lang="nl-NL" sz="900" dirty="0" err="1" smtClean="0">
                <a:sym typeface="Wingdings" pitchFamily="2" charset="2"/>
              </a:rPr>
              <a:t>corresponding</a:t>
            </a:r>
            <a:r>
              <a:rPr lang="nl-NL" sz="900" dirty="0" smtClean="0">
                <a:sym typeface="Wingdings" pitchFamily="2" charset="2"/>
              </a:rPr>
              <a:t> </a:t>
            </a:r>
            <a:r>
              <a:rPr lang="nl-NL" sz="900" dirty="0" err="1" smtClean="0">
                <a:sym typeface="Wingdings" pitchFamily="2" charset="2"/>
              </a:rPr>
              <a:t>subclass</a:t>
            </a:r>
            <a:r>
              <a:rPr lang="nl-NL" sz="900" dirty="0" smtClean="0">
                <a:sym typeface="Wingdings" pitchFamily="2" charset="2"/>
              </a:rPr>
              <a:t>, </a:t>
            </a:r>
            <a:r>
              <a:rPr lang="nl-NL" sz="900" dirty="0" err="1" smtClean="0">
                <a:sym typeface="Wingdings" pitchFamily="2" charset="2"/>
              </a:rPr>
              <a:t>replace</a:t>
            </a:r>
            <a:r>
              <a:rPr lang="nl-NL" sz="900" dirty="0" smtClean="0">
                <a:sym typeface="Wingdings" pitchFamily="2" charset="2"/>
              </a:rPr>
              <a:t> the case of switch </a:t>
            </a:r>
            <a:r>
              <a:rPr lang="nl-NL" sz="900" dirty="0" err="1" smtClean="0">
                <a:sym typeface="Wingdings" pitchFamily="2" charset="2"/>
              </a:rPr>
              <a:t>with</a:t>
            </a:r>
            <a:r>
              <a:rPr lang="nl-NL" sz="900" dirty="0" smtClean="0">
                <a:sym typeface="Wingdings" pitchFamily="2" charset="2"/>
              </a:rPr>
              <a:t> “</a:t>
            </a:r>
            <a:r>
              <a:rPr lang="nl-NL" sz="900" dirty="0" err="1" smtClean="0">
                <a:sym typeface="Wingdings" pitchFamily="2" charset="2"/>
              </a:rPr>
              <a:t>throw</a:t>
            </a:r>
            <a:r>
              <a:rPr lang="nl-NL" sz="900" dirty="0" smtClean="0">
                <a:sym typeface="Wingdings" pitchFamily="2" charset="2"/>
              </a:rPr>
              <a:t> new </a:t>
            </a:r>
            <a:r>
              <a:rPr lang="nl-NL" sz="900" dirty="0" err="1" smtClean="0">
                <a:sym typeface="Wingdings" pitchFamily="2" charset="2"/>
              </a:rPr>
              <a:t>RuntimeException</a:t>
            </a:r>
            <a:r>
              <a:rPr lang="nl-NL" sz="900" dirty="0" smtClean="0">
                <a:sym typeface="Wingdings" pitchFamily="2" charset="2"/>
              </a:rPr>
              <a:t>(...)”, RUN TEST </a:t>
            </a:r>
            <a:r>
              <a:rPr lang="nl-NL" sz="900" dirty="0" err="1" smtClean="0">
                <a:sym typeface="Wingdings" pitchFamily="2" charset="2"/>
              </a:rPr>
              <a:t>and</a:t>
            </a:r>
            <a:r>
              <a:rPr lang="nl-NL" sz="900" dirty="0" smtClean="0">
                <a:sym typeface="Wingdings" pitchFamily="2" charset="2"/>
              </a:rPr>
              <a:t> </a:t>
            </a:r>
            <a:r>
              <a:rPr lang="nl-NL" sz="900" dirty="0" err="1" smtClean="0">
                <a:sym typeface="Wingdings" pitchFamily="2" charset="2"/>
              </a:rPr>
              <a:t>then</a:t>
            </a:r>
            <a:r>
              <a:rPr lang="nl-NL" sz="900" dirty="0" smtClean="0">
                <a:sym typeface="Wingdings" pitchFamily="2" charset="2"/>
              </a:rPr>
              <a:t> </a:t>
            </a:r>
            <a:r>
              <a:rPr lang="nl-NL" sz="900" dirty="0" err="1" smtClean="0">
                <a:sym typeface="Wingdings" pitchFamily="2" charset="2"/>
              </a:rPr>
              <a:t>finally</a:t>
            </a:r>
            <a:r>
              <a:rPr lang="nl-NL" sz="900" dirty="0" smtClean="0">
                <a:sym typeface="Wingdings" pitchFamily="2" charset="2"/>
              </a:rPr>
              <a:t> </a:t>
            </a:r>
            <a:r>
              <a:rPr lang="nl-NL" sz="900" dirty="0" err="1" smtClean="0">
                <a:sym typeface="Wingdings" pitchFamily="2" charset="2"/>
              </a:rPr>
              <a:t>remove</a:t>
            </a:r>
            <a:r>
              <a:rPr lang="nl-NL" sz="900" dirty="0" smtClean="0">
                <a:sym typeface="Wingdings" pitchFamily="2" charset="2"/>
              </a:rPr>
              <a:t> the case in the switch.</a:t>
            </a:r>
          </a:p>
          <a:p>
            <a:pPr marL="238929" indent="-238929">
              <a:buAutoNum type="arabicParenR"/>
            </a:pPr>
            <a:r>
              <a:rPr lang="nl-NL" sz="900" dirty="0" smtClean="0">
                <a:sym typeface="Wingdings" pitchFamily="2" charset="2"/>
              </a:rPr>
              <a:t> Make </a:t>
            </a:r>
            <a:r>
              <a:rPr lang="nl-NL" sz="900" dirty="0" err="1" smtClean="0">
                <a:sym typeface="Wingdings" pitchFamily="2" charset="2"/>
              </a:rPr>
              <a:t>EmployeeType.payAmount</a:t>
            </a:r>
            <a:r>
              <a:rPr lang="nl-NL" sz="900" dirty="0" smtClean="0">
                <a:sym typeface="Wingdings" pitchFamily="2" charset="2"/>
              </a:rPr>
              <a:t> abstract</a:t>
            </a:r>
          </a:p>
          <a:p>
            <a:pPr marL="238929" indent="-238929">
              <a:buAutoNum type="arabicParenR"/>
            </a:pPr>
            <a:r>
              <a:rPr lang="nl-NL" sz="900" dirty="0" smtClean="0">
                <a:sym typeface="Wingdings" pitchFamily="2" charset="2"/>
              </a:rPr>
              <a:t> RUN TESTS</a:t>
            </a:r>
          </a:p>
          <a:p>
            <a:pPr marL="238929" indent="-238929">
              <a:buAutoNum type="arabicParenR"/>
            </a:pPr>
            <a:r>
              <a:rPr lang="nl-NL" sz="900" dirty="0" smtClean="0">
                <a:sym typeface="Wingdings" pitchFamily="2" charset="2"/>
              </a:rPr>
              <a:t> Do a </a:t>
            </a:r>
            <a:r>
              <a:rPr lang="nl-NL" sz="900" dirty="0" err="1" smtClean="0">
                <a:sym typeface="Wingdings" pitchFamily="2" charset="2"/>
              </a:rPr>
              <a:t>little</a:t>
            </a:r>
            <a:r>
              <a:rPr lang="nl-NL" sz="900" dirty="0" smtClean="0">
                <a:sym typeface="Wingdings" pitchFamily="2" charset="2"/>
              </a:rPr>
              <a:t> </a:t>
            </a:r>
            <a:r>
              <a:rPr lang="nl-NL" sz="900" dirty="0" err="1" smtClean="0">
                <a:sym typeface="Wingdings" pitchFamily="2" charset="2"/>
              </a:rPr>
              <a:t>dance</a:t>
            </a:r>
            <a:endParaRPr lang="nl-NL" sz="900" dirty="0"/>
          </a:p>
        </p:txBody>
      </p:sp>
      <p:sp>
        <p:nvSpPr>
          <p:cNvPr id="254980" name="Slide Number Placeholder 3"/>
          <p:cNvSpPr>
            <a:spLocks noGrp="1"/>
          </p:cNvSpPr>
          <p:nvPr>
            <p:ph type="sldNum" sz="quarter" idx="5"/>
          </p:nvPr>
        </p:nvSpPr>
        <p:spPr>
          <a:noFill/>
        </p:spPr>
        <p:txBody>
          <a:bodyPr/>
          <a:lstStyle/>
          <a:p>
            <a:fld id="{020ABAFF-8BD1-4BD7-99A8-4EB6AB45E087}" type="slidenum">
              <a:rPr lang="en-GB" smtClean="0"/>
              <a:pPr/>
              <a:t>87</a:t>
            </a:fld>
            <a:endParaRPr lang="en-GB" smtClean="0"/>
          </a:p>
        </p:txBody>
      </p:sp>
    </p:spTree>
    <p:extLst>
      <p:ext uri="{BB962C8B-B14F-4D97-AF65-F5344CB8AC3E}">
        <p14:creationId xmlns:p14="http://schemas.microsoft.com/office/powerpoint/2010/main" val="25703091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7100EF2F-81B1-499B-98BD-6B0D9729C33E}" type="slidenum">
              <a:rPr lang="en-GB" smtClean="0"/>
              <a:pPr/>
              <a:t>88</a:t>
            </a:fld>
            <a:endParaRPr lang="en-GB" smtClean="0"/>
          </a:p>
        </p:txBody>
      </p:sp>
      <p:sp>
        <p:nvSpPr>
          <p:cNvPr id="256003" name="Rectangle 2"/>
          <p:cNvSpPr>
            <a:spLocks noGrp="1" noRot="1" noChangeAspect="1" noChangeArrowheads="1" noTextEdit="1"/>
          </p:cNvSpPr>
          <p:nvPr>
            <p:ph type="sldImg"/>
          </p:nvPr>
        </p:nvSpPr>
        <p:spPr>
          <a:xfrm>
            <a:off x="3267075" y="511175"/>
            <a:ext cx="3397250" cy="2547938"/>
          </a:xfrm>
          <a:ln/>
        </p:spPr>
      </p:sp>
      <p:sp>
        <p:nvSpPr>
          <p:cNvPr id="256004" name="Rectangle 3"/>
          <p:cNvSpPr>
            <a:spLocks noGrp="1" noChangeArrowheads="1"/>
          </p:cNvSpPr>
          <p:nvPr>
            <p:ph type="body" idx="1"/>
          </p:nvPr>
        </p:nvSpPr>
        <p:spPr>
          <a:noFill/>
          <a:ln/>
        </p:spPr>
        <p:txBody>
          <a:bodyPr/>
          <a:lstStyle/>
          <a:p>
            <a:pPr eaLnBrk="1" hangingPunct="1"/>
            <a:endParaRPr lang="nl-NL" smtClean="0"/>
          </a:p>
        </p:txBody>
      </p:sp>
    </p:spTree>
    <p:extLst>
      <p:ext uri="{BB962C8B-B14F-4D97-AF65-F5344CB8AC3E}">
        <p14:creationId xmlns:p14="http://schemas.microsoft.com/office/powerpoint/2010/main" val="41514224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a:ln/>
        </p:spPr>
      </p:sp>
      <p:sp>
        <p:nvSpPr>
          <p:cNvPr id="257027" name="Notes Placeholder 2"/>
          <p:cNvSpPr>
            <a:spLocks noGrp="1"/>
          </p:cNvSpPr>
          <p:nvPr>
            <p:ph type="body" idx="1"/>
          </p:nvPr>
        </p:nvSpPr>
        <p:spPr>
          <a:noFill/>
          <a:ln/>
        </p:spPr>
        <p:txBody>
          <a:bodyPr/>
          <a:lstStyle/>
          <a:p>
            <a:pPr eaLnBrk="1" hangingPunct="1"/>
            <a:r>
              <a:rPr lang="nl-NL" sz="900"/>
              <a:t>IDE: preview</a:t>
            </a:r>
          </a:p>
          <a:p>
            <a:pPr eaLnBrk="1" hangingPunct="1"/>
            <a:endParaRPr lang="nl-NL" sz="900"/>
          </a:p>
          <a:p>
            <a:pPr eaLnBrk="1" hangingPunct="1"/>
            <a:r>
              <a:rPr lang="nl-NL" sz="900"/>
              <a:t>Na iedere stap test: om zo te weten welke wijziging bij welke falende test hoort. Veel stappen en dan testen: moeilijk te achterhalen</a:t>
            </a:r>
          </a:p>
        </p:txBody>
      </p:sp>
      <p:sp>
        <p:nvSpPr>
          <p:cNvPr id="257028" name="Slide Number Placeholder 3"/>
          <p:cNvSpPr>
            <a:spLocks noGrp="1"/>
          </p:cNvSpPr>
          <p:nvPr>
            <p:ph type="sldNum" sz="quarter" idx="5"/>
          </p:nvPr>
        </p:nvSpPr>
        <p:spPr>
          <a:noFill/>
        </p:spPr>
        <p:txBody>
          <a:bodyPr/>
          <a:lstStyle/>
          <a:p>
            <a:fld id="{C9136E0A-D19F-4E1A-9F44-92634AFC8DE1}" type="slidenum">
              <a:rPr lang="en-GB" smtClean="0"/>
              <a:pPr/>
              <a:t>89</a:t>
            </a:fld>
            <a:endParaRPr lang="en-GB" smtClean="0"/>
          </a:p>
        </p:txBody>
      </p:sp>
    </p:spTree>
    <p:extLst>
      <p:ext uri="{BB962C8B-B14F-4D97-AF65-F5344CB8AC3E}">
        <p14:creationId xmlns:p14="http://schemas.microsoft.com/office/powerpoint/2010/main" val="292219517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a:ln/>
        </p:spPr>
      </p:sp>
      <p:sp>
        <p:nvSpPr>
          <p:cNvPr id="258051" name="Notes Placeholder 2"/>
          <p:cNvSpPr>
            <a:spLocks noGrp="1"/>
          </p:cNvSpPr>
          <p:nvPr>
            <p:ph type="body" idx="1"/>
          </p:nvPr>
        </p:nvSpPr>
        <p:spPr>
          <a:noFill/>
          <a:ln/>
        </p:spPr>
        <p:txBody>
          <a:bodyPr/>
          <a:lstStyle/>
          <a:p>
            <a:pPr eaLnBrk="1" hangingPunct="1"/>
            <a:endParaRPr lang="nl-NL" sz="900"/>
          </a:p>
        </p:txBody>
      </p:sp>
      <p:sp>
        <p:nvSpPr>
          <p:cNvPr id="258052" name="Slide Number Placeholder 3"/>
          <p:cNvSpPr>
            <a:spLocks noGrp="1"/>
          </p:cNvSpPr>
          <p:nvPr>
            <p:ph type="sldNum" sz="quarter" idx="5"/>
          </p:nvPr>
        </p:nvSpPr>
        <p:spPr>
          <a:noFill/>
        </p:spPr>
        <p:txBody>
          <a:bodyPr/>
          <a:lstStyle/>
          <a:p>
            <a:fld id="{152A25FB-7652-4159-BB30-D5AE57C6AF9E}" type="slidenum">
              <a:rPr lang="en-GB" smtClean="0"/>
              <a:pPr/>
              <a:t>90</a:t>
            </a:fld>
            <a:endParaRPr lang="en-GB" smtClean="0"/>
          </a:p>
        </p:txBody>
      </p:sp>
    </p:spTree>
    <p:extLst>
      <p:ext uri="{BB962C8B-B14F-4D97-AF65-F5344CB8AC3E}">
        <p14:creationId xmlns:p14="http://schemas.microsoft.com/office/powerpoint/2010/main" val="3548910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Slide Image Placeholder 1"/>
          <p:cNvSpPr>
            <a:spLocks noGrp="1" noRot="1" noChangeAspect="1" noTextEdit="1"/>
          </p:cNvSpPr>
          <p:nvPr>
            <p:ph type="sldImg"/>
          </p:nvPr>
        </p:nvSpPr>
        <p:spPr>
          <a:ln/>
        </p:spPr>
      </p:sp>
      <p:sp>
        <p:nvSpPr>
          <p:cNvPr id="259075" name="Notes Placeholder 2"/>
          <p:cNvSpPr>
            <a:spLocks noGrp="1"/>
          </p:cNvSpPr>
          <p:nvPr>
            <p:ph type="body" idx="1"/>
          </p:nvPr>
        </p:nvSpPr>
        <p:spPr>
          <a:noFill/>
          <a:ln/>
        </p:spPr>
        <p:txBody>
          <a:bodyPr/>
          <a:lstStyle/>
          <a:p>
            <a:pPr eaLnBrk="1" hangingPunct="1"/>
            <a:r>
              <a:rPr lang="nl-NL" sz="900"/>
              <a:t>15 min</a:t>
            </a:r>
          </a:p>
        </p:txBody>
      </p:sp>
      <p:sp>
        <p:nvSpPr>
          <p:cNvPr id="259076" name="Slide Number Placeholder 3"/>
          <p:cNvSpPr>
            <a:spLocks noGrp="1"/>
          </p:cNvSpPr>
          <p:nvPr>
            <p:ph type="sldNum" sz="quarter" idx="5"/>
          </p:nvPr>
        </p:nvSpPr>
        <p:spPr>
          <a:noFill/>
        </p:spPr>
        <p:txBody>
          <a:bodyPr/>
          <a:lstStyle/>
          <a:p>
            <a:fld id="{57DABA9C-54FD-4BCD-B379-DD3109C28E2E}" type="slidenum">
              <a:rPr lang="en-GB" smtClean="0"/>
              <a:pPr/>
              <a:t>91</a:t>
            </a:fld>
            <a:endParaRPr lang="en-GB" smtClean="0"/>
          </a:p>
        </p:txBody>
      </p:sp>
    </p:spTree>
    <p:extLst>
      <p:ext uri="{BB962C8B-B14F-4D97-AF65-F5344CB8AC3E}">
        <p14:creationId xmlns:p14="http://schemas.microsoft.com/office/powerpoint/2010/main" val="23992956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noTextEdit="1"/>
          </p:cNvSpPr>
          <p:nvPr>
            <p:ph type="sldImg"/>
          </p:nvPr>
        </p:nvSpPr>
        <p:spPr>
          <a:ln/>
        </p:spPr>
      </p:sp>
      <p:sp>
        <p:nvSpPr>
          <p:cNvPr id="260099" name="Notes Placeholder 2"/>
          <p:cNvSpPr>
            <a:spLocks noGrp="1"/>
          </p:cNvSpPr>
          <p:nvPr>
            <p:ph type="body" idx="1"/>
          </p:nvPr>
        </p:nvSpPr>
        <p:spPr>
          <a:noFill/>
          <a:ln/>
        </p:spPr>
        <p:txBody>
          <a:bodyPr/>
          <a:lstStyle/>
          <a:p>
            <a:pPr eaLnBrk="1" hangingPunct="1"/>
            <a:r>
              <a:rPr lang="nl-NL" sz="900" dirty="0" smtClean="0"/>
              <a:t>OEFENING</a:t>
            </a:r>
            <a:r>
              <a:rPr lang="nl-NL" sz="900" baseline="0" dirty="0" smtClean="0"/>
              <a:t> MOVIERENTAL</a:t>
            </a:r>
            <a:endParaRPr lang="nl-NL" sz="900" dirty="0" smtClean="0"/>
          </a:p>
          <a:p>
            <a:pPr eaLnBrk="1" hangingPunct="1"/>
            <a:r>
              <a:rPr lang="nl-NL" sz="900" dirty="0" smtClean="0"/>
              <a:t>15 </a:t>
            </a:r>
            <a:r>
              <a:rPr lang="nl-NL" sz="900" dirty="0"/>
              <a:t>min</a:t>
            </a:r>
          </a:p>
          <a:p>
            <a:pPr eaLnBrk="1" hangingPunct="1"/>
            <a:endParaRPr lang="nl-NL" sz="900" dirty="0" smtClean="0"/>
          </a:p>
          <a:p>
            <a:pPr eaLnBrk="1" hangingPunct="1"/>
            <a:r>
              <a:rPr lang="nl-NL" sz="900" dirty="0" smtClean="0"/>
              <a:t>https://www.youtube.com/watch?v=41ts83W7Jp4 =&gt; filmpjes die een mogelijke </a:t>
            </a:r>
            <a:r>
              <a:rPr lang="nl-NL" sz="900" dirty="0" err="1" smtClean="0"/>
              <a:t>refactoring</a:t>
            </a:r>
            <a:r>
              <a:rPr lang="nl-NL" sz="900" dirty="0" smtClean="0"/>
              <a:t> van </a:t>
            </a:r>
            <a:r>
              <a:rPr lang="nl-NL" sz="900" dirty="0" err="1" smtClean="0"/>
              <a:t>MovieRental</a:t>
            </a:r>
            <a:r>
              <a:rPr lang="nl-NL" sz="900" dirty="0" smtClean="0"/>
              <a:t> uitvoeren</a:t>
            </a:r>
            <a:endParaRPr lang="nl-NL" sz="900" dirty="0"/>
          </a:p>
        </p:txBody>
      </p:sp>
      <p:sp>
        <p:nvSpPr>
          <p:cNvPr id="260100" name="Slide Number Placeholder 3"/>
          <p:cNvSpPr>
            <a:spLocks noGrp="1"/>
          </p:cNvSpPr>
          <p:nvPr>
            <p:ph type="sldNum" sz="quarter" idx="5"/>
          </p:nvPr>
        </p:nvSpPr>
        <p:spPr>
          <a:noFill/>
        </p:spPr>
        <p:txBody>
          <a:bodyPr/>
          <a:lstStyle/>
          <a:p>
            <a:fld id="{103F85EF-61D0-4589-ACA8-D717600E8750}" type="slidenum">
              <a:rPr lang="en-GB" smtClean="0"/>
              <a:pPr/>
              <a:t>92</a:t>
            </a:fld>
            <a:endParaRPr lang="en-GB" smtClean="0"/>
          </a:p>
        </p:txBody>
      </p:sp>
    </p:spTree>
    <p:extLst>
      <p:ext uri="{BB962C8B-B14F-4D97-AF65-F5344CB8AC3E}">
        <p14:creationId xmlns:p14="http://schemas.microsoft.com/office/powerpoint/2010/main" val="16810737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eaLnBrk="1" hangingPunct="1"/>
            <a:endParaRPr lang="nl-BE" dirty="0" smtClean="0"/>
          </a:p>
          <a:p>
            <a:pPr eaLnBrk="1" hangingPunct="1"/>
            <a:r>
              <a:rPr lang="nl-BE" dirty="0" smtClean="0"/>
              <a:t>Testen nagekeken? =&gt; niet alles was getest.</a:t>
            </a:r>
          </a:p>
          <a:p>
            <a:pPr eaLnBrk="1" hangingPunct="1"/>
            <a:endParaRPr lang="nl-BE" dirty="0" smtClean="0"/>
          </a:p>
          <a:p>
            <a:pPr eaLnBrk="1" hangingPunct="1"/>
            <a:r>
              <a:rPr lang="nl-BE" dirty="0" smtClean="0"/>
              <a:t>IDE gebruikt?</a:t>
            </a:r>
          </a:p>
          <a:p>
            <a:pPr eaLnBrk="1" hangingPunct="1"/>
            <a:r>
              <a:rPr lang="nl-BE" dirty="0" smtClean="0"/>
              <a:t>why </a:t>
            </a:r>
            <a:r>
              <a:rPr lang="nl-BE" dirty="0" smtClean="0">
                <a:sym typeface="Wingdings" pitchFamily="2" charset="2"/>
              </a:rPr>
              <a:t> omdat die classes geen behaviour hadden</a:t>
            </a:r>
            <a:endParaRPr lang="nl-NL" dirty="0" smtClean="0"/>
          </a:p>
          <a:p>
            <a:pPr eaLnBrk="1" hangingPunct="1"/>
            <a:r>
              <a:rPr lang="nl-BE" dirty="0" smtClean="0"/>
              <a:t>Movie rental project</a:t>
            </a:r>
          </a:p>
          <a:p>
            <a:pPr lvl="1" eaLnBrk="1" hangingPunct="1"/>
            <a:r>
              <a:rPr lang="nl-BE" dirty="0" smtClean="0"/>
              <a:t>Did you add/move/refactor tests?</a:t>
            </a:r>
          </a:p>
          <a:p>
            <a:pPr lvl="1" eaLnBrk="1" hangingPunct="1"/>
            <a:r>
              <a:rPr lang="nl-BE" dirty="0" smtClean="0"/>
              <a:t>Why were there no tests for Movie and Rental?</a:t>
            </a:r>
          </a:p>
          <a:p>
            <a:pPr lvl="1" eaLnBrk="1" hangingPunct="1"/>
            <a:r>
              <a:rPr lang="nl-BE" dirty="0" smtClean="0"/>
              <a:t>Demo us your refactorings...</a:t>
            </a:r>
          </a:p>
          <a:p>
            <a:pPr lvl="1" eaLnBrk="1" hangingPunct="1"/>
            <a:endParaRPr lang="nl-BE" dirty="0" smtClean="0"/>
          </a:p>
          <a:p>
            <a:pPr lvl="1" eaLnBrk="1" hangingPunct="1"/>
            <a:endParaRPr lang="nl-NL" dirty="0" smtClean="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93</a:t>
            </a:fld>
            <a:endParaRPr lang="en-GB" smtClean="0"/>
          </a:p>
        </p:txBody>
      </p:sp>
    </p:spTree>
    <p:extLst>
      <p:ext uri="{BB962C8B-B14F-4D97-AF65-F5344CB8AC3E}">
        <p14:creationId xmlns:p14="http://schemas.microsoft.com/office/powerpoint/2010/main" val="36123170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ln/>
        </p:spPr>
      </p:sp>
      <p:sp>
        <p:nvSpPr>
          <p:cNvPr id="245763" name="Notes Placeholder 2"/>
          <p:cNvSpPr>
            <a:spLocks noGrp="1"/>
          </p:cNvSpPr>
          <p:nvPr>
            <p:ph type="body" idx="1"/>
          </p:nvPr>
        </p:nvSpPr>
        <p:spPr>
          <a:noFill/>
          <a:ln/>
        </p:spPr>
        <p:txBody>
          <a:bodyPr/>
          <a:lstStyle/>
          <a:p>
            <a:pPr eaLnBrk="1" hangingPunct="1"/>
            <a:r>
              <a:rPr lang="nl-NL" sz="900" dirty="0" smtClean="0"/>
              <a:t>We</a:t>
            </a:r>
            <a:r>
              <a:rPr lang="nl-NL" sz="900" baseline="0" dirty="0" smtClean="0"/>
              <a:t> hebben ons tot nu toe vooral </a:t>
            </a:r>
            <a:r>
              <a:rPr lang="nl-NL" sz="900" baseline="0" dirty="0" err="1" smtClean="0"/>
              <a:t>gefocussed</a:t>
            </a:r>
            <a:r>
              <a:rPr lang="nl-NL" sz="900" baseline="0" dirty="0" smtClean="0"/>
              <a:t> op het </a:t>
            </a:r>
            <a:r>
              <a:rPr lang="nl-NL" sz="900" baseline="0" dirty="0" err="1" smtClean="0"/>
              <a:t>refactoren</a:t>
            </a:r>
            <a:r>
              <a:rPr lang="nl-NL" sz="900" baseline="0" dirty="0" smtClean="0"/>
              <a:t> van echte klassen, maar testen moeten soms ook </a:t>
            </a:r>
            <a:r>
              <a:rPr lang="nl-NL" sz="900" baseline="0" dirty="0" err="1" smtClean="0"/>
              <a:t>gerefactored</a:t>
            </a:r>
            <a:r>
              <a:rPr lang="nl-NL" sz="900" baseline="0" dirty="0" smtClean="0"/>
              <a:t> worden. </a:t>
            </a:r>
            <a:endParaRPr lang="nl-NL" sz="900" dirty="0"/>
          </a:p>
        </p:txBody>
      </p:sp>
      <p:sp>
        <p:nvSpPr>
          <p:cNvPr id="245764" name="Slide Number Placeholder 3"/>
          <p:cNvSpPr>
            <a:spLocks noGrp="1"/>
          </p:cNvSpPr>
          <p:nvPr>
            <p:ph type="sldNum" sz="quarter" idx="5"/>
          </p:nvPr>
        </p:nvSpPr>
        <p:spPr>
          <a:noFill/>
        </p:spPr>
        <p:txBody>
          <a:bodyPr/>
          <a:lstStyle/>
          <a:p>
            <a:fld id="{7CD690B2-4430-44B6-86E0-F3A2C1158A12}" type="slidenum">
              <a:rPr lang="en-GB" smtClean="0"/>
              <a:pPr/>
              <a:t>94</a:t>
            </a:fld>
            <a:endParaRPr lang="en-GB" smtClean="0"/>
          </a:p>
        </p:txBody>
      </p:sp>
    </p:spTree>
    <p:extLst>
      <p:ext uri="{BB962C8B-B14F-4D97-AF65-F5344CB8AC3E}">
        <p14:creationId xmlns:p14="http://schemas.microsoft.com/office/powerpoint/2010/main" val="1751573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indent="0">
              <a:buFontTx/>
              <a:buNone/>
            </a:pPr>
            <a:r>
              <a:rPr lang="nl-NL" sz="1100" dirty="0" smtClean="0"/>
              <a:t>Na het uitkiezen</a:t>
            </a:r>
            <a:r>
              <a:rPr lang="nl-NL" sz="1100" baseline="0" dirty="0" smtClean="0"/>
              <a:t> van een story, denken de </a:t>
            </a:r>
            <a:r>
              <a:rPr lang="nl-NL" sz="1100" baseline="0" dirty="0" err="1" smtClean="0"/>
              <a:t>developers</a:t>
            </a:r>
            <a:r>
              <a:rPr lang="nl-NL" sz="1100" baseline="0" dirty="0" smtClean="0"/>
              <a:t> na hoe deze nieuwe story in het design past en hoe het design aangepast moet worden om de story erin te verwerken. </a:t>
            </a:r>
            <a:endParaRPr lang="nl-NL" sz="1100" dirty="0" smtClean="0"/>
          </a:p>
          <a:p>
            <a:pPr marL="0" indent="0">
              <a:buFontTx/>
              <a:buNone/>
            </a:pPr>
            <a:r>
              <a:rPr lang="nl-NL" sz="1100" dirty="0" smtClean="0"/>
              <a:t>Het design</a:t>
            </a:r>
            <a:r>
              <a:rPr lang="nl-NL" sz="1100" baseline="0" dirty="0" smtClean="0"/>
              <a:t> van een volledige applicatie gebeurt nooit up-front, maar het design wordt story per story aangepast en verbeterd. </a:t>
            </a:r>
          </a:p>
          <a:p>
            <a:pPr marL="0" indent="0">
              <a:buFontTx/>
              <a:buNone/>
            </a:pPr>
            <a:r>
              <a:rPr lang="nl-NL" sz="1100" baseline="0" dirty="0" smtClean="0"/>
              <a:t>Binnen </a:t>
            </a:r>
            <a:r>
              <a:rPr lang="nl-NL" sz="1100" baseline="0" dirty="0" err="1" smtClean="0"/>
              <a:t>Cegeka</a:t>
            </a:r>
            <a:r>
              <a:rPr lang="nl-NL" sz="1100" baseline="0" dirty="0" smtClean="0"/>
              <a:t> worden er enkele richtlijnen gehanteerd voor het uitdenken van een design:</a:t>
            </a:r>
          </a:p>
          <a:p>
            <a:pPr marL="0" indent="0">
              <a:buFontTx/>
              <a:buNone/>
            </a:pPr>
            <a:endParaRPr lang="nl-NL" sz="1100" baseline="0" dirty="0" smtClean="0"/>
          </a:p>
          <a:p>
            <a:pPr marL="171450" indent="-171450">
              <a:buFontTx/>
              <a:buChar char="-"/>
            </a:pPr>
            <a:r>
              <a:rPr lang="nl-NL" sz="1100" baseline="0" dirty="0" smtClean="0"/>
              <a:t>Whiteboard over complex tool: officiële UML diagrammen en de programma’s om die diagrammen te maken, zijn een waste of time. Een tekening op een bord stimuleert meer discussie en kost veel minder tijd. </a:t>
            </a:r>
          </a:p>
          <a:p>
            <a:pPr marL="171450" indent="-171450">
              <a:buFontTx/>
              <a:buChar char="-"/>
            </a:pPr>
            <a:r>
              <a:rPr lang="nl-NL" sz="1100" baseline="0" dirty="0" err="1" smtClean="0"/>
              <a:t>Continuous</a:t>
            </a:r>
            <a:r>
              <a:rPr lang="nl-NL" sz="1100" baseline="0" dirty="0" smtClean="0"/>
              <a:t> proces: voor elke story wordt het design uitgebreid indien nodig. Design nooit alles van in het begin, up front ken je niet alle </a:t>
            </a:r>
            <a:r>
              <a:rPr lang="nl-NL" sz="1100" baseline="0" dirty="0" err="1" smtClean="0"/>
              <a:t>requirements</a:t>
            </a:r>
            <a:r>
              <a:rPr lang="nl-NL" sz="1100" baseline="0" dirty="0" smtClean="0"/>
              <a:t> en door het design bij elke story te </a:t>
            </a:r>
            <a:r>
              <a:rPr lang="nl-NL" sz="1100" baseline="0" dirty="0" err="1" smtClean="0"/>
              <a:t>refactoren</a:t>
            </a:r>
            <a:r>
              <a:rPr lang="nl-NL" sz="1100" baseline="0" dirty="0" smtClean="0"/>
              <a:t>, krijg je een veel beter aangepaster design.</a:t>
            </a:r>
          </a:p>
          <a:p>
            <a:pPr marL="171450" indent="-171450">
              <a:buFontTx/>
              <a:buChar char="-"/>
            </a:pPr>
            <a:r>
              <a:rPr lang="nl-NL" sz="1100" baseline="0" dirty="0" smtClean="0"/>
              <a:t>Focus on story: kijk alleen naar wat je nodig hebt voor de story die je aan het maken bent. Denk niet “Ooit hebben we misschien dit nodig” of “Ik zal dit er alvast bij zetten voor als…”.</a:t>
            </a:r>
          </a:p>
          <a:p>
            <a:pPr marL="171450" indent="-171450">
              <a:buFontTx/>
              <a:buChar char="-"/>
            </a:pPr>
            <a:r>
              <a:rPr lang="nl-NL" sz="1100" baseline="0" dirty="0" err="1" smtClean="0"/>
              <a:t>Refactor</a:t>
            </a:r>
            <a:r>
              <a:rPr lang="nl-NL" sz="1100" baseline="0" dirty="0" smtClean="0"/>
              <a:t>: het design moet even goed </a:t>
            </a:r>
            <a:r>
              <a:rPr lang="nl-NL" sz="1100" baseline="0" dirty="0" err="1" smtClean="0"/>
              <a:t>gerefactored</a:t>
            </a:r>
            <a:r>
              <a:rPr lang="nl-NL" sz="1100" baseline="0" dirty="0" smtClean="0"/>
              <a:t> worden als de code</a:t>
            </a:r>
          </a:p>
          <a:p>
            <a:pPr marL="171450" indent="-171450">
              <a:buFontTx/>
              <a:buChar char="-"/>
            </a:pPr>
            <a:r>
              <a:rPr lang="nl-NL" sz="1100" baseline="0" dirty="0" smtClean="0"/>
              <a:t>Heel het team moet op de hoogte blijven van het design (moet goed zichtbaar zijn) en voor grote veranderingen aan het design moet het hele team akkoord zijn. </a:t>
            </a:r>
          </a:p>
          <a:p>
            <a:pPr eaLnBrk="1" hangingPunct="1"/>
            <a:endParaRPr lang="nl-NL" sz="1100" dirty="0"/>
          </a:p>
          <a:p>
            <a:pPr eaLnBrk="1" hangingPunct="1"/>
            <a:r>
              <a:rPr lang="nl-NL" sz="1100" dirty="0"/>
              <a:t>Waarom?: </a:t>
            </a:r>
            <a:r>
              <a:rPr lang="nl-NL" sz="1100" dirty="0" err="1"/>
              <a:t>embracing</a:t>
            </a:r>
            <a:r>
              <a:rPr lang="nl-NL" sz="1100" dirty="0"/>
              <a:t> change: kunnen omgaan met verandering.</a:t>
            </a:r>
          </a:p>
          <a:p>
            <a:pPr eaLnBrk="1" hangingPunct="1"/>
            <a:r>
              <a:rPr lang="nl-NL" sz="1100" dirty="0" smtClean="0"/>
              <a:t>Domain </a:t>
            </a:r>
            <a:r>
              <a:rPr lang="nl-NL" sz="1100" dirty="0" err="1" smtClean="0"/>
              <a:t>driven</a:t>
            </a:r>
            <a:r>
              <a:rPr lang="nl-NL" sz="1100" dirty="0" smtClean="0"/>
              <a:t> design: design overeenkomen met proxy ‘proxy kan code lezen’; tekeningen van domain dat te begrijpen is door </a:t>
            </a:r>
            <a:r>
              <a:rPr lang="nl-NL" sz="1100" dirty="0" err="1" smtClean="0"/>
              <a:t>developer</a:t>
            </a:r>
            <a:r>
              <a:rPr lang="nl-NL" sz="1100" dirty="0" smtClean="0"/>
              <a:t> &amp; proxy. Tekening groeit. Gemeenschappelijke taal.</a:t>
            </a:r>
          </a:p>
          <a:p>
            <a:pPr eaLnBrk="1" hangingPunct="1"/>
            <a:r>
              <a:rPr lang="nl-NL" sz="1100" dirty="0" smtClean="0"/>
              <a:t>Kleine </a:t>
            </a:r>
            <a:r>
              <a:rPr lang="nl-NL" sz="1100" dirty="0"/>
              <a:t>stappen: </a:t>
            </a:r>
            <a:r>
              <a:rPr lang="nl-BE" sz="1100" dirty="0"/>
              <a:t>Simplest thing that could </a:t>
            </a:r>
            <a:r>
              <a:rPr lang="nl-BE" sz="1100" dirty="0" err="1"/>
              <a:t>possibly</a:t>
            </a:r>
            <a:r>
              <a:rPr lang="nl-BE" sz="1100" dirty="0"/>
              <a:t> </a:t>
            </a:r>
            <a:r>
              <a:rPr lang="nl-BE" sz="1100" dirty="0" err="1" smtClean="0"/>
              <a:t>work</a:t>
            </a:r>
            <a:endParaRPr lang="en-US" sz="1100"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9</a:t>
            </a:fld>
            <a:endParaRPr lang="nl-BE"/>
          </a:p>
        </p:txBody>
      </p:sp>
    </p:spTree>
    <p:extLst>
      <p:ext uri="{BB962C8B-B14F-4D97-AF65-F5344CB8AC3E}">
        <p14:creationId xmlns:p14="http://schemas.microsoft.com/office/powerpoint/2010/main" val="76216212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ln/>
        </p:spPr>
      </p:sp>
      <p:sp>
        <p:nvSpPr>
          <p:cNvPr id="245763" name="Notes Placeholder 2"/>
          <p:cNvSpPr>
            <a:spLocks noGrp="1"/>
          </p:cNvSpPr>
          <p:nvPr>
            <p:ph type="body" idx="1"/>
          </p:nvPr>
        </p:nvSpPr>
        <p:spPr>
          <a:noFill/>
          <a:ln/>
        </p:spPr>
        <p:txBody>
          <a:bodyPr/>
          <a:lstStyle/>
          <a:p>
            <a:pPr eaLnBrk="1" hangingPunct="1"/>
            <a:r>
              <a:rPr lang="nl-BE" sz="900" dirty="0" smtClean="0"/>
              <a:t>Wanneer moet je test code </a:t>
            </a:r>
            <a:r>
              <a:rPr lang="nl-BE" sz="900" dirty="0" err="1" smtClean="0"/>
              <a:t>refactoren</a:t>
            </a:r>
            <a:r>
              <a:rPr lang="nl-BE" sz="900" dirty="0" smtClean="0"/>
              <a:t>?</a:t>
            </a:r>
          </a:p>
          <a:p>
            <a:pPr eaLnBrk="1" hangingPunct="1"/>
            <a:endParaRPr lang="nl-BE" sz="900" dirty="0" smtClean="0"/>
          </a:p>
          <a:p>
            <a:pPr eaLnBrk="1" hangingPunct="1"/>
            <a:r>
              <a:rPr lang="nl-BE" sz="900" dirty="0" smtClean="0"/>
              <a:t>breekbare </a:t>
            </a:r>
            <a:r>
              <a:rPr lang="nl-BE" sz="900" dirty="0"/>
              <a:t>test: je wijzigt klein beetje productie code en er falen meer dan n testen</a:t>
            </a:r>
            <a:r>
              <a:rPr lang="nl-BE" sz="900" dirty="0" smtClean="0"/>
              <a:t>;</a:t>
            </a:r>
          </a:p>
          <a:p>
            <a:pPr eaLnBrk="1" hangingPunct="1"/>
            <a:r>
              <a:rPr lang="nl-BE" sz="900" dirty="0" smtClean="0"/>
              <a:t>testen </a:t>
            </a:r>
            <a:r>
              <a:rPr lang="nl-BE" sz="900" dirty="0"/>
              <a:t>die soms falen =&gt; brakke datum check; random; volgorde belangrijk</a:t>
            </a:r>
          </a:p>
          <a:p>
            <a:pPr eaLnBrk="1" hangingPunct="1"/>
            <a:endParaRPr lang="nl-NL" sz="900" dirty="0"/>
          </a:p>
          <a:p>
            <a:pPr eaLnBrk="1" hangingPunct="1"/>
            <a:r>
              <a:rPr lang="nl-NL" sz="900" dirty="0"/>
              <a:t>geen focus =&gt; </a:t>
            </a:r>
            <a:r>
              <a:rPr lang="nl-NL" sz="900" dirty="0" err="1"/>
              <a:t>assertion</a:t>
            </a:r>
            <a:r>
              <a:rPr lang="nl-NL" sz="900" dirty="0"/>
              <a:t> roulette: 1 test met 20 </a:t>
            </a:r>
            <a:r>
              <a:rPr lang="nl-NL" sz="900" dirty="0" err="1"/>
              <a:t>asserts</a:t>
            </a:r>
            <a:r>
              <a:rPr lang="nl-NL" sz="900" dirty="0"/>
              <a:t> </a:t>
            </a:r>
            <a:r>
              <a:rPr lang="nl-NL" sz="900" dirty="0" smtClean="0"/>
              <a:t>op: ook een test moet 1 verantwoordelijkheid hebben!</a:t>
            </a:r>
            <a:endParaRPr lang="nl-NL" sz="900" dirty="0"/>
          </a:p>
        </p:txBody>
      </p:sp>
      <p:sp>
        <p:nvSpPr>
          <p:cNvPr id="245764" name="Slide Number Placeholder 3"/>
          <p:cNvSpPr>
            <a:spLocks noGrp="1"/>
          </p:cNvSpPr>
          <p:nvPr>
            <p:ph type="sldNum" sz="quarter" idx="5"/>
          </p:nvPr>
        </p:nvSpPr>
        <p:spPr>
          <a:noFill/>
        </p:spPr>
        <p:txBody>
          <a:bodyPr/>
          <a:lstStyle/>
          <a:p>
            <a:fld id="{7CD690B2-4430-44B6-86E0-F3A2C1158A12}" type="slidenum">
              <a:rPr lang="en-GB" smtClean="0"/>
              <a:pPr/>
              <a:t>95</a:t>
            </a:fld>
            <a:endParaRPr lang="en-GB" smtClean="0"/>
          </a:p>
        </p:txBody>
      </p:sp>
    </p:spTree>
    <p:extLst>
      <p:ext uri="{BB962C8B-B14F-4D97-AF65-F5344CB8AC3E}">
        <p14:creationId xmlns:p14="http://schemas.microsoft.com/office/powerpoint/2010/main" val="30298384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marL="0" lvl="1"/>
            <a:r>
              <a:rPr lang="nl-NL" dirty="0" err="1" smtClean="0"/>
              <a:t>Fest</a:t>
            </a:r>
            <a:r>
              <a:rPr lang="nl-NL" dirty="0" smtClean="0"/>
              <a:t> </a:t>
            </a:r>
            <a:r>
              <a:rPr lang="nl-NL" dirty="0" err="1" smtClean="0"/>
              <a:t>assert</a:t>
            </a:r>
            <a:r>
              <a:rPr lang="nl-NL" dirty="0" smtClean="0"/>
              <a:t> (</a:t>
            </a:r>
            <a:r>
              <a:rPr lang="en-US" dirty="0" smtClean="0"/>
              <a:t>Fixtures for Easy Software Testing) =&gt; </a:t>
            </a:r>
            <a:r>
              <a:rPr lang="en-US" b="1" dirty="0" err="1" smtClean="0"/>
              <a:t>veranderd</a:t>
            </a:r>
            <a:r>
              <a:rPr lang="en-US" b="1" baseline="0" dirty="0" smtClean="0"/>
              <a:t> </a:t>
            </a:r>
            <a:r>
              <a:rPr lang="en-US" b="1" baseline="0" dirty="0" err="1" smtClean="0"/>
              <a:t>naar</a:t>
            </a:r>
            <a:r>
              <a:rPr lang="en-US" b="1" baseline="0" dirty="0" smtClean="0"/>
              <a:t> </a:t>
            </a:r>
            <a:r>
              <a:rPr lang="en-US" b="1" baseline="0" dirty="0" err="1" smtClean="0"/>
              <a:t>AssertJ</a:t>
            </a:r>
            <a:endParaRPr lang="en-US" b="1" dirty="0" smtClean="0"/>
          </a:p>
          <a:p>
            <a:pPr marL="0" lvl="1"/>
            <a:r>
              <a:rPr lang="en-US" dirty="0" smtClean="0"/>
              <a:t>Fluent API,</a:t>
            </a:r>
            <a:r>
              <a:rPr lang="en-US" baseline="0" dirty="0" smtClean="0"/>
              <a:t> </a:t>
            </a:r>
            <a:r>
              <a:rPr lang="en-US" baseline="0" dirty="0" err="1" smtClean="0"/>
              <a:t>leest</a:t>
            </a:r>
            <a:r>
              <a:rPr lang="en-US" baseline="0" dirty="0" smtClean="0"/>
              <a:t> </a:t>
            </a:r>
            <a:r>
              <a:rPr lang="en-US" baseline="0" dirty="0" err="1" smtClean="0"/>
              <a:t>vlotter</a:t>
            </a:r>
            <a:r>
              <a:rPr lang="en-US" baseline="0" dirty="0" smtClean="0"/>
              <a:t> </a:t>
            </a:r>
            <a:r>
              <a:rPr lang="en-US" baseline="0" dirty="0" err="1" smtClean="0"/>
              <a:t>dan</a:t>
            </a:r>
            <a:r>
              <a:rPr lang="en-US" baseline="0" dirty="0" smtClean="0"/>
              <a:t> de </a:t>
            </a:r>
            <a:r>
              <a:rPr lang="en-US" baseline="0" dirty="0" err="1" smtClean="0"/>
              <a:t>gewone</a:t>
            </a:r>
            <a:r>
              <a:rPr lang="en-US" baseline="0" dirty="0" smtClean="0"/>
              <a:t> </a:t>
            </a:r>
            <a:r>
              <a:rPr lang="en-US" baseline="0" dirty="0" err="1" smtClean="0"/>
              <a:t>junit</a:t>
            </a:r>
            <a:r>
              <a:rPr lang="en-US" baseline="0" dirty="0" smtClean="0"/>
              <a:t> asserts. </a:t>
            </a:r>
            <a:endParaRPr lang="nl-NL" dirty="0" smtClean="0"/>
          </a:p>
          <a:p>
            <a:pPr marL="0" lvl="1"/>
            <a:r>
              <a:rPr lang="nl-BE" dirty="0" smtClean="0">
                <a:hlinkClick r:id="rId3"/>
              </a:rPr>
              <a:t>http://code.google.com/p/fest/</a:t>
            </a:r>
            <a:endParaRPr lang="nl-NL" dirty="0" smtClean="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96</a:t>
            </a:fld>
            <a:endParaRPr lang="en-GB" smtClean="0"/>
          </a:p>
        </p:txBody>
      </p:sp>
    </p:spTree>
    <p:extLst>
      <p:ext uri="{BB962C8B-B14F-4D97-AF65-F5344CB8AC3E}">
        <p14:creationId xmlns:p14="http://schemas.microsoft.com/office/powerpoint/2010/main" val="19880136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lvl="1" eaLnBrk="1" hangingPunct="1"/>
            <a:r>
              <a:rPr lang="nl-NL" dirty="0" smtClean="0"/>
              <a:t>Om testen leesbaarder te maken, kan je ook gebruiken maken van test builders (zoals</a:t>
            </a:r>
            <a:r>
              <a:rPr lang="nl-NL" baseline="0" dirty="0" smtClean="0"/>
              <a:t> </a:t>
            </a:r>
            <a:r>
              <a:rPr lang="nl-NL" baseline="0" dirty="0" err="1" smtClean="0"/>
              <a:t>CustomerBuilder</a:t>
            </a:r>
            <a:r>
              <a:rPr lang="nl-NL" baseline="0" dirty="0" smtClean="0"/>
              <a:t> in </a:t>
            </a:r>
            <a:r>
              <a:rPr lang="nl-NL" baseline="0" dirty="0" err="1" smtClean="0"/>
              <a:t>movierental</a:t>
            </a:r>
            <a:r>
              <a:rPr lang="nl-NL" baseline="0" dirty="0" smtClean="0"/>
              <a:t>)</a:t>
            </a:r>
            <a:r>
              <a:rPr lang="nl-NL" dirty="0" smtClean="0"/>
              <a:t>. </a:t>
            </a:r>
          </a:p>
          <a:p>
            <a:pPr lvl="1" eaLnBrk="1" hangingPunct="1"/>
            <a:r>
              <a:rPr lang="nl-NL" dirty="0" smtClean="0"/>
              <a:t>Soms is het moeilijk</a:t>
            </a:r>
            <a:r>
              <a:rPr lang="nl-NL" baseline="0" dirty="0" smtClean="0"/>
              <a:t> om een volledig geldig object aan te maken, elke keer je het wil gebruiken in een test. </a:t>
            </a:r>
          </a:p>
          <a:p>
            <a:pPr marL="628650" lvl="1" indent="-171450" eaLnBrk="1" hangingPunct="1">
              <a:buFont typeface="Symbol" panose="05050102010706020507" pitchFamily="18" charset="2"/>
              <a:buChar char="Þ"/>
            </a:pPr>
            <a:r>
              <a:rPr lang="nl-NL" baseline="0" dirty="0" smtClean="0"/>
              <a:t>In plaats daarvan gebruik je een test object builder die je een geldig default object teruggeeft, waarop je dan de nodige zaken kan aanpassen indien nodig. </a:t>
            </a:r>
          </a:p>
          <a:p>
            <a:pPr marL="628650" lvl="1" indent="-171450" eaLnBrk="1" hangingPunct="1">
              <a:buFont typeface="Symbol" panose="05050102010706020507" pitchFamily="18" charset="2"/>
              <a:buChar char="Þ"/>
            </a:pPr>
            <a:endParaRPr lang="nl-NL" dirty="0" smtClean="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97</a:t>
            </a:fld>
            <a:endParaRPr lang="en-GB" smtClean="0"/>
          </a:p>
        </p:txBody>
      </p:sp>
    </p:spTree>
    <p:extLst>
      <p:ext uri="{BB962C8B-B14F-4D97-AF65-F5344CB8AC3E}">
        <p14:creationId xmlns:p14="http://schemas.microsoft.com/office/powerpoint/2010/main" val="29924462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4BAA6A2-3A5B-41E7-B4B7-95A229A24E03}" type="slidenum">
              <a:rPr lang="nl-BE" smtClean="0"/>
              <a:t>98</a:t>
            </a:fld>
            <a:endParaRPr lang="nl-BE"/>
          </a:p>
        </p:txBody>
      </p:sp>
    </p:spTree>
    <p:extLst>
      <p:ext uri="{BB962C8B-B14F-4D97-AF65-F5344CB8AC3E}">
        <p14:creationId xmlns:p14="http://schemas.microsoft.com/office/powerpoint/2010/main" val="31826356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4BAA6A2-3A5B-41E7-B4B7-95A229A24E03}" type="slidenum">
              <a:rPr lang="nl-BE" smtClean="0"/>
              <a:t>99</a:t>
            </a:fld>
            <a:endParaRPr lang="nl-BE"/>
          </a:p>
        </p:txBody>
      </p:sp>
    </p:spTree>
    <p:extLst>
      <p:ext uri="{BB962C8B-B14F-4D97-AF65-F5344CB8AC3E}">
        <p14:creationId xmlns:p14="http://schemas.microsoft.com/office/powerpoint/2010/main" val="195545136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lvl="1" eaLnBrk="1" hangingPunct="1"/>
            <a:endParaRPr lang="nl-NL" dirty="0" smtClean="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100</a:t>
            </a:fld>
            <a:endParaRPr lang="en-GB" smtClean="0"/>
          </a:p>
        </p:txBody>
      </p:sp>
    </p:spTree>
    <p:extLst>
      <p:ext uri="{BB962C8B-B14F-4D97-AF65-F5344CB8AC3E}">
        <p14:creationId xmlns:p14="http://schemas.microsoft.com/office/powerpoint/2010/main" val="367436410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lvl="1" eaLnBrk="1" hangingPunct="1"/>
            <a:endParaRPr lang="nl-NL" dirty="0" smtClean="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101</a:t>
            </a:fld>
            <a:endParaRPr lang="en-GB" smtClean="0"/>
          </a:p>
        </p:txBody>
      </p:sp>
    </p:spTree>
    <p:extLst>
      <p:ext uri="{BB962C8B-B14F-4D97-AF65-F5344CB8AC3E}">
        <p14:creationId xmlns:p14="http://schemas.microsoft.com/office/powerpoint/2010/main" val="19895120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noTextEdit="1"/>
          </p:cNvSpPr>
          <p:nvPr>
            <p:ph type="sldImg"/>
          </p:nvPr>
        </p:nvSpPr>
        <p:spPr>
          <a:ln/>
        </p:spPr>
      </p:sp>
      <p:sp>
        <p:nvSpPr>
          <p:cNvPr id="260099" name="Notes Placeholder 2"/>
          <p:cNvSpPr>
            <a:spLocks noGrp="1"/>
          </p:cNvSpPr>
          <p:nvPr>
            <p:ph type="body" idx="1"/>
          </p:nvPr>
        </p:nvSpPr>
        <p:spPr>
          <a:noFill/>
          <a:ln/>
        </p:spPr>
        <p:txBody>
          <a:bodyPr/>
          <a:lstStyle/>
          <a:p>
            <a:pPr eaLnBrk="1" hangingPunct="1"/>
            <a:r>
              <a:rPr lang="nl-NL" sz="900" dirty="0"/>
              <a:t>Ook te oefenen met de </a:t>
            </a:r>
            <a:r>
              <a:rPr lang="nl-NL" sz="900" dirty="0" err="1"/>
              <a:t>exercise</a:t>
            </a:r>
            <a:r>
              <a:rPr lang="nl-NL" sz="900" dirty="0"/>
              <a:t> rond Battle, bv om Soldiers te </a:t>
            </a:r>
            <a:r>
              <a:rPr lang="nl-NL" sz="900" dirty="0" smtClean="0"/>
              <a:t>builden</a:t>
            </a:r>
          </a:p>
          <a:p>
            <a:pPr eaLnBrk="1" hangingPunct="1"/>
            <a:endParaRPr lang="nl-NL" sz="900" dirty="0" smtClean="0"/>
          </a:p>
          <a:p>
            <a:pPr eaLnBrk="1" hangingPunct="1"/>
            <a:r>
              <a:rPr lang="nl-NL" sz="900" dirty="0" smtClean="0"/>
              <a:t>OEFENING!</a:t>
            </a:r>
            <a:endParaRPr lang="nl-NL" sz="900" dirty="0"/>
          </a:p>
        </p:txBody>
      </p:sp>
      <p:sp>
        <p:nvSpPr>
          <p:cNvPr id="260100" name="Slide Number Placeholder 3"/>
          <p:cNvSpPr>
            <a:spLocks noGrp="1"/>
          </p:cNvSpPr>
          <p:nvPr>
            <p:ph type="sldNum" sz="quarter" idx="5"/>
          </p:nvPr>
        </p:nvSpPr>
        <p:spPr>
          <a:noFill/>
        </p:spPr>
        <p:txBody>
          <a:bodyPr/>
          <a:lstStyle/>
          <a:p>
            <a:fld id="{103F85EF-61D0-4589-ACA8-D717600E8750}" type="slidenum">
              <a:rPr lang="en-GB" smtClean="0"/>
              <a:pPr/>
              <a:t>102</a:t>
            </a:fld>
            <a:endParaRPr lang="en-GB" smtClean="0"/>
          </a:p>
        </p:txBody>
      </p:sp>
    </p:spTree>
    <p:extLst>
      <p:ext uri="{BB962C8B-B14F-4D97-AF65-F5344CB8AC3E}">
        <p14:creationId xmlns:p14="http://schemas.microsoft.com/office/powerpoint/2010/main" val="15826414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C4BEAB74-1F99-4606-B705-B01879A05E05}" type="slidenum">
              <a:rPr lang="en-GB" smtClean="0"/>
              <a:pPr/>
              <a:t>103</a:t>
            </a:fld>
            <a:endParaRPr lang="en-GB" smtClean="0"/>
          </a:p>
        </p:txBody>
      </p:sp>
      <p:sp>
        <p:nvSpPr>
          <p:cNvPr id="169987" name="Rectangle 2"/>
          <p:cNvSpPr>
            <a:spLocks noGrp="1" noRot="1" noChangeAspect="1" noChangeArrowheads="1" noTextEdit="1"/>
          </p:cNvSpPr>
          <p:nvPr>
            <p:ph type="sldImg"/>
          </p:nvPr>
        </p:nvSpPr>
        <p:spPr>
          <a:xfrm>
            <a:off x="3265488" y="509588"/>
            <a:ext cx="3400425" cy="2549525"/>
          </a:xfrm>
          <a:ln/>
        </p:spPr>
      </p:sp>
      <p:sp>
        <p:nvSpPr>
          <p:cNvPr id="169988" name="Rectangle 3"/>
          <p:cNvSpPr>
            <a:spLocks noGrp="1" noChangeArrowheads="1"/>
          </p:cNvSpPr>
          <p:nvPr>
            <p:ph type="body" idx="1"/>
          </p:nvPr>
        </p:nvSpPr>
        <p:spPr>
          <a:noFill/>
          <a:ln/>
        </p:spPr>
        <p:txBody>
          <a:bodyPr/>
          <a:lstStyle/>
          <a:p>
            <a:pPr>
              <a:buFontTx/>
              <a:buNone/>
            </a:pPr>
            <a:r>
              <a:rPr lang="nl-NL" dirty="0" smtClean="0"/>
              <a:t>Alles herhalen met een algemene oefening!</a:t>
            </a:r>
          </a:p>
          <a:p>
            <a:pPr>
              <a:buFontTx/>
              <a:buChar char="•"/>
            </a:pPr>
            <a:endParaRPr lang="nl-NL" dirty="0" smtClean="0"/>
          </a:p>
          <a:p>
            <a:endParaRPr lang="nl-NL" dirty="0" smtClean="0"/>
          </a:p>
        </p:txBody>
      </p:sp>
    </p:spTree>
    <p:extLst>
      <p:ext uri="{BB962C8B-B14F-4D97-AF65-F5344CB8AC3E}">
        <p14:creationId xmlns:p14="http://schemas.microsoft.com/office/powerpoint/2010/main" val="3042806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p>
            <a:fld id="{514461FC-9F00-4C2D-8DD4-A8CA2E9755BB}" type="slidenum">
              <a:rPr lang="en-GB" smtClean="0"/>
              <a:pPr/>
              <a:t>104</a:t>
            </a:fld>
            <a:endParaRPr lang="en-GB" smtClean="0"/>
          </a:p>
        </p:txBody>
      </p:sp>
      <p:sp>
        <p:nvSpPr>
          <p:cNvPr id="263171" name="Rectangle 2"/>
          <p:cNvSpPr>
            <a:spLocks noGrp="1" noRot="1" noChangeAspect="1" noChangeArrowheads="1" noTextEdit="1"/>
          </p:cNvSpPr>
          <p:nvPr>
            <p:ph type="sldImg"/>
          </p:nvPr>
        </p:nvSpPr>
        <p:spPr>
          <a:xfrm>
            <a:off x="3263900" y="509588"/>
            <a:ext cx="3400425" cy="2549525"/>
          </a:xfrm>
          <a:ln/>
        </p:spPr>
      </p:sp>
      <p:sp>
        <p:nvSpPr>
          <p:cNvPr id="263172" name="Rectangle 3"/>
          <p:cNvSpPr>
            <a:spLocks noGrp="1" noChangeArrowheads="1"/>
          </p:cNvSpPr>
          <p:nvPr>
            <p:ph type="body" idx="1"/>
          </p:nvPr>
        </p:nvSpPr>
        <p:spPr>
          <a:noFill/>
          <a:ln/>
        </p:spPr>
        <p:txBody>
          <a:bodyPr/>
          <a:lstStyle/>
          <a:p>
            <a:r>
              <a:rPr lang="nl-BE" smtClean="0"/>
              <a:t>op alles wat we tot nu toe gezien hebben</a:t>
            </a:r>
          </a:p>
        </p:txBody>
      </p:sp>
    </p:spTree>
    <p:extLst>
      <p:ext uri="{BB962C8B-B14F-4D97-AF65-F5344CB8AC3E}">
        <p14:creationId xmlns:p14="http://schemas.microsoft.com/office/powerpoint/2010/main" val="3945346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nl-B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nl-BE"/>
          </a:p>
        </p:txBody>
      </p:sp>
      <p:sp>
        <p:nvSpPr>
          <p:cNvPr id="4" name="Date Placeholder 3"/>
          <p:cNvSpPr>
            <a:spLocks noGrp="1"/>
          </p:cNvSpPr>
          <p:nvPr>
            <p:ph type="dt" sz="half" idx="10"/>
          </p:nvPr>
        </p:nvSpPr>
        <p:spPr/>
        <p:txBody>
          <a:bodyPr/>
          <a:lstStyle/>
          <a:p>
            <a:fld id="{D52CE5AE-F86C-49ED-B20B-2C8F1C415CBA}" type="datetimeFigureOut">
              <a:rPr lang="nl-BE" smtClean="0"/>
              <a:t>30/10/15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3569029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p>
            <a:fld id="{D52CE5AE-F86C-49ED-B20B-2C8F1C415CBA}" type="datetimeFigureOut">
              <a:rPr lang="nl-BE" smtClean="0"/>
              <a:t>30/10/15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625876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nl-B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p>
            <a:fld id="{D52CE5AE-F86C-49ED-B20B-2C8F1C415CBA}" type="datetimeFigureOut">
              <a:rPr lang="nl-BE" smtClean="0"/>
              <a:t>30/10/15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1604036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Rectangle 2"/>
          <p:cNvSpPr>
            <a:spLocks noChangeArrowheads="1"/>
          </p:cNvSpPr>
          <p:nvPr/>
        </p:nvSpPr>
        <p:spPr bwMode="auto">
          <a:xfrm>
            <a:off x="359020" y="6153150"/>
            <a:ext cx="8480180" cy="300038"/>
          </a:xfrm>
          <a:prstGeom prst="rect">
            <a:avLst/>
          </a:prstGeom>
          <a:noFill/>
          <a:ln w="9525">
            <a:noFill/>
            <a:miter lim="800000"/>
            <a:headEnd/>
            <a:tailEnd/>
          </a:ln>
          <a:effectLst/>
        </p:spPr>
        <p:txBody>
          <a:bodyPr/>
          <a:lstStyle/>
          <a:p>
            <a:pPr>
              <a:lnSpc>
                <a:spcPct val="150000"/>
              </a:lnSpc>
              <a:defRPr/>
            </a:pPr>
            <a:r>
              <a:rPr lang="nl-NL" sz="1000">
                <a:solidFill>
                  <a:srgbClr val="164174"/>
                </a:solidFill>
                <a:latin typeface="Tahoma" pitchFamily="34" charset="0"/>
              </a:rPr>
              <a:t>Cegeka N.V.</a:t>
            </a:r>
            <a:r>
              <a:rPr lang="nl-NL" sz="1000" b="1">
                <a:solidFill>
                  <a:srgbClr val="164174"/>
                </a:solidFill>
                <a:latin typeface="Tahoma" pitchFamily="34" charset="0"/>
              </a:rPr>
              <a:t>  </a:t>
            </a:r>
            <a:r>
              <a:rPr lang="nl-NL" sz="1000">
                <a:solidFill>
                  <a:srgbClr val="164174"/>
                </a:solidFill>
                <a:latin typeface="Tahoma" pitchFamily="34" charset="0"/>
              </a:rPr>
              <a:t>Universiteitslaan 9 B-3500 Hasselt  - Interleuvenlaan 16 B-3001 Leuven  - Noorderlaan 87 B-2030 Antwerpen</a:t>
            </a:r>
            <a:endParaRPr lang="nl-NL" sz="1400" u="sng">
              <a:solidFill>
                <a:srgbClr val="164174"/>
              </a:solidFill>
              <a:latin typeface="Arial" pitchFamily="34" charset="0"/>
            </a:endParaRPr>
          </a:p>
        </p:txBody>
      </p:sp>
      <p:sp>
        <p:nvSpPr>
          <p:cNvPr id="3" name="Rectangle 3"/>
          <p:cNvSpPr>
            <a:spLocks noChangeArrowheads="1"/>
          </p:cNvSpPr>
          <p:nvPr/>
        </p:nvSpPr>
        <p:spPr bwMode="auto">
          <a:xfrm>
            <a:off x="0" y="0"/>
            <a:ext cx="9144000" cy="2971800"/>
          </a:xfrm>
          <a:prstGeom prst="rect">
            <a:avLst/>
          </a:prstGeom>
          <a:solidFill>
            <a:srgbClr val="164174"/>
          </a:solidFill>
          <a:ln w="9525">
            <a:noFill/>
            <a:miter lim="800000"/>
            <a:headEnd/>
            <a:tailEnd/>
          </a:ln>
          <a:effectLst/>
        </p:spPr>
        <p:txBody>
          <a:bodyPr wrap="none" anchor="ctr"/>
          <a:lstStyle/>
          <a:p>
            <a:pPr>
              <a:spcBef>
                <a:spcPct val="50000"/>
              </a:spcBef>
              <a:defRPr/>
            </a:pPr>
            <a:endParaRPr lang="nl-BE"/>
          </a:p>
        </p:txBody>
      </p:sp>
      <p:sp>
        <p:nvSpPr>
          <p:cNvPr id="4" name="Text Box 4"/>
          <p:cNvSpPr txBox="1">
            <a:spLocks noChangeArrowheads="1"/>
          </p:cNvSpPr>
          <p:nvPr/>
        </p:nvSpPr>
        <p:spPr bwMode="auto">
          <a:xfrm>
            <a:off x="1547447" y="549276"/>
            <a:ext cx="6364166" cy="1311275"/>
          </a:xfrm>
          <a:prstGeom prst="rect">
            <a:avLst/>
          </a:prstGeom>
          <a:noFill/>
          <a:ln w="9525">
            <a:noFill/>
            <a:miter lim="800000"/>
            <a:headEnd/>
            <a:tailEnd/>
          </a:ln>
          <a:effectLst/>
        </p:spPr>
        <p:txBody>
          <a:bodyPr>
            <a:spAutoFit/>
          </a:bodyPr>
          <a:lstStyle/>
          <a:p>
            <a:pPr eaLnBrk="0" hangingPunct="0">
              <a:spcBef>
                <a:spcPct val="50000"/>
              </a:spcBef>
              <a:defRPr/>
            </a:pPr>
            <a:r>
              <a:rPr lang="en-US" sz="4000" b="1" dirty="0">
                <a:solidFill>
                  <a:schemeClr val="bg1"/>
                </a:solidFill>
                <a:latin typeface="Tahoma" pitchFamily="34" charset="0"/>
                <a:ea typeface="Osaka" charset="-128"/>
              </a:rPr>
              <a:t>Agile Software Engineering</a:t>
            </a:r>
            <a:endParaRPr lang="en-US" sz="5400" dirty="0">
              <a:solidFill>
                <a:schemeClr val="bg1"/>
              </a:solidFill>
              <a:latin typeface="Times" pitchFamily="18" charset="0"/>
              <a:ea typeface="Osaka" charset="-128"/>
            </a:endParaRPr>
          </a:p>
        </p:txBody>
      </p:sp>
      <p:pic>
        <p:nvPicPr>
          <p:cNvPr id="5" name="Picture 5" descr="paperclip"/>
          <p:cNvPicPr>
            <a:picLocks noChangeAspect="1" noChangeArrowheads="1"/>
          </p:cNvPicPr>
          <p:nvPr/>
        </p:nvPicPr>
        <p:blipFill>
          <a:blip r:embed="rId2" cstate="print"/>
          <a:srcRect/>
          <a:stretch>
            <a:fillRect/>
          </a:stretch>
        </p:blipFill>
        <p:spPr bwMode="auto">
          <a:xfrm>
            <a:off x="1047750" y="1905001"/>
            <a:ext cx="2899996" cy="1927225"/>
          </a:xfrm>
          <a:prstGeom prst="rect">
            <a:avLst/>
          </a:prstGeom>
          <a:noFill/>
          <a:ln w="9525">
            <a:noFill/>
            <a:miter lim="800000"/>
            <a:headEnd/>
            <a:tailEnd/>
          </a:ln>
        </p:spPr>
      </p:pic>
      <p:pic>
        <p:nvPicPr>
          <p:cNvPr id="6" name="Picture 6" descr="Picture2"/>
          <p:cNvPicPr>
            <a:picLocks noChangeAspect="1" noChangeArrowheads="1"/>
          </p:cNvPicPr>
          <p:nvPr/>
        </p:nvPicPr>
        <p:blipFill>
          <a:blip r:embed="rId3" cstate="print"/>
          <a:srcRect/>
          <a:stretch>
            <a:fillRect/>
          </a:stretch>
        </p:blipFill>
        <p:spPr bwMode="auto">
          <a:xfrm>
            <a:off x="6982559" y="2667000"/>
            <a:ext cx="1614854" cy="304800"/>
          </a:xfrm>
          <a:prstGeom prst="rect">
            <a:avLst/>
          </a:prstGeom>
          <a:noFill/>
          <a:ln w="9525">
            <a:noFill/>
            <a:miter lim="800000"/>
            <a:headEnd/>
            <a:tailEnd/>
          </a:ln>
        </p:spPr>
      </p:pic>
      <p:sp>
        <p:nvSpPr>
          <p:cNvPr id="7" name="Text Box 9"/>
          <p:cNvSpPr txBox="1">
            <a:spLocks noChangeArrowheads="1"/>
          </p:cNvSpPr>
          <p:nvPr/>
        </p:nvSpPr>
        <p:spPr bwMode="auto">
          <a:xfrm>
            <a:off x="3420208" y="6381751"/>
            <a:ext cx="1439008" cy="366713"/>
          </a:xfrm>
          <a:prstGeom prst="rect">
            <a:avLst/>
          </a:prstGeom>
          <a:noFill/>
          <a:ln w="9525">
            <a:noFill/>
            <a:miter lim="800000"/>
            <a:headEnd/>
            <a:tailEnd/>
          </a:ln>
          <a:effectLst/>
        </p:spPr>
        <p:txBody>
          <a:bodyPr>
            <a:spAutoFit/>
          </a:bodyPr>
          <a:lstStyle/>
          <a:p>
            <a:pPr algn="ctr">
              <a:lnSpc>
                <a:spcPct val="150000"/>
              </a:lnSpc>
              <a:defRPr/>
            </a:pPr>
            <a:r>
              <a:rPr lang="nl-NL" sz="1200" b="1" u="sng">
                <a:solidFill>
                  <a:srgbClr val="164174"/>
                </a:solidFill>
                <a:latin typeface="Tahoma" pitchFamily="34" charset="0"/>
              </a:rPr>
              <a:t>www.cegeka.be</a:t>
            </a:r>
            <a:r>
              <a:rPr lang="nl-NL" sz="1200" u="sng">
                <a:solidFill>
                  <a:srgbClr val="164174"/>
                </a:solidFill>
                <a:latin typeface="Tahoma" pitchFamily="34" charset="0"/>
              </a:rPr>
              <a:t> </a:t>
            </a:r>
            <a:endParaRPr lang="nl-NL" sz="1200">
              <a:latin typeface="Tahoma" pitchFamily="34" charset="0"/>
            </a:endParaRPr>
          </a:p>
        </p:txBody>
      </p:sp>
      <p:sp>
        <p:nvSpPr>
          <p:cNvPr id="8" name="Rectangle 10"/>
          <p:cNvSpPr>
            <a:spLocks noChangeArrowheads="1"/>
          </p:cNvSpPr>
          <p:nvPr/>
        </p:nvSpPr>
        <p:spPr bwMode="auto">
          <a:xfrm>
            <a:off x="359020" y="6153150"/>
            <a:ext cx="8480180" cy="300038"/>
          </a:xfrm>
          <a:prstGeom prst="rect">
            <a:avLst/>
          </a:prstGeom>
          <a:noFill/>
          <a:ln w="9525">
            <a:noFill/>
            <a:miter lim="800000"/>
            <a:headEnd/>
            <a:tailEnd/>
          </a:ln>
          <a:effectLst/>
        </p:spPr>
        <p:txBody>
          <a:bodyPr/>
          <a:lstStyle/>
          <a:p>
            <a:pPr>
              <a:lnSpc>
                <a:spcPct val="150000"/>
              </a:lnSpc>
              <a:defRPr/>
            </a:pPr>
            <a:r>
              <a:rPr lang="nl-NL" sz="1000">
                <a:solidFill>
                  <a:srgbClr val="164174"/>
                </a:solidFill>
                <a:latin typeface="Tahoma" pitchFamily="34" charset="0"/>
              </a:rPr>
              <a:t>Cegeka N.V.</a:t>
            </a:r>
            <a:r>
              <a:rPr lang="nl-NL" sz="1000" b="1">
                <a:solidFill>
                  <a:srgbClr val="164174"/>
                </a:solidFill>
                <a:latin typeface="Tahoma" pitchFamily="34" charset="0"/>
              </a:rPr>
              <a:t>  </a:t>
            </a:r>
            <a:r>
              <a:rPr lang="nl-NL" sz="1000">
                <a:solidFill>
                  <a:srgbClr val="164174"/>
                </a:solidFill>
                <a:latin typeface="Tahoma" pitchFamily="34" charset="0"/>
              </a:rPr>
              <a:t>Universiteitslaan 9 B-3500 Hasselt  - Interleuvenlaan 16 B-3001 Leuven  - Noorderlaan 87 B-2030 Antwerpen</a:t>
            </a:r>
            <a:endParaRPr lang="nl-NL" sz="1400" u="sng">
              <a:solidFill>
                <a:srgbClr val="164174"/>
              </a:solidFill>
              <a:latin typeface="Arial" pitchFamily="34" charset="0"/>
            </a:endParaRPr>
          </a:p>
        </p:txBody>
      </p:sp>
      <p:pic>
        <p:nvPicPr>
          <p:cNvPr id="9" name="Picture 11" descr="paperclip"/>
          <p:cNvPicPr>
            <a:picLocks noChangeAspect="1" noChangeArrowheads="1"/>
          </p:cNvPicPr>
          <p:nvPr/>
        </p:nvPicPr>
        <p:blipFill>
          <a:blip r:embed="rId2" cstate="print"/>
          <a:srcRect/>
          <a:stretch>
            <a:fillRect/>
          </a:stretch>
        </p:blipFill>
        <p:spPr bwMode="auto">
          <a:xfrm>
            <a:off x="1047750" y="1905001"/>
            <a:ext cx="2899996" cy="1927225"/>
          </a:xfrm>
          <a:prstGeom prst="rect">
            <a:avLst/>
          </a:prstGeom>
          <a:noFill/>
          <a:ln w="9525">
            <a:noFill/>
            <a:miter lim="800000"/>
            <a:headEnd/>
            <a:tailEnd/>
          </a:ln>
        </p:spPr>
      </p:pic>
      <p:pic>
        <p:nvPicPr>
          <p:cNvPr id="10" name="Picture 12" descr="Picture2"/>
          <p:cNvPicPr>
            <a:picLocks noChangeAspect="1" noChangeArrowheads="1"/>
          </p:cNvPicPr>
          <p:nvPr/>
        </p:nvPicPr>
        <p:blipFill>
          <a:blip r:embed="rId3" cstate="print"/>
          <a:srcRect/>
          <a:stretch>
            <a:fillRect/>
          </a:stretch>
        </p:blipFill>
        <p:spPr bwMode="auto">
          <a:xfrm>
            <a:off x="6982559" y="2667000"/>
            <a:ext cx="1614854" cy="304800"/>
          </a:xfrm>
          <a:prstGeom prst="rect">
            <a:avLst/>
          </a:prstGeom>
          <a:noFill/>
          <a:ln w="9525">
            <a:noFill/>
            <a:miter lim="800000"/>
            <a:headEnd/>
            <a:tailEnd/>
          </a:ln>
        </p:spPr>
      </p:pic>
      <p:sp>
        <p:nvSpPr>
          <p:cNvPr id="11" name="Text Box 15"/>
          <p:cNvSpPr txBox="1">
            <a:spLocks noChangeArrowheads="1"/>
          </p:cNvSpPr>
          <p:nvPr/>
        </p:nvSpPr>
        <p:spPr bwMode="auto">
          <a:xfrm>
            <a:off x="3420208" y="6381751"/>
            <a:ext cx="1439008" cy="366713"/>
          </a:xfrm>
          <a:prstGeom prst="rect">
            <a:avLst/>
          </a:prstGeom>
          <a:noFill/>
          <a:ln w="9525">
            <a:noFill/>
            <a:miter lim="800000"/>
            <a:headEnd/>
            <a:tailEnd/>
          </a:ln>
          <a:effectLst/>
        </p:spPr>
        <p:txBody>
          <a:bodyPr>
            <a:spAutoFit/>
          </a:bodyPr>
          <a:lstStyle/>
          <a:p>
            <a:pPr algn="ctr">
              <a:lnSpc>
                <a:spcPct val="150000"/>
              </a:lnSpc>
              <a:defRPr/>
            </a:pPr>
            <a:r>
              <a:rPr lang="nl-NL" sz="1200" b="1" u="sng">
                <a:solidFill>
                  <a:srgbClr val="164174"/>
                </a:solidFill>
                <a:latin typeface="Tahoma" pitchFamily="34" charset="0"/>
              </a:rPr>
              <a:t>www.cegeka.be</a:t>
            </a:r>
            <a:r>
              <a:rPr lang="nl-NL" sz="1200" u="sng">
                <a:solidFill>
                  <a:srgbClr val="164174"/>
                </a:solidFill>
                <a:latin typeface="Tahoma" pitchFamily="34" charset="0"/>
              </a:rPr>
              <a:t> </a:t>
            </a:r>
            <a:endParaRPr lang="nl-NL" sz="1200">
              <a:latin typeface="Tahoma" pitchFamily="34" charset="0"/>
            </a:endParaRPr>
          </a:p>
        </p:txBody>
      </p:sp>
      <p:sp>
        <p:nvSpPr>
          <p:cNvPr id="12" name="Rectangle 27"/>
          <p:cNvSpPr>
            <a:spLocks noChangeArrowheads="1"/>
          </p:cNvSpPr>
          <p:nvPr userDrawn="1"/>
        </p:nvSpPr>
        <p:spPr bwMode="auto">
          <a:xfrm>
            <a:off x="0" y="2982397"/>
            <a:ext cx="184731" cy="369332"/>
          </a:xfrm>
          <a:prstGeom prst="rect">
            <a:avLst/>
          </a:prstGeom>
          <a:noFill/>
          <a:ln w="9525">
            <a:noFill/>
            <a:miter lim="800000"/>
            <a:headEnd/>
            <a:tailEnd/>
          </a:ln>
          <a:effectLst/>
        </p:spPr>
        <p:txBody>
          <a:bodyPr wrap="none" anchor="ctr">
            <a:spAutoFit/>
          </a:bodyPr>
          <a:lstStyle/>
          <a:p>
            <a:pPr>
              <a:spcBef>
                <a:spcPct val="50000"/>
              </a:spcBef>
              <a:defRPr/>
            </a:pPr>
            <a:endParaRPr lang="nl-BE"/>
          </a:p>
        </p:txBody>
      </p:sp>
      <p:grpSp>
        <p:nvGrpSpPr>
          <p:cNvPr id="14" name="Group 33"/>
          <p:cNvGrpSpPr>
            <a:grpSpLocks/>
          </p:cNvGrpSpPr>
          <p:nvPr userDrawn="1"/>
        </p:nvGrpSpPr>
        <p:grpSpPr bwMode="auto">
          <a:xfrm>
            <a:off x="7450016" y="6140457"/>
            <a:ext cx="1510812" cy="369888"/>
            <a:chOff x="5084" y="3249"/>
            <a:chExt cx="1031" cy="233"/>
          </a:xfrm>
        </p:grpSpPr>
        <p:sp>
          <p:nvSpPr>
            <p:cNvPr id="15" name="Text Box 31"/>
            <p:cNvSpPr txBox="1">
              <a:spLocks noChangeArrowheads="1"/>
            </p:cNvSpPr>
            <p:nvPr userDrawn="1"/>
          </p:nvSpPr>
          <p:spPr bwMode="auto">
            <a:xfrm>
              <a:off x="5252" y="3249"/>
              <a:ext cx="863" cy="233"/>
            </a:xfrm>
            <a:prstGeom prst="rect">
              <a:avLst/>
            </a:prstGeom>
            <a:noFill/>
            <a:ln w="9525">
              <a:noFill/>
              <a:miter lim="800000"/>
              <a:headEnd/>
              <a:tailEnd/>
            </a:ln>
            <a:effectLst/>
          </p:spPr>
          <p:txBody>
            <a:bodyPr>
              <a:spAutoFit/>
            </a:bodyPr>
            <a:lstStyle/>
            <a:p>
              <a:pPr eaLnBrk="0" hangingPunct="0">
                <a:spcBef>
                  <a:spcPct val="50000"/>
                </a:spcBef>
                <a:defRPr/>
              </a:pPr>
              <a:r>
                <a:rPr lang="en-GB" b="1">
                  <a:latin typeface="Tahoma" pitchFamily="34" charset="0"/>
                  <a:ea typeface="Osaka" charset="-128"/>
                </a:rPr>
                <a:t>cegeka</a:t>
              </a:r>
              <a:endParaRPr lang="nl-NL" sz="1200" b="1">
                <a:solidFill>
                  <a:srgbClr val="494949"/>
                </a:solidFill>
                <a:latin typeface="Tahoma" pitchFamily="34" charset="0"/>
                <a:ea typeface="Osaka" charset="-128"/>
              </a:endParaRPr>
            </a:p>
          </p:txBody>
        </p:sp>
        <p:pic>
          <p:nvPicPr>
            <p:cNvPr id="16" name="Picture 32"/>
            <p:cNvPicPr>
              <a:picLocks noChangeAspect="1" noChangeArrowheads="1"/>
            </p:cNvPicPr>
            <p:nvPr userDrawn="1"/>
          </p:nvPicPr>
          <p:blipFill>
            <a:blip r:embed="rId4" cstate="print"/>
            <a:srcRect/>
            <a:stretch>
              <a:fillRect/>
            </a:stretch>
          </p:blipFill>
          <p:spPr bwMode="auto">
            <a:xfrm>
              <a:off x="5084" y="3308"/>
              <a:ext cx="181" cy="155"/>
            </a:xfrm>
            <a:prstGeom prst="rect">
              <a:avLst/>
            </a:prstGeom>
            <a:noFill/>
            <a:ln w="9525">
              <a:noFill/>
              <a:miter lim="800000"/>
              <a:headEnd/>
              <a:tailEnd/>
            </a:ln>
          </p:spPr>
        </p:pic>
      </p:grpSp>
    </p:spTree>
    <p:extLst>
      <p:ext uri="{BB962C8B-B14F-4D97-AF65-F5344CB8AC3E}">
        <p14:creationId xmlns:p14="http://schemas.microsoft.com/office/powerpoint/2010/main" val="3381823030"/>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30/10/15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17627797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30/10/15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3601480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30/10/15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5482850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1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30/10/15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25609316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30/10/15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3962864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30/10/15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25952426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30/10/15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1414066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p>
            <a:fld id="{D52CE5AE-F86C-49ED-B20B-2C8F1C415CBA}" type="datetimeFigureOut">
              <a:rPr lang="nl-BE" smtClean="0"/>
              <a:t>30/10/15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1231764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30/10/15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12016061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30/10/15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8353374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30/10/15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31471244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0"/>
          </p:nvPr>
        </p:nvSpPr>
        <p:spPr/>
        <p:txBody>
          <a:bodyPr/>
          <a:lstStyle/>
          <a:p>
            <a:fld id="{5E0F93BF-EBD3-4B06-8E1B-4FC57A963B17}" type="slidenum">
              <a:rPr lang="en-US" smtClean="0"/>
              <a:pPr/>
              <a:t>‹#›</a:t>
            </a:fld>
            <a:endParaRPr lang="en-US" dirty="0"/>
          </a:p>
        </p:txBody>
      </p:sp>
    </p:spTree>
    <p:extLst>
      <p:ext uri="{BB962C8B-B14F-4D97-AF65-F5344CB8AC3E}">
        <p14:creationId xmlns:p14="http://schemas.microsoft.com/office/powerpoint/2010/main" val="17617126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PPT_cover_slide_ENG_ok.jpg"/>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1440000" y="1133475"/>
            <a:ext cx="7200000" cy="752899"/>
          </a:xfrm>
          <a:prstGeom prst="rect">
            <a:avLst/>
          </a:prstGeom>
        </p:spPr>
        <p:txBody>
          <a:bodyPr lIns="108000" anchor="ctr" anchorCtr="0"/>
          <a:lstStyle>
            <a:lvl1pPr marL="446088" indent="-446088" algn="r">
              <a:buFontTx/>
              <a:buBlip>
                <a:blip r:embed="rId3"/>
              </a:buBlip>
              <a:defRPr>
                <a:solidFill>
                  <a:schemeClr val="accent1"/>
                </a:solidFill>
              </a:defRPr>
            </a:lvl1pPr>
          </a:lstStyle>
          <a:p>
            <a:r>
              <a:rPr lang="en-US" noProof="0" smtClean="0"/>
              <a:t> Click to edit Master title style</a:t>
            </a:r>
            <a:endParaRPr lang="en-US" noProof="0"/>
          </a:p>
        </p:txBody>
      </p:sp>
      <p:sp>
        <p:nvSpPr>
          <p:cNvPr id="3" name="Subtitle 2"/>
          <p:cNvSpPr>
            <a:spLocks noGrp="1"/>
          </p:cNvSpPr>
          <p:nvPr>
            <p:ph type="subTitle" idx="1"/>
          </p:nvPr>
        </p:nvSpPr>
        <p:spPr>
          <a:xfrm>
            <a:off x="1440000" y="1886373"/>
            <a:ext cx="7200000" cy="650586"/>
          </a:xfrm>
        </p:spPr>
        <p:txBody>
          <a:bodyPr/>
          <a:lstStyle>
            <a:lvl1pPr marL="0" indent="0" algn="r">
              <a:buNone/>
              <a:defRPr>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Date Placeholder 8"/>
          <p:cNvSpPr>
            <a:spLocks noGrp="1"/>
          </p:cNvSpPr>
          <p:nvPr>
            <p:ph type="dt" sz="half" idx="10"/>
          </p:nvPr>
        </p:nvSpPr>
        <p:spPr>
          <a:xfrm>
            <a:off x="7199087" y="4948692"/>
            <a:ext cx="1440914" cy="407079"/>
          </a:xfrm>
          <a:prstGeom prst="rect">
            <a:avLst/>
          </a:prstGeom>
        </p:spPr>
        <p:txBody>
          <a:bodyPr/>
          <a:lstStyle>
            <a:lvl1pPr algn="r">
              <a:defRPr sz="1600">
                <a:solidFill>
                  <a:schemeClr val="bg2"/>
                </a:solidFill>
              </a:defRPr>
            </a:lvl1pPr>
          </a:lstStyle>
          <a:p>
            <a:fld id="{CF65689A-6E54-43BA-BD02-3C6A26EECF7F}" type="datetime1">
              <a:rPr lang="en-US" smtClean="0">
                <a:solidFill>
                  <a:srgbClr val="7F7F7F"/>
                </a:solidFill>
              </a:rPr>
              <a:pPr/>
              <a:t>30/10/15</a:t>
            </a:fld>
            <a:endParaRPr lang="en-US">
              <a:solidFill>
                <a:srgbClr val="7F7F7F"/>
              </a:solidFill>
            </a:endParaRPr>
          </a:p>
        </p:txBody>
      </p:sp>
    </p:spTree>
    <p:extLst>
      <p:ext uri="{BB962C8B-B14F-4D97-AF65-F5344CB8AC3E}">
        <p14:creationId xmlns:p14="http://schemas.microsoft.com/office/powerpoint/2010/main" val="4043612651"/>
      </p:ext>
    </p:extLst>
  </p:cSld>
  <p:clrMapOvr>
    <a:masterClrMapping/>
  </p:clrMapOvr>
  <p:timing>
    <p:tnLst>
      <p:par>
        <p:cTn xmlns:p14="http://schemas.microsoft.com/office/powerpoint/2010/main" id="1" dur="indefinite" restart="never" nodeType="tmRoot"/>
      </p:par>
    </p:tnLst>
  </p:timing>
  <p:hf sldNum="0" hdr="0" ftr="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0000" y="3429001"/>
            <a:ext cx="8100000" cy="1362075"/>
          </a:xfrm>
          <a:prstGeom prst="rect">
            <a:avLst/>
          </a:prstGeom>
        </p:spPr>
        <p:txBody>
          <a:bodyPr anchor="t">
            <a:normAutofit/>
          </a:bodyPr>
          <a:lstStyle>
            <a:lvl1pPr algn="l">
              <a:defRPr sz="3200" b="1" cap="all">
                <a:solidFill>
                  <a:schemeClr val="accent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540000" y="1928813"/>
            <a:ext cx="8100000" cy="1500187"/>
          </a:xfrm>
        </p:spPr>
        <p:txBody>
          <a:bodyPr anchor="b"/>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p>
            <a:fld id="{5E0F93BF-EBD3-4B06-8E1B-4FC57A963B17}"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7009482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539999" y="1609725"/>
            <a:ext cx="8100000" cy="4535590"/>
          </a:xfrm>
          <a:prstGeom prst="rect">
            <a:avLst/>
          </a:prstGeom>
        </p:spPr>
        <p:txBody>
          <a:bodyPr vert="horz" lIns="10800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0"/>
          </p:nvPr>
        </p:nvSpPr>
        <p:spPr/>
        <p:txBody>
          <a:bodyPr/>
          <a:lstStyle/>
          <a:p>
            <a:fld id="{5E0F93BF-EBD3-4B06-8E1B-4FC57A963B17}" type="slidenum">
              <a:rPr lang="en-US" smtClean="0">
                <a:solidFill>
                  <a:srgbClr val="000000"/>
                </a:solidFill>
              </a:rPr>
              <a:pPr/>
              <a:t>‹#›</a:t>
            </a:fld>
            <a:endParaRPr lang="en-US" dirty="0">
              <a:solidFill>
                <a:srgbClr val="000000"/>
              </a:solidFill>
            </a:endParaRPr>
          </a:p>
        </p:txBody>
      </p: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017129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40000" y="1609726"/>
            <a:ext cx="4017486" cy="4535589"/>
          </a:xfrm>
        </p:spPr>
        <p:txBody>
          <a:bodyPr>
            <a:normAutofit/>
          </a:bodyPr>
          <a:lstStyle>
            <a:lvl1pPr marL="441325" indent="-441325">
              <a:defRPr sz="2000"/>
            </a:lvl1pPr>
            <a:lvl2pPr>
              <a:defRPr sz="20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sz="half" idx="13"/>
          </p:nvPr>
        </p:nvSpPr>
        <p:spPr>
          <a:xfrm>
            <a:off x="4557486" y="1609726"/>
            <a:ext cx="4082513" cy="4535589"/>
          </a:xfrm>
        </p:spPr>
        <p:txBody>
          <a:bodyPr>
            <a:normAutofit/>
          </a:bodyPr>
          <a:lstStyle>
            <a:lvl1pPr marL="441325" indent="-441325">
              <a:defRPr sz="2000"/>
            </a:lvl1pPr>
            <a:lvl2pPr>
              <a:defRPr sz="20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smtClean="0"/>
              <a:t>Click to edit Master title style</a:t>
            </a:r>
            <a:endParaRPr lang="en-US"/>
          </a:p>
        </p:txBody>
      </p:sp>
      <p:sp>
        <p:nvSpPr>
          <p:cNvPr id="7" name="Slide Number Placeholder 6"/>
          <p:cNvSpPr>
            <a:spLocks noGrp="1"/>
          </p:cNvSpPr>
          <p:nvPr>
            <p:ph type="sldNum" sz="quarter" idx="14"/>
          </p:nvPr>
        </p:nvSpPr>
        <p:spPr/>
        <p:txBody>
          <a:bodyPr/>
          <a:lstStyle/>
          <a:p>
            <a:fld id="{5E0F93BF-EBD3-4B06-8E1B-4FC57A963B17}"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7109054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40000" y="2249488"/>
            <a:ext cx="4050000" cy="3895827"/>
          </a:xfrm>
        </p:spPr>
        <p:txBody>
          <a:bodyPr>
            <a:normAutofit/>
          </a:bodyPr>
          <a:lstStyle>
            <a:lvl1pPr marL="442800" indent="-442800">
              <a:defRPr sz="2000">
                <a:latin typeface="+mn-lt"/>
              </a:defRPr>
            </a:lvl1pPr>
            <a:lvl2pPr indent="-442800">
              <a:defRPr sz="2000">
                <a:latin typeface="+mn-lt"/>
              </a:defRPr>
            </a:lvl2pPr>
            <a:lvl3pPr indent="-442800">
              <a:defRPr sz="2000">
                <a:latin typeface="+mn-lt"/>
              </a:defRPr>
            </a:lvl3pPr>
            <a:lvl4pPr indent="-442800">
              <a:defRPr sz="1800">
                <a:latin typeface="+mn-lt"/>
              </a:defRPr>
            </a:lvl4pPr>
            <a:lvl5pPr indent="-442800">
              <a:defRPr sz="1600">
                <a:latin typeface="+mn-lt"/>
              </a:defRPr>
            </a:lvl5pPr>
            <a:lvl6pPr>
              <a:defRPr sz="1600"/>
            </a:lvl6pPr>
            <a:lvl7pPr>
              <a:defRPr sz="1600"/>
            </a:lvl7pPr>
            <a:lvl8pPr>
              <a:defRPr sz="1600"/>
            </a:lvl8pPr>
            <a:lvl9pPr>
              <a:defRPr sz="1600"/>
            </a:lvl9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a:p>
        </p:txBody>
      </p:sp>
      <p:sp>
        <p:nvSpPr>
          <p:cNvPr id="3" name="Text Placeholder 2"/>
          <p:cNvSpPr>
            <a:spLocks noGrp="1"/>
          </p:cNvSpPr>
          <p:nvPr>
            <p:ph type="body" idx="1"/>
          </p:nvPr>
        </p:nvSpPr>
        <p:spPr>
          <a:xfrm>
            <a:off x="540000" y="1609725"/>
            <a:ext cx="4049999" cy="639763"/>
          </a:xfrm>
        </p:spPr>
        <p:txBody>
          <a:bodyPr anchor="b">
            <a:normAutofit/>
          </a:bodyPr>
          <a:lstStyle>
            <a:lvl1pPr marL="0" indent="0">
              <a:buNone/>
              <a:defRPr sz="2000" b="1" i="0">
                <a:latin typeface="+mn-lt"/>
                <a:cs typeface="Trebuchet M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590000" y="1609725"/>
            <a:ext cx="4049999" cy="639763"/>
          </a:xfrm>
        </p:spPr>
        <p:txBody>
          <a:bodyPr anchor="b">
            <a:normAutofit/>
          </a:bodyPr>
          <a:lstStyle>
            <a:lvl1pPr marL="0" indent="0">
              <a:buNone/>
              <a:defRPr sz="2000" b="1">
                <a:latin typeface="+mn-lt"/>
                <a:cs typeface="Trebuchet M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89999" y="2249488"/>
            <a:ext cx="4049999" cy="3895827"/>
          </a:xfrm>
        </p:spPr>
        <p:txBody>
          <a:bodyPr>
            <a:normAutofit/>
          </a:bodyPr>
          <a:lstStyle>
            <a:lvl1pPr marL="441325" indent="-442800">
              <a:defRPr sz="2000">
                <a:latin typeface="+mn-lt"/>
              </a:defRPr>
            </a:lvl1pPr>
            <a:lvl2pPr indent="-442800">
              <a:defRPr sz="2000">
                <a:latin typeface="+mn-lt"/>
              </a:defRPr>
            </a:lvl2pPr>
            <a:lvl3pPr indent="-442800">
              <a:defRPr sz="2000">
                <a:latin typeface="+mn-lt"/>
              </a:defRPr>
            </a:lvl3pPr>
            <a:lvl4pPr indent="-442800">
              <a:defRPr sz="1800">
                <a:latin typeface="+mn-lt"/>
              </a:defRPr>
            </a:lvl4pPr>
            <a:lvl5pPr indent="-442800">
              <a:defRPr sz="1600">
                <a:latin typeface="+mn-lt"/>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a:lstStyle>
            <a:lvl1pPr>
              <a:defRPr>
                <a:latin typeface="+mn-lt"/>
              </a:defRPr>
            </a:lvl1pPr>
          </a:lstStyle>
          <a:p>
            <a:r>
              <a:rPr lang="en-US" smtClean="0"/>
              <a:t>Click to edit Master title style</a:t>
            </a:r>
            <a:endParaRPr lang="en-US"/>
          </a:p>
        </p:txBody>
      </p:sp>
      <p:sp>
        <p:nvSpPr>
          <p:cNvPr id="9" name="Slide Number Placeholder 8"/>
          <p:cNvSpPr>
            <a:spLocks noGrp="1"/>
          </p:cNvSpPr>
          <p:nvPr>
            <p:ph type="sldNum" sz="quarter" idx="10"/>
          </p:nvPr>
        </p:nvSpPr>
        <p:spPr/>
        <p:txBody>
          <a:bodyPr/>
          <a:lstStyle>
            <a:lvl1pPr>
              <a:defRPr>
                <a:latin typeface="+mn-lt"/>
              </a:defRPr>
            </a:lvl1pPr>
          </a:lstStyle>
          <a:p>
            <a:fld id="{5E0F93BF-EBD3-4B06-8E1B-4FC57A963B17}"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1784474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0"/>
          </p:nvPr>
        </p:nvSpPr>
        <p:spPr/>
        <p:txBody>
          <a:bodyPr/>
          <a:lstStyle/>
          <a:p>
            <a:fld id="{5E0F93BF-EBD3-4B06-8E1B-4FC57A963B17}"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3640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nl-B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2CE5AE-F86C-49ED-B20B-2C8F1C415CBA}" type="datetimeFigureOut">
              <a:rPr lang="nl-BE" smtClean="0"/>
              <a:t>30/10/15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30232679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9999" y="1609724"/>
            <a:ext cx="1545354" cy="722255"/>
          </a:xfrm>
          <a:prstGeom prst="rect">
            <a:avLst/>
          </a:prstGeom>
        </p:spPr>
        <p:txBody>
          <a:bodyPr anchor="b">
            <a:normAutofit/>
          </a:bodyPr>
          <a:lstStyle>
            <a:lvl1pPr algn="l">
              <a:defRPr sz="1400" b="1">
                <a:solidFill>
                  <a:schemeClr val="accent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2085352" y="566057"/>
            <a:ext cx="6554647" cy="5579258"/>
          </a:xfrm>
        </p:spPr>
        <p:txBody>
          <a:bodyPr>
            <a:normAutofit/>
          </a:bodyPr>
          <a:lstStyle>
            <a:lvl1pPr marL="446088" indent="-446088">
              <a:defRPr sz="2400"/>
            </a:lvl1pPr>
            <a:lvl2pPr>
              <a:defRPr sz="20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540000" y="2331980"/>
            <a:ext cx="1545353" cy="3813335"/>
          </a:xfrm>
        </p:spPr>
        <p:txBody>
          <a:bodyPr>
            <a:normAutofit/>
          </a:bodyPr>
          <a:lstStyle>
            <a:lvl1pPr marL="0" indent="0">
              <a:buNone/>
              <a:defRPr sz="12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Slide Number Placeholder 4"/>
          <p:cNvSpPr>
            <a:spLocks noGrp="1"/>
          </p:cNvSpPr>
          <p:nvPr>
            <p:ph type="sldNum" sz="quarter" idx="10"/>
          </p:nvPr>
        </p:nvSpPr>
        <p:spPr/>
        <p:txBody>
          <a:bodyPr/>
          <a:lstStyle/>
          <a:p>
            <a:fld id="{5E0F93BF-EBD3-4B06-8E1B-4FC57A963B17}"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026623590"/>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6944"/>
            <a:ext cx="5486400" cy="566739"/>
          </a:xfrm>
          <a:prstGeom prst="rect">
            <a:avLst/>
          </a:prstGeom>
        </p:spPr>
        <p:txBody>
          <a:bodyPr anchor="b"/>
          <a:lstStyle>
            <a:lvl1pPr algn="l">
              <a:defRPr sz="2000" b="1">
                <a:solidFill>
                  <a:schemeClr val="accent1"/>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1792288" y="619118"/>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73683"/>
            <a:ext cx="5486400" cy="804863"/>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p>
            <a:fld id="{5E0F93BF-EBD3-4B06-8E1B-4FC57A963B17}"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840734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5" name="Date Placeholder 4"/>
          <p:cNvSpPr>
            <a:spLocks noGrp="1"/>
          </p:cNvSpPr>
          <p:nvPr>
            <p:ph type="dt" sz="half" idx="10"/>
          </p:nvPr>
        </p:nvSpPr>
        <p:spPr/>
        <p:txBody>
          <a:bodyPr/>
          <a:lstStyle/>
          <a:p>
            <a:fld id="{D52CE5AE-F86C-49ED-B20B-2C8F1C415CBA}" type="datetimeFigureOut">
              <a:rPr lang="nl-BE" smtClean="0"/>
              <a:t>30/10/15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4002130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nl-B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7" name="Date Placeholder 6"/>
          <p:cNvSpPr>
            <a:spLocks noGrp="1"/>
          </p:cNvSpPr>
          <p:nvPr>
            <p:ph type="dt" sz="half" idx="10"/>
          </p:nvPr>
        </p:nvSpPr>
        <p:spPr/>
        <p:txBody>
          <a:bodyPr/>
          <a:lstStyle/>
          <a:p>
            <a:fld id="{D52CE5AE-F86C-49ED-B20B-2C8F1C415CBA}" type="datetimeFigureOut">
              <a:rPr lang="nl-BE" smtClean="0"/>
              <a:t>30/10/15</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665501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Date Placeholder 2"/>
          <p:cNvSpPr>
            <a:spLocks noGrp="1"/>
          </p:cNvSpPr>
          <p:nvPr>
            <p:ph type="dt" sz="half" idx="10"/>
          </p:nvPr>
        </p:nvSpPr>
        <p:spPr/>
        <p:txBody>
          <a:bodyPr/>
          <a:lstStyle/>
          <a:p>
            <a:fld id="{D52CE5AE-F86C-49ED-B20B-2C8F1C415CBA}" type="datetimeFigureOut">
              <a:rPr lang="nl-BE" smtClean="0"/>
              <a:t>30/10/15</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1018551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2CE5AE-F86C-49ED-B20B-2C8F1C415CBA}" type="datetimeFigureOut">
              <a:rPr lang="nl-BE" smtClean="0"/>
              <a:t>30/10/15</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443063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nl-B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2CE5AE-F86C-49ED-B20B-2C8F1C415CBA}" type="datetimeFigureOut">
              <a:rPr lang="nl-BE" smtClean="0"/>
              <a:t>30/10/15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1667459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nl-B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2CE5AE-F86C-49ED-B20B-2C8F1C415CBA}" type="datetimeFigureOut">
              <a:rPr lang="nl-BE" smtClean="0"/>
              <a:t>30/10/15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93633610"/>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image" Target="../media/image5.jpeg"/><Relationship Id="rId12" Type="http://schemas.openxmlformats.org/officeDocument/2006/relationships/image" Target="../media/image6.png"/><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theme" Target="../theme/theme2.xml"/><Relationship Id="rId10"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nl-BE"/>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2CE5AE-F86C-49ED-B20B-2C8F1C415CBA}" type="datetimeFigureOut">
              <a:rPr lang="nl-BE" smtClean="0"/>
              <a:t>30/10/15</a:t>
            </a:fld>
            <a:endParaRPr lang="nl-BE"/>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214D30-C938-4F4E-96B8-3B83CE2A0680}" type="slidenum">
              <a:rPr lang="nl-BE" smtClean="0"/>
              <a:t>‹#›</a:t>
            </a:fld>
            <a:endParaRPr lang="nl-BE"/>
          </a:p>
        </p:txBody>
      </p:sp>
    </p:spTree>
    <p:extLst>
      <p:ext uri="{BB962C8B-B14F-4D97-AF65-F5344CB8AC3E}">
        <p14:creationId xmlns:p14="http://schemas.microsoft.com/office/powerpoint/2010/main" val="4460128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81" r:id="rId2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 name="Picture 7" descr="PPT_header_ENG.jpg"/>
          <p:cNvPicPr>
            <a:picLocks noChangeAspect="1"/>
          </p:cNvPicPr>
          <p:nvPr/>
        </p:nvPicPr>
        <p:blipFill>
          <a:blip r:embed="rId10"/>
          <a:stretch>
            <a:fillRect/>
          </a:stretch>
        </p:blipFill>
        <p:spPr>
          <a:xfrm>
            <a:off x="0" y="0"/>
            <a:ext cx="9144000" cy="1493520"/>
          </a:xfrm>
          <a:prstGeom prst="rect">
            <a:avLst/>
          </a:prstGeom>
        </p:spPr>
      </p:pic>
      <p:pic>
        <p:nvPicPr>
          <p:cNvPr id="6" name="Picture 5" descr="FIGUUR_linksonder.jpg"/>
          <p:cNvPicPr>
            <a:picLocks noChangeAspect="1"/>
          </p:cNvPicPr>
          <p:nvPr/>
        </p:nvPicPr>
        <p:blipFill>
          <a:blip r:embed="rId11"/>
          <a:stretch>
            <a:fillRect/>
          </a:stretch>
        </p:blipFill>
        <p:spPr>
          <a:xfrm>
            <a:off x="0" y="5974080"/>
            <a:ext cx="999744" cy="883920"/>
          </a:xfrm>
          <a:prstGeom prst="rect">
            <a:avLst/>
          </a:prstGeom>
        </p:spPr>
      </p:pic>
      <p:sp>
        <p:nvSpPr>
          <p:cNvPr id="3" name="Text Placeholder 2"/>
          <p:cNvSpPr>
            <a:spLocks noGrp="1"/>
          </p:cNvSpPr>
          <p:nvPr>
            <p:ph type="body" idx="1"/>
          </p:nvPr>
        </p:nvSpPr>
        <p:spPr>
          <a:xfrm>
            <a:off x="539999" y="1609725"/>
            <a:ext cx="8100000" cy="4535590"/>
          </a:xfrm>
          <a:prstGeom prst="rect">
            <a:avLst/>
          </a:prstGeom>
        </p:spPr>
        <p:txBody>
          <a:bodyPr vert="horz" lIns="10800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9" name="Slide Number Placeholder 8"/>
          <p:cNvSpPr>
            <a:spLocks noGrp="1"/>
          </p:cNvSpPr>
          <p:nvPr>
            <p:ph type="sldNum" sz="quarter" idx="4"/>
          </p:nvPr>
        </p:nvSpPr>
        <p:spPr>
          <a:xfrm>
            <a:off x="8108829" y="6173788"/>
            <a:ext cx="531170" cy="218546"/>
          </a:xfrm>
          <a:prstGeom prst="rect">
            <a:avLst/>
          </a:prstGeom>
        </p:spPr>
        <p:txBody>
          <a:bodyPr vert="horz" lIns="91440" tIns="45720" rIns="91440" bIns="45720" rtlCol="0" anchor="ctr"/>
          <a:lstStyle>
            <a:lvl1pPr algn="r">
              <a:defRPr sz="1000">
                <a:solidFill>
                  <a:schemeClr val="tx1"/>
                </a:solidFill>
                <a:latin typeface="+mn-lt"/>
              </a:defRPr>
            </a:lvl1pPr>
          </a:lstStyle>
          <a:p>
            <a:pPr defTabSz="457200"/>
            <a:fld id="{5E0F93BF-EBD3-4B06-8E1B-4FC57A963B17}" type="slidenum">
              <a:rPr lang="en-US" smtClean="0">
                <a:solidFill>
                  <a:srgbClr val="000000"/>
                </a:solidFill>
              </a:rPr>
              <a:pPr defTabSz="457200"/>
              <a:t>‹#›</a:t>
            </a:fld>
            <a:endParaRPr lang="en-US" dirty="0">
              <a:solidFill>
                <a:srgbClr val="000000"/>
              </a:solidFill>
            </a:endParaRPr>
          </a:p>
        </p:txBody>
      </p:sp>
      <p:sp>
        <p:nvSpPr>
          <p:cNvPr id="10" name="Title Placeholder 9"/>
          <p:cNvSpPr>
            <a:spLocks noGrp="1" noChangeAspect="1"/>
          </p:cNvSpPr>
          <p:nvPr>
            <p:ph type="title"/>
          </p:nvPr>
        </p:nvSpPr>
        <p:spPr>
          <a:xfrm>
            <a:off x="1440000" y="524932"/>
            <a:ext cx="7200000" cy="89270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7" name="Date Placeholder 7"/>
          <p:cNvSpPr>
            <a:spLocks noGrp="1"/>
          </p:cNvSpPr>
          <p:nvPr>
            <p:ph type="dt" sz="half" idx="2"/>
          </p:nvPr>
        </p:nvSpPr>
        <p:spPr>
          <a:xfrm>
            <a:off x="999744" y="6173787"/>
            <a:ext cx="854935" cy="218547"/>
          </a:xfrm>
          <a:prstGeom prst="rect">
            <a:avLst/>
          </a:prstGeom>
        </p:spPr>
        <p:txBody>
          <a:bodyPr vert="horz" lIns="91440" tIns="45720" rIns="91440" bIns="45720" rtlCol="0" anchor="ctr"/>
          <a:lstStyle>
            <a:lvl1pPr algn="l">
              <a:defRPr sz="1000">
                <a:solidFill>
                  <a:schemeClr val="bg2"/>
                </a:solidFill>
                <a:latin typeface="+mn-lt"/>
              </a:defRPr>
            </a:lvl1pPr>
          </a:lstStyle>
          <a:p>
            <a:pPr defTabSz="457200"/>
            <a:fld id="{D98B91DB-CA6E-47B7-865D-9CCB219D7093}" type="datetime1">
              <a:rPr lang="fr-BE" smtClean="0">
                <a:solidFill>
                  <a:srgbClr val="7F7F7F"/>
                </a:solidFill>
              </a:rPr>
              <a:pPr defTabSz="457200"/>
              <a:t>30/10/15</a:t>
            </a:fld>
            <a:endParaRPr lang="en-US">
              <a:solidFill>
                <a:srgbClr val="7F7F7F"/>
              </a:solidFill>
            </a:endParaRPr>
          </a:p>
        </p:txBody>
      </p:sp>
      <p:sp>
        <p:nvSpPr>
          <p:cNvPr id="11" name="Footer Placeholder 10"/>
          <p:cNvSpPr>
            <a:spLocks noGrp="1"/>
          </p:cNvSpPr>
          <p:nvPr>
            <p:ph type="ftr" sz="quarter" idx="3"/>
          </p:nvPr>
        </p:nvSpPr>
        <p:spPr>
          <a:xfrm>
            <a:off x="1854679" y="6173789"/>
            <a:ext cx="6254150" cy="218546"/>
          </a:xfrm>
          <a:prstGeom prst="rect">
            <a:avLst/>
          </a:prstGeom>
        </p:spPr>
        <p:txBody>
          <a:bodyPr vert="horz" lIns="91440" tIns="45720" rIns="91440" bIns="45720" rtlCol="0" anchor="ctr"/>
          <a:lstStyle>
            <a:lvl1pPr algn="ctr">
              <a:defRPr sz="1000">
                <a:solidFill>
                  <a:schemeClr val="bg2"/>
                </a:solidFill>
                <a:latin typeface="+mn-lt"/>
              </a:defRPr>
            </a:lvl1pPr>
          </a:lstStyle>
          <a:p>
            <a:pPr defTabSz="457200"/>
            <a:endParaRPr lang="en-US">
              <a:solidFill>
                <a:srgbClr val="7F7F7F"/>
              </a:solidFill>
            </a:endParaRPr>
          </a:p>
        </p:txBody>
      </p:sp>
    </p:spTree>
    <p:extLst>
      <p:ext uri="{BB962C8B-B14F-4D97-AF65-F5344CB8AC3E}">
        <p14:creationId xmlns:p14="http://schemas.microsoft.com/office/powerpoint/2010/main" val="41707941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3200" b="1" i="0" kern="1200">
          <a:solidFill>
            <a:schemeClr val="accent1"/>
          </a:solidFill>
          <a:latin typeface="+mn-lt"/>
          <a:ea typeface="+mj-ea"/>
          <a:cs typeface="Trebuchet MS"/>
        </a:defRPr>
      </a:lvl1pPr>
    </p:titleStyle>
    <p:bodyStyle>
      <a:lvl1pPr marL="442800" indent="-442800" algn="l" defTabSz="360363" rtl="0" eaLnBrk="1" latinLnBrk="0" hangingPunct="1">
        <a:spcBef>
          <a:spcPts val="600"/>
        </a:spcBef>
        <a:spcAft>
          <a:spcPts val="0"/>
        </a:spcAft>
        <a:buClr>
          <a:schemeClr val="accent1"/>
        </a:buClr>
        <a:buSzPct val="100000"/>
        <a:buFontTx/>
        <a:buBlip>
          <a:blip r:embed="rId12"/>
        </a:buBlip>
        <a:defRPr sz="2400" b="0" i="0" kern="1200">
          <a:solidFill>
            <a:schemeClr val="bg2"/>
          </a:solidFill>
          <a:latin typeface="+mn-lt"/>
          <a:ea typeface="+mn-ea"/>
          <a:cs typeface="Trebuchet MS" pitchFamily="34" charset="0"/>
        </a:defRPr>
      </a:lvl1pPr>
      <a:lvl2pPr marL="885600" indent="-442800" algn="l" defTabSz="541338" rtl="0" eaLnBrk="1" latinLnBrk="0" hangingPunct="1">
        <a:spcBef>
          <a:spcPts val="600"/>
        </a:spcBef>
        <a:buClr>
          <a:schemeClr val="accent1"/>
        </a:buClr>
        <a:buSzPct val="100000"/>
        <a:buFont typeface="Trebuchet MS" pitchFamily="34" charset="0"/>
        <a:buChar char="•"/>
        <a:defRPr sz="2000" b="0" i="0" kern="1200">
          <a:solidFill>
            <a:schemeClr val="accent1"/>
          </a:solidFill>
          <a:latin typeface="+mn-lt"/>
          <a:ea typeface="+mn-ea"/>
          <a:cs typeface="Trebuchet MS" pitchFamily="34" charset="0"/>
        </a:defRPr>
      </a:lvl2pPr>
      <a:lvl3pPr marL="1324800" indent="-442800" algn="l" defTabSz="350838" rtl="0" eaLnBrk="1" latinLnBrk="0" hangingPunct="1">
        <a:lnSpc>
          <a:spcPct val="100000"/>
        </a:lnSpc>
        <a:spcBef>
          <a:spcPts val="600"/>
        </a:spcBef>
        <a:buClr>
          <a:schemeClr val="bg2"/>
        </a:buClr>
        <a:buSzPct val="100000"/>
        <a:buFont typeface="Trebuchet MS" pitchFamily="34" charset="0"/>
        <a:buChar char="▪"/>
        <a:defRPr sz="1800" b="0" i="0" kern="1200" spc="0">
          <a:solidFill>
            <a:schemeClr val="bg2"/>
          </a:solidFill>
          <a:latin typeface="+mn-lt"/>
          <a:ea typeface="+mn-ea"/>
          <a:cs typeface="Trebuchet MS" pitchFamily="34" charset="0"/>
        </a:defRPr>
      </a:lvl3pPr>
      <a:lvl4pPr marL="1767600" indent="-442800" algn="l" defTabSz="457200" rtl="0" eaLnBrk="1" latinLnBrk="0" hangingPunct="1">
        <a:spcBef>
          <a:spcPts val="600"/>
        </a:spcBef>
        <a:buClr>
          <a:schemeClr val="bg2"/>
        </a:buClr>
        <a:buSzPct val="100000"/>
        <a:buFont typeface="Trebuchet MS" pitchFamily="34" charset="0"/>
        <a:buChar char="•"/>
        <a:defRPr sz="1600" b="0" i="0" kern="1200">
          <a:solidFill>
            <a:schemeClr val="bg2"/>
          </a:solidFill>
          <a:latin typeface="+mn-lt"/>
          <a:ea typeface="+mn-ea"/>
          <a:cs typeface="Trebuchet MS" pitchFamily="34" charset="0"/>
        </a:defRPr>
      </a:lvl4pPr>
      <a:lvl5pPr marL="2210400" indent="-442800" algn="l" defTabSz="457200" rtl="0" eaLnBrk="1" latinLnBrk="0" hangingPunct="1">
        <a:spcBef>
          <a:spcPts val="600"/>
        </a:spcBef>
        <a:buClr>
          <a:schemeClr val="bg2"/>
        </a:buClr>
        <a:buSzPct val="100000"/>
        <a:buFont typeface="Trebuchet MS" pitchFamily="34" charset="0"/>
        <a:buChar char="▪"/>
        <a:defRPr sz="1400" b="0" i="0" kern="1200">
          <a:solidFill>
            <a:schemeClr val="bg2"/>
          </a:solidFill>
          <a:latin typeface="+mn-lt"/>
          <a:ea typeface="+mn-ea"/>
          <a:cs typeface="Trebuchet MS"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02.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4" Type="http://schemas.microsoft.com/office/2007/relationships/hdphoto" Target="../media/hdphoto1.wdp"/><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3.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5.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8.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3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3.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37.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3" Type="http://schemas.openxmlformats.org/officeDocument/2006/relationships/hyperlink" Target="http://mockito.googlecode.com/svn/tags/latest/javadoc/org/mockito/Mockito.html" TargetMode="External"/><Relationship Id="rId4"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oogle.be/imgres?imgurl=http://watchcartoononline.com/thumbs/Littlest-Pet-Shop-2012-Episode-2-Blythe-s-Big-Adventure--Part-2.jpg&amp;imgrefurl=http://www.watchcartoononline.com/littlest-pet-shop-2012-episode-2-blythes-big-adventure-part-2&amp;h=230&amp;w=336&amp;tbnid=AI_vrGxZyCNKWM:&amp;zoom=1&amp;docid=nEWVSw31b-FqGM&amp;ei=uHZzU5jQD4We0QXk24CYBQ&amp;tbm=isch&amp;ved=0CKMBEDMoPzA_&amp;iact=rc&amp;uact=3&amp;dur=1427&amp;page=2&amp;start=36&amp;ndsp=51" TargetMode="External"/><Relationship Id="rId3" Type="http://schemas.openxmlformats.org/officeDocument/2006/relationships/image" Target="../media/image44.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0.xml"/><Relationship Id="rId3"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3.xml"/><Relationship Id="rId3" Type="http://schemas.openxmlformats.org/officeDocument/2006/relationships/image" Target="../media/image25.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7.jpeg"/></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6" Type="http://schemas.openxmlformats.org/officeDocument/2006/relationships/image" Target="../media/image14.emf"/><Relationship Id="rId7" Type="http://schemas.openxmlformats.org/officeDocument/2006/relationships/image" Target="../media/image15.em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8.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9.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0.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1.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2.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4.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6.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 Id="rId3" Type="http://schemas.openxmlformats.org/officeDocument/2006/relationships/image" Target="../media/image5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hyperlink" Target="http://martinfowler.com/refactoring/catalog/index.html" TargetMode="External"/><Relationship Id="rId5"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58.gi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58.gi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5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60.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9592" y="4365104"/>
            <a:ext cx="3772600" cy="646331"/>
          </a:xfrm>
          <a:prstGeom prst="rect">
            <a:avLst/>
          </a:prstGeom>
          <a:noFill/>
        </p:spPr>
        <p:txBody>
          <a:bodyPr wrap="none" rtlCol="0">
            <a:spAutoFit/>
          </a:bodyPr>
          <a:lstStyle/>
          <a:p>
            <a:r>
              <a:rPr lang="nl-BE" dirty="0" smtClean="0"/>
              <a:t>Ronald Dehuysser, Vincent Verhoeven</a:t>
            </a:r>
          </a:p>
          <a:p>
            <a:r>
              <a:rPr lang="nl-BE" dirty="0" smtClean="0"/>
              <a:t>2/3 November 2015</a:t>
            </a:r>
            <a:endParaRPr lang="nl-BE" dirty="0"/>
          </a:p>
        </p:txBody>
      </p:sp>
    </p:spTree>
    <p:extLst>
      <p:ext uri="{BB962C8B-B14F-4D97-AF65-F5344CB8AC3E}">
        <p14:creationId xmlns:p14="http://schemas.microsoft.com/office/powerpoint/2010/main" val="418514878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Example</a:t>
            </a:r>
          </a:p>
        </p:txBody>
      </p:sp>
      <p:grpSp>
        <p:nvGrpSpPr>
          <p:cNvPr id="2" name="Group 10"/>
          <p:cNvGrpSpPr>
            <a:grpSpLocks/>
          </p:cNvGrpSpPr>
          <p:nvPr/>
        </p:nvGrpSpPr>
        <p:grpSpPr bwMode="auto">
          <a:xfrm>
            <a:off x="618392" y="2736850"/>
            <a:ext cx="2658208" cy="2520950"/>
            <a:chOff x="272480" y="1556792"/>
            <a:chExt cx="2880320" cy="2520280"/>
          </a:xfrm>
        </p:grpSpPr>
        <p:sp>
          <p:nvSpPr>
            <p:cNvPr id="3" name="Rectangle 2"/>
            <p:cNvSpPr/>
            <p:nvPr/>
          </p:nvSpPr>
          <p:spPr>
            <a:xfrm>
              <a:off x="272480" y="1556792"/>
              <a:ext cx="2880320"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dirty="0"/>
            </a:p>
            <a:p>
              <a:pPr algn="ctr">
                <a:defRPr/>
              </a:pPr>
              <a:endParaRPr lang="nl-BE" dirty="0"/>
            </a:p>
          </p:txBody>
        </p:sp>
        <p:sp>
          <p:nvSpPr>
            <p:cNvPr id="28679" name="TextBox 3"/>
            <p:cNvSpPr txBox="1">
              <a:spLocks noChangeArrowheads="1"/>
            </p:cNvSpPr>
            <p:nvPr/>
          </p:nvSpPr>
          <p:spPr bwMode="auto">
            <a:xfrm>
              <a:off x="920552" y="2276872"/>
              <a:ext cx="1125888" cy="369234"/>
            </a:xfrm>
            <a:prstGeom prst="rect">
              <a:avLst/>
            </a:prstGeom>
            <a:noFill/>
            <a:ln w="9525">
              <a:noFill/>
              <a:miter lim="800000"/>
              <a:headEnd/>
              <a:tailEnd/>
            </a:ln>
          </p:spPr>
          <p:txBody>
            <a:bodyPr wrap="none">
              <a:spAutoFit/>
            </a:bodyPr>
            <a:lstStyle/>
            <a:p>
              <a:r>
                <a:rPr lang="nl-BE"/>
                <a:t>- balance</a:t>
              </a:r>
            </a:p>
          </p:txBody>
        </p:sp>
        <p:sp>
          <p:nvSpPr>
            <p:cNvPr id="28680" name="TextBox 4"/>
            <p:cNvSpPr txBox="1">
              <a:spLocks noChangeArrowheads="1"/>
            </p:cNvSpPr>
            <p:nvPr/>
          </p:nvSpPr>
          <p:spPr bwMode="auto">
            <a:xfrm>
              <a:off x="848544" y="1700808"/>
              <a:ext cx="2016224" cy="369234"/>
            </a:xfrm>
            <a:prstGeom prst="rect">
              <a:avLst/>
            </a:prstGeom>
            <a:noFill/>
            <a:ln w="9525">
              <a:noFill/>
              <a:miter lim="800000"/>
              <a:headEnd/>
              <a:tailEnd/>
            </a:ln>
          </p:spPr>
          <p:txBody>
            <a:bodyPr>
              <a:spAutoFit/>
            </a:bodyPr>
            <a:lstStyle/>
            <a:p>
              <a:r>
                <a:rPr lang="nl-BE"/>
                <a:t>Account</a:t>
              </a:r>
            </a:p>
          </p:txBody>
        </p:sp>
        <p:cxnSp>
          <p:nvCxnSpPr>
            <p:cNvPr id="7" name="Straight Connector 6"/>
            <p:cNvCxnSpPr/>
            <p:nvPr/>
          </p:nvCxnSpPr>
          <p:spPr>
            <a:xfrm>
              <a:off x="272480" y="220432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72480" y="278043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683" name="TextBox 8"/>
            <p:cNvSpPr txBox="1">
              <a:spLocks noChangeArrowheads="1"/>
            </p:cNvSpPr>
            <p:nvPr/>
          </p:nvSpPr>
          <p:spPr bwMode="auto">
            <a:xfrm>
              <a:off x="415956" y="2997338"/>
              <a:ext cx="2376755" cy="369234"/>
            </a:xfrm>
            <a:prstGeom prst="rect">
              <a:avLst/>
            </a:prstGeom>
            <a:noFill/>
            <a:ln w="9525">
              <a:noFill/>
              <a:miter lim="800000"/>
              <a:headEnd/>
              <a:tailEnd/>
            </a:ln>
          </p:spPr>
          <p:txBody>
            <a:bodyPr>
              <a:spAutoFit/>
            </a:bodyPr>
            <a:lstStyle/>
            <a:p>
              <a:r>
                <a:rPr lang="nl-BE"/>
                <a:t>deposit(amount)</a:t>
              </a:r>
            </a:p>
          </p:txBody>
        </p:sp>
        <p:sp>
          <p:nvSpPr>
            <p:cNvPr id="28684" name="TextBox 9"/>
            <p:cNvSpPr txBox="1">
              <a:spLocks noChangeArrowheads="1"/>
            </p:cNvSpPr>
            <p:nvPr/>
          </p:nvSpPr>
          <p:spPr bwMode="auto">
            <a:xfrm>
              <a:off x="415956" y="3356993"/>
              <a:ext cx="2592828" cy="369234"/>
            </a:xfrm>
            <a:prstGeom prst="rect">
              <a:avLst/>
            </a:prstGeom>
            <a:noFill/>
            <a:ln w="9525">
              <a:noFill/>
              <a:miter lim="800000"/>
              <a:headEnd/>
              <a:tailEnd/>
            </a:ln>
          </p:spPr>
          <p:txBody>
            <a:bodyPr>
              <a:spAutoFit/>
            </a:bodyPr>
            <a:lstStyle/>
            <a:p>
              <a:r>
                <a:rPr lang="nl-BE"/>
                <a:t>withdraw(amount)</a:t>
              </a:r>
            </a:p>
          </p:txBody>
        </p:sp>
      </p:grpSp>
      <p:sp>
        <p:nvSpPr>
          <p:cNvPr id="28676" name="TextBox 11"/>
          <p:cNvSpPr txBox="1">
            <a:spLocks noChangeArrowheads="1"/>
          </p:cNvSpPr>
          <p:nvPr/>
        </p:nvSpPr>
        <p:spPr bwMode="auto">
          <a:xfrm>
            <a:off x="383931" y="1341438"/>
            <a:ext cx="8376138" cy="369332"/>
          </a:xfrm>
          <a:prstGeom prst="rect">
            <a:avLst/>
          </a:prstGeom>
          <a:noFill/>
          <a:ln w="9525">
            <a:noFill/>
            <a:miter lim="800000"/>
            <a:headEnd/>
            <a:tailEnd/>
          </a:ln>
        </p:spPr>
        <p:txBody>
          <a:bodyPr>
            <a:spAutoFit/>
          </a:bodyPr>
          <a:lstStyle/>
          <a:p>
            <a:r>
              <a:rPr lang="nl-BE" dirty="0"/>
              <a:t>User Story: as a </a:t>
            </a:r>
            <a:r>
              <a:rPr lang="nl-BE" dirty="0" err="1"/>
              <a:t>client</a:t>
            </a:r>
            <a:r>
              <a:rPr lang="nl-BE" dirty="0"/>
              <a:t> I </a:t>
            </a:r>
            <a:r>
              <a:rPr lang="nl-BE" dirty="0" err="1"/>
              <a:t>can</a:t>
            </a:r>
            <a:r>
              <a:rPr lang="nl-BE" dirty="0"/>
              <a:t> </a:t>
            </a:r>
            <a:r>
              <a:rPr lang="nl-BE" dirty="0" err="1"/>
              <a:t>deposit</a:t>
            </a:r>
            <a:r>
              <a:rPr lang="nl-BE" dirty="0"/>
              <a:t> </a:t>
            </a:r>
            <a:r>
              <a:rPr lang="nl-BE" dirty="0" err="1"/>
              <a:t>and</a:t>
            </a:r>
            <a:r>
              <a:rPr lang="nl-BE" dirty="0"/>
              <a:t> </a:t>
            </a:r>
            <a:r>
              <a:rPr lang="nl-BE" dirty="0" err="1"/>
              <a:t>withdraw</a:t>
            </a:r>
            <a:r>
              <a:rPr lang="nl-BE" dirty="0"/>
              <a:t> money </a:t>
            </a:r>
            <a:r>
              <a:rPr lang="nl-BE" dirty="0" err="1"/>
              <a:t>from</a:t>
            </a:r>
            <a:r>
              <a:rPr lang="nl-BE" dirty="0"/>
              <a:t> </a:t>
            </a:r>
            <a:r>
              <a:rPr lang="nl-BE" dirty="0" err="1"/>
              <a:t>an</a:t>
            </a:r>
            <a:r>
              <a:rPr lang="nl-BE" dirty="0"/>
              <a:t> account.</a:t>
            </a:r>
          </a:p>
        </p:txBody>
      </p:sp>
      <p:sp>
        <p:nvSpPr>
          <p:cNvPr id="28677" name="Text Box 4"/>
          <p:cNvSpPr txBox="1">
            <a:spLocks noChangeArrowheads="1"/>
          </p:cNvSpPr>
          <p:nvPr/>
        </p:nvSpPr>
        <p:spPr bwMode="auto">
          <a:xfrm>
            <a:off x="3840774" y="2420938"/>
            <a:ext cx="4763674" cy="3168302"/>
          </a:xfrm>
          <a:prstGeom prst="rect">
            <a:avLst/>
          </a:prstGeom>
          <a:noFill/>
          <a:ln w="9525">
            <a:noFill/>
            <a:miter lim="800000"/>
            <a:headEnd/>
            <a:tailEnd/>
          </a:ln>
        </p:spPr>
        <p:txBody>
          <a:bodyPr wrap="square">
            <a:spAutoFit/>
          </a:bodyPr>
          <a:lstStyle/>
          <a:p>
            <a:r>
              <a:rPr lang="nl-BE" sz="1600" dirty="0">
                <a:solidFill>
                  <a:srgbClr val="7F0055"/>
                </a:solidFill>
                <a:latin typeface="Consolas"/>
              </a:rPr>
              <a:t>public</a:t>
            </a:r>
            <a:r>
              <a:rPr lang="nl-BE" sz="1600" dirty="0">
                <a:solidFill>
                  <a:srgbClr val="000000"/>
                </a:solidFill>
                <a:latin typeface="Consolas"/>
              </a:rPr>
              <a:t> </a:t>
            </a:r>
            <a:r>
              <a:rPr lang="nl-BE" sz="1600" dirty="0">
                <a:solidFill>
                  <a:srgbClr val="7F0055"/>
                </a:solidFill>
                <a:latin typeface="Consolas"/>
              </a:rPr>
              <a:t>class</a:t>
            </a:r>
            <a:r>
              <a:rPr lang="nl-BE" sz="1600" dirty="0">
                <a:solidFill>
                  <a:srgbClr val="000000"/>
                </a:solidFill>
                <a:latin typeface="Consolas"/>
              </a:rPr>
              <a:t> </a:t>
            </a:r>
            <a:r>
              <a:rPr lang="nl-BE" sz="1600" dirty="0" err="1">
                <a:solidFill>
                  <a:srgbClr val="000000"/>
                </a:solidFill>
                <a:latin typeface="Consolas"/>
              </a:rPr>
              <a:t>SimpleAccount</a:t>
            </a:r>
            <a:r>
              <a:rPr lang="nl-BE" sz="1600" dirty="0">
                <a:solidFill>
                  <a:srgbClr val="000000"/>
                </a:solidFill>
                <a:latin typeface="Consolas"/>
              </a:rPr>
              <a:t> {</a:t>
            </a:r>
          </a:p>
          <a:p>
            <a:endParaRPr lang="nl-BE" sz="1600" dirty="0">
              <a:latin typeface="Consolas"/>
            </a:endParaRPr>
          </a:p>
          <a:p>
            <a:r>
              <a:rPr lang="nl-BE" sz="1600" dirty="0" smtClean="0">
                <a:solidFill>
                  <a:srgbClr val="7F0055"/>
                </a:solidFill>
                <a:latin typeface="Consolas"/>
              </a:rPr>
              <a:t>  private</a:t>
            </a:r>
            <a:r>
              <a:rPr lang="nl-BE" sz="1600" dirty="0" smtClean="0">
                <a:solidFill>
                  <a:srgbClr val="000000"/>
                </a:solidFill>
                <a:latin typeface="Consolas"/>
              </a:rPr>
              <a:t> </a:t>
            </a:r>
            <a:r>
              <a:rPr lang="nl-BE" sz="1600" dirty="0">
                <a:solidFill>
                  <a:srgbClr val="7F0055"/>
                </a:solidFill>
                <a:latin typeface="Consolas"/>
              </a:rPr>
              <a:t>int</a:t>
            </a:r>
            <a:r>
              <a:rPr lang="nl-BE" sz="1600" dirty="0">
                <a:solidFill>
                  <a:srgbClr val="000000"/>
                </a:solidFill>
                <a:latin typeface="Consolas"/>
              </a:rPr>
              <a:t> </a:t>
            </a:r>
            <a:r>
              <a:rPr lang="nl-BE" sz="1600" dirty="0" err="1">
                <a:solidFill>
                  <a:srgbClr val="0000C0"/>
                </a:solidFill>
                <a:latin typeface="Consolas"/>
              </a:rPr>
              <a:t>balance</a:t>
            </a:r>
            <a:r>
              <a:rPr lang="nl-BE" sz="1600" dirty="0">
                <a:solidFill>
                  <a:srgbClr val="000000"/>
                </a:solidFill>
                <a:latin typeface="Consolas"/>
              </a:rPr>
              <a:t>;</a:t>
            </a:r>
          </a:p>
          <a:p>
            <a:endParaRPr lang="nl-BE" sz="1600" dirty="0">
              <a:latin typeface="Consolas"/>
            </a:endParaRPr>
          </a:p>
          <a:p>
            <a:r>
              <a:rPr lang="nl-BE" sz="1600" dirty="0" smtClean="0">
                <a:solidFill>
                  <a:srgbClr val="7F0055"/>
                </a:solidFill>
                <a:latin typeface="Consolas"/>
              </a:rPr>
              <a:t>  public</a:t>
            </a:r>
            <a:r>
              <a:rPr lang="nl-BE" sz="1600" dirty="0" smtClean="0">
                <a:solidFill>
                  <a:srgbClr val="000000"/>
                </a:solidFill>
                <a:latin typeface="Consolas"/>
              </a:rPr>
              <a:t> </a:t>
            </a:r>
            <a:r>
              <a:rPr lang="nl-BE" sz="1600" dirty="0" err="1">
                <a:solidFill>
                  <a:srgbClr val="7F0055"/>
                </a:solidFill>
                <a:latin typeface="Consolas"/>
              </a:rPr>
              <a:t>void</a:t>
            </a:r>
            <a:r>
              <a:rPr lang="nl-BE" sz="1600" dirty="0">
                <a:solidFill>
                  <a:srgbClr val="000000"/>
                </a:solidFill>
                <a:latin typeface="Consolas"/>
              </a:rPr>
              <a:t> </a:t>
            </a:r>
            <a:r>
              <a:rPr lang="nl-BE" sz="1600" dirty="0" err="1">
                <a:solidFill>
                  <a:srgbClr val="000000"/>
                </a:solidFill>
                <a:latin typeface="Consolas"/>
              </a:rPr>
              <a:t>withdraw</a:t>
            </a:r>
            <a:r>
              <a:rPr lang="nl-BE" sz="1600" dirty="0">
                <a:solidFill>
                  <a:srgbClr val="000000"/>
                </a:solidFill>
                <a:latin typeface="Consolas"/>
              </a:rPr>
              <a:t>(</a:t>
            </a:r>
            <a:r>
              <a:rPr lang="nl-BE" sz="1600" dirty="0">
                <a:solidFill>
                  <a:srgbClr val="7F0055"/>
                </a:solidFill>
                <a:latin typeface="Consolas"/>
              </a:rPr>
              <a:t>int</a:t>
            </a:r>
            <a:r>
              <a:rPr lang="nl-BE" sz="1600" dirty="0">
                <a:solidFill>
                  <a:srgbClr val="000000"/>
                </a:solidFill>
                <a:latin typeface="Consolas"/>
              </a:rPr>
              <a:t> </a:t>
            </a:r>
            <a:r>
              <a:rPr lang="nl-BE" sz="1600" dirty="0" err="1">
                <a:solidFill>
                  <a:srgbClr val="000000"/>
                </a:solidFill>
                <a:latin typeface="Consolas"/>
              </a:rPr>
              <a:t>amount</a:t>
            </a:r>
            <a:r>
              <a:rPr lang="nl-BE" sz="1600" dirty="0">
                <a:solidFill>
                  <a:srgbClr val="000000"/>
                </a:solidFill>
                <a:latin typeface="Consolas"/>
              </a:rPr>
              <a:t>) {</a:t>
            </a:r>
          </a:p>
          <a:p>
            <a:r>
              <a:rPr lang="nl-BE" sz="1600" dirty="0" smtClean="0">
                <a:solidFill>
                  <a:srgbClr val="7F0055"/>
                </a:solidFill>
                <a:latin typeface="Consolas"/>
              </a:rPr>
              <a:t>    </a:t>
            </a:r>
            <a:r>
              <a:rPr lang="nl-BE" sz="1600" dirty="0" err="1" smtClean="0">
                <a:solidFill>
                  <a:srgbClr val="7F0055"/>
                </a:solidFill>
                <a:latin typeface="Consolas"/>
              </a:rPr>
              <a:t>this</a:t>
            </a:r>
            <a:r>
              <a:rPr lang="nl-BE" sz="1600" dirty="0" err="1" smtClean="0">
                <a:solidFill>
                  <a:srgbClr val="000000"/>
                </a:solidFill>
                <a:latin typeface="Consolas"/>
              </a:rPr>
              <a:t>.</a:t>
            </a:r>
            <a:r>
              <a:rPr lang="nl-BE" sz="1600" dirty="0" err="1" smtClean="0">
                <a:solidFill>
                  <a:srgbClr val="0000C0"/>
                </a:solidFill>
                <a:latin typeface="Consolas"/>
              </a:rPr>
              <a:t>balance</a:t>
            </a:r>
            <a:r>
              <a:rPr lang="nl-BE" sz="1600" dirty="0" smtClean="0">
                <a:solidFill>
                  <a:srgbClr val="000000"/>
                </a:solidFill>
                <a:latin typeface="Consolas"/>
              </a:rPr>
              <a:t> </a:t>
            </a:r>
            <a:r>
              <a:rPr lang="nl-BE" sz="1600" dirty="0">
                <a:solidFill>
                  <a:srgbClr val="000000"/>
                </a:solidFill>
                <a:latin typeface="Consolas"/>
              </a:rPr>
              <a:t>-= </a:t>
            </a:r>
            <a:r>
              <a:rPr lang="nl-BE" sz="1600" dirty="0" err="1">
                <a:solidFill>
                  <a:srgbClr val="000000"/>
                </a:solidFill>
                <a:latin typeface="Consolas"/>
              </a:rPr>
              <a:t>amount</a:t>
            </a:r>
            <a:r>
              <a:rPr lang="nl-BE" sz="1600" dirty="0">
                <a:solidFill>
                  <a:srgbClr val="000000"/>
                </a:solidFill>
                <a:latin typeface="Consolas"/>
              </a:rPr>
              <a:t>;</a:t>
            </a:r>
          </a:p>
          <a:p>
            <a:r>
              <a:rPr lang="nl-BE" sz="1600" dirty="0" smtClean="0">
                <a:solidFill>
                  <a:srgbClr val="000000"/>
                </a:solidFill>
                <a:latin typeface="Consolas"/>
              </a:rPr>
              <a:t>  }</a:t>
            </a:r>
            <a:endParaRPr lang="nl-BE" sz="1600" dirty="0">
              <a:solidFill>
                <a:srgbClr val="000000"/>
              </a:solidFill>
              <a:latin typeface="Consolas"/>
            </a:endParaRPr>
          </a:p>
          <a:p>
            <a:endParaRPr lang="nl-BE" sz="1600" dirty="0">
              <a:latin typeface="Consolas"/>
            </a:endParaRPr>
          </a:p>
          <a:p>
            <a:r>
              <a:rPr lang="nl-BE" sz="1600" dirty="0" smtClean="0">
                <a:solidFill>
                  <a:srgbClr val="7F0055"/>
                </a:solidFill>
                <a:latin typeface="Consolas"/>
              </a:rPr>
              <a:t>  public</a:t>
            </a:r>
            <a:r>
              <a:rPr lang="nl-BE" sz="1600" dirty="0" smtClean="0">
                <a:solidFill>
                  <a:srgbClr val="000000"/>
                </a:solidFill>
                <a:latin typeface="Consolas"/>
              </a:rPr>
              <a:t> </a:t>
            </a:r>
            <a:r>
              <a:rPr lang="nl-BE" sz="1600" dirty="0" err="1">
                <a:solidFill>
                  <a:srgbClr val="7F0055"/>
                </a:solidFill>
                <a:latin typeface="Consolas"/>
              </a:rPr>
              <a:t>void</a:t>
            </a:r>
            <a:r>
              <a:rPr lang="nl-BE" sz="1600" dirty="0">
                <a:solidFill>
                  <a:srgbClr val="000000"/>
                </a:solidFill>
                <a:latin typeface="Consolas"/>
              </a:rPr>
              <a:t> </a:t>
            </a:r>
            <a:r>
              <a:rPr lang="nl-BE" sz="1600" dirty="0" err="1">
                <a:solidFill>
                  <a:srgbClr val="000000"/>
                </a:solidFill>
                <a:latin typeface="Consolas"/>
              </a:rPr>
              <a:t>deposit</a:t>
            </a:r>
            <a:r>
              <a:rPr lang="nl-BE" sz="1600" dirty="0">
                <a:solidFill>
                  <a:srgbClr val="000000"/>
                </a:solidFill>
                <a:latin typeface="Consolas"/>
              </a:rPr>
              <a:t>(</a:t>
            </a:r>
            <a:r>
              <a:rPr lang="nl-BE" sz="1600" dirty="0">
                <a:solidFill>
                  <a:srgbClr val="7F0055"/>
                </a:solidFill>
                <a:latin typeface="Consolas"/>
              </a:rPr>
              <a:t>int</a:t>
            </a:r>
            <a:r>
              <a:rPr lang="nl-BE" sz="1600" dirty="0">
                <a:solidFill>
                  <a:srgbClr val="000000"/>
                </a:solidFill>
                <a:latin typeface="Consolas"/>
              </a:rPr>
              <a:t> </a:t>
            </a:r>
            <a:r>
              <a:rPr lang="nl-BE" sz="1600" dirty="0" err="1">
                <a:solidFill>
                  <a:srgbClr val="000000"/>
                </a:solidFill>
                <a:latin typeface="Consolas"/>
              </a:rPr>
              <a:t>amount</a:t>
            </a:r>
            <a:r>
              <a:rPr lang="nl-BE" sz="1600" dirty="0">
                <a:solidFill>
                  <a:srgbClr val="000000"/>
                </a:solidFill>
                <a:latin typeface="Consolas"/>
              </a:rPr>
              <a:t>) {</a:t>
            </a:r>
          </a:p>
          <a:p>
            <a:r>
              <a:rPr lang="nl-BE" sz="1600" dirty="0" smtClean="0">
                <a:solidFill>
                  <a:srgbClr val="7F0055"/>
                </a:solidFill>
                <a:latin typeface="Consolas"/>
              </a:rPr>
              <a:t>    </a:t>
            </a:r>
            <a:r>
              <a:rPr lang="nl-BE" sz="1600" dirty="0" err="1" smtClean="0">
                <a:solidFill>
                  <a:srgbClr val="7F0055"/>
                </a:solidFill>
                <a:latin typeface="Consolas"/>
              </a:rPr>
              <a:t>this</a:t>
            </a:r>
            <a:r>
              <a:rPr lang="nl-BE" sz="1600" dirty="0" err="1" smtClean="0">
                <a:solidFill>
                  <a:srgbClr val="000000"/>
                </a:solidFill>
                <a:latin typeface="Consolas"/>
              </a:rPr>
              <a:t>.</a:t>
            </a:r>
            <a:r>
              <a:rPr lang="nl-BE" sz="1600" dirty="0" err="1" smtClean="0">
                <a:solidFill>
                  <a:srgbClr val="0000C0"/>
                </a:solidFill>
                <a:latin typeface="Consolas"/>
              </a:rPr>
              <a:t>balance</a:t>
            </a:r>
            <a:r>
              <a:rPr lang="nl-BE" sz="1600" dirty="0" smtClean="0">
                <a:solidFill>
                  <a:srgbClr val="000000"/>
                </a:solidFill>
                <a:latin typeface="Consolas"/>
              </a:rPr>
              <a:t> </a:t>
            </a:r>
            <a:r>
              <a:rPr lang="nl-BE" sz="1600" dirty="0">
                <a:solidFill>
                  <a:srgbClr val="000000"/>
                </a:solidFill>
                <a:latin typeface="Consolas"/>
              </a:rPr>
              <a:t>+= </a:t>
            </a:r>
            <a:r>
              <a:rPr lang="nl-BE" sz="1600" dirty="0" err="1">
                <a:solidFill>
                  <a:srgbClr val="000000"/>
                </a:solidFill>
                <a:latin typeface="Consolas"/>
              </a:rPr>
              <a:t>amount</a:t>
            </a:r>
            <a:r>
              <a:rPr lang="nl-BE" sz="1600" dirty="0">
                <a:solidFill>
                  <a:srgbClr val="000000"/>
                </a:solidFill>
                <a:latin typeface="Consolas"/>
              </a:rPr>
              <a:t>;</a:t>
            </a:r>
          </a:p>
          <a:p>
            <a:r>
              <a:rPr lang="nl-BE" sz="1600" dirty="0" smtClean="0">
                <a:solidFill>
                  <a:srgbClr val="000000"/>
                </a:solidFill>
                <a:latin typeface="Consolas"/>
              </a:rPr>
              <a:t>  }</a:t>
            </a:r>
          </a:p>
          <a:p>
            <a:r>
              <a:rPr lang="nl-BE" sz="1600" dirty="0" smtClean="0">
                <a:solidFill>
                  <a:srgbClr val="000000"/>
                </a:solidFill>
                <a:latin typeface="Consolas"/>
              </a:rPr>
              <a:t>}</a:t>
            </a:r>
            <a:endParaRPr lang="nl-BE" sz="1600" dirty="0">
              <a:solidFill>
                <a:srgbClr val="000000"/>
              </a:solidFill>
              <a:latin typeface="Consolas"/>
            </a:endParaRPr>
          </a:p>
        </p:txBody>
      </p:sp>
    </p:spTree>
    <p:extLst>
      <p:ext uri="{BB962C8B-B14F-4D97-AF65-F5344CB8AC3E}">
        <p14:creationId xmlns:p14="http://schemas.microsoft.com/office/powerpoint/2010/main" val="4151229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676"/>
                                        </p:tgtEl>
                                        <p:attrNameLst>
                                          <p:attrName>style.visibility</p:attrName>
                                        </p:attrNameLst>
                                      </p:cBhvr>
                                      <p:to>
                                        <p:strVal val="visible"/>
                                      </p:to>
                                    </p:set>
                                    <p:animEffect transition="in" filter="fade">
                                      <p:cBhvr>
                                        <p:cTn id="7" dur="500"/>
                                        <p:tgtEl>
                                          <p:spTgt spid="286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677"/>
                                        </p:tgtEl>
                                        <p:attrNameLst>
                                          <p:attrName>style.visibility</p:attrName>
                                        </p:attrNameLst>
                                      </p:cBhvr>
                                      <p:to>
                                        <p:strVal val="visible"/>
                                      </p:to>
                                    </p:set>
                                    <p:animEffect transition="in" filter="fade">
                                      <p:cBhvr>
                                        <p:cTn id="17" dur="500"/>
                                        <p:tgtEl>
                                          <p:spTgt spid="28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p:bldP spid="2867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bwMode="auto">
          <a:xfrm>
            <a:off x="381000" y="190501"/>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Object Builders</a:t>
            </a:r>
          </a:p>
        </p:txBody>
      </p:sp>
      <p:sp>
        <p:nvSpPr>
          <p:cNvPr id="4" name="Rectangle 2"/>
          <p:cNvSpPr txBox="1">
            <a:spLocks noChangeArrowheads="1"/>
          </p:cNvSpPr>
          <p:nvPr/>
        </p:nvSpPr>
        <p:spPr>
          <a:xfrm>
            <a:off x="685800" y="1340768"/>
            <a:ext cx="7920000" cy="1752600"/>
          </a:xfrm>
          <a:prstGeom prst="rect">
            <a:avLst/>
          </a:prstGeom>
        </p:spPr>
        <p:txBody>
          <a:bodyPr/>
          <a:lstStyle/>
          <a:p>
            <a:r>
              <a:rPr lang="en-US" dirty="0">
                <a:solidFill>
                  <a:srgbClr val="000000"/>
                </a:solidFill>
                <a:latin typeface="Courier New"/>
              </a:rPr>
              <a:t>Vacancy </a:t>
            </a:r>
            <a:r>
              <a:rPr lang="en-US" dirty="0" err="1">
                <a:solidFill>
                  <a:srgbClr val="000000"/>
                </a:solidFill>
                <a:latin typeface="Courier New"/>
              </a:rPr>
              <a:t>vacancy</a:t>
            </a:r>
            <a:r>
              <a:rPr lang="en-US" dirty="0">
                <a:solidFill>
                  <a:srgbClr val="000000"/>
                </a:solidFill>
                <a:latin typeface="Courier New"/>
              </a:rPr>
              <a:t> = </a:t>
            </a:r>
            <a:r>
              <a:rPr lang="en-US" b="1" dirty="0" smtClean="0">
                <a:solidFill>
                  <a:srgbClr val="7F0055"/>
                </a:solidFill>
                <a:latin typeface="Courier New"/>
              </a:rPr>
              <a:t>new</a:t>
            </a:r>
            <a:r>
              <a:rPr lang="en-US" b="1" dirty="0" smtClean="0">
                <a:solidFill>
                  <a:srgbClr val="000000"/>
                </a:solidFill>
                <a:latin typeface="Courier New"/>
              </a:rPr>
              <a:t> </a:t>
            </a:r>
            <a:r>
              <a:rPr lang="en-US" b="1" dirty="0" err="1" smtClean="0">
                <a:solidFill>
                  <a:srgbClr val="000000"/>
                </a:solidFill>
                <a:latin typeface="Courier New"/>
              </a:rPr>
              <a:t>VacancyBuilderForTests</a:t>
            </a:r>
            <a:r>
              <a:rPr lang="en-US" b="1" dirty="0">
                <a:solidFill>
                  <a:srgbClr val="000000"/>
                </a:solidFill>
                <a:latin typeface="Courier New"/>
              </a:rPr>
              <a:t>().build();</a:t>
            </a:r>
          </a:p>
          <a:p>
            <a:pPr marL="457200" indent="-457200" algn="ctr" fontAlgn="auto">
              <a:spcAft>
                <a:spcPts val="0"/>
              </a:spcAft>
              <a:defRPr/>
            </a:pPr>
            <a:endParaRPr lang="nl-NL" dirty="0">
              <a:latin typeface="+mj-lt"/>
              <a:ea typeface="+mj-ea"/>
              <a:cs typeface="+mj-cs"/>
            </a:endParaRPr>
          </a:p>
          <a:p>
            <a:pPr marL="457200" indent="-457200" fontAlgn="auto">
              <a:spcAft>
                <a:spcPts val="0"/>
              </a:spcAft>
              <a:defRPr/>
            </a:pPr>
            <a:r>
              <a:rPr lang="nl-NL" dirty="0">
                <a:latin typeface="+mj-lt"/>
                <a:ea typeface="+mj-ea"/>
                <a:cs typeface="+mj-cs"/>
              </a:rPr>
              <a:t> </a:t>
            </a:r>
            <a:r>
              <a:rPr lang="nl-NL" dirty="0" smtClean="0">
                <a:latin typeface="+mj-lt"/>
                <a:ea typeface="+mj-ea"/>
                <a:cs typeface="+mj-cs"/>
              </a:rPr>
              <a:t>=&gt; </a:t>
            </a:r>
            <a:r>
              <a:rPr lang="nl-NL" dirty="0" err="1" smtClean="0">
                <a:latin typeface="+mj-lt"/>
                <a:ea typeface="+mj-ea"/>
                <a:cs typeface="+mj-cs"/>
              </a:rPr>
              <a:t>valid</a:t>
            </a:r>
            <a:r>
              <a:rPr lang="nl-NL" dirty="0" smtClean="0">
                <a:latin typeface="+mj-lt"/>
                <a:ea typeface="+mj-ea"/>
                <a:cs typeface="+mj-cs"/>
              </a:rPr>
              <a:t> Object,  default </a:t>
            </a:r>
            <a:r>
              <a:rPr lang="nl-NL" dirty="0" err="1" smtClean="0">
                <a:latin typeface="+mj-lt"/>
                <a:ea typeface="+mj-ea"/>
                <a:cs typeface="+mj-cs"/>
              </a:rPr>
              <a:t>values</a:t>
            </a:r>
            <a:endParaRPr lang="nl-NL" dirty="0">
              <a:latin typeface="+mj-lt"/>
              <a:ea typeface="+mj-ea"/>
              <a:cs typeface="+mj-cs"/>
            </a:endParaRPr>
          </a:p>
        </p:txBody>
      </p:sp>
      <p:sp>
        <p:nvSpPr>
          <p:cNvPr id="5" name="Rectangle 2"/>
          <p:cNvSpPr txBox="1">
            <a:spLocks noChangeArrowheads="1"/>
          </p:cNvSpPr>
          <p:nvPr/>
        </p:nvSpPr>
        <p:spPr>
          <a:xfrm>
            <a:off x="685800" y="3276600"/>
            <a:ext cx="7920000" cy="3240000"/>
          </a:xfrm>
          <a:prstGeom prst="rect">
            <a:avLst/>
          </a:prstGeom>
        </p:spPr>
        <p:txBody>
          <a:bodyPr/>
          <a:lstStyle/>
          <a:p>
            <a:r>
              <a:rPr lang="nl-BE" dirty="0" err="1" smtClean="0">
                <a:solidFill>
                  <a:srgbClr val="000000"/>
                </a:solidFill>
                <a:latin typeface="Courier New"/>
              </a:rPr>
              <a:t>Vacancy</a:t>
            </a:r>
            <a:r>
              <a:rPr lang="nl-BE" dirty="0" smtClean="0">
                <a:solidFill>
                  <a:srgbClr val="000000"/>
                </a:solidFill>
                <a:latin typeface="Courier New"/>
              </a:rPr>
              <a:t> </a:t>
            </a:r>
            <a:r>
              <a:rPr lang="nl-BE" dirty="0" err="1">
                <a:solidFill>
                  <a:srgbClr val="000000"/>
                </a:solidFill>
                <a:latin typeface="Courier New"/>
              </a:rPr>
              <a:t>vacancy</a:t>
            </a:r>
            <a:r>
              <a:rPr lang="nl-BE" dirty="0">
                <a:solidFill>
                  <a:srgbClr val="000000"/>
                </a:solidFill>
                <a:latin typeface="Courier New"/>
              </a:rPr>
              <a:t> = </a:t>
            </a:r>
            <a:r>
              <a:rPr lang="nl-BE" b="1" dirty="0">
                <a:solidFill>
                  <a:srgbClr val="7F0055"/>
                </a:solidFill>
                <a:latin typeface="Courier New"/>
              </a:rPr>
              <a:t>new</a:t>
            </a:r>
            <a:r>
              <a:rPr lang="nl-BE" b="1" dirty="0">
                <a:solidFill>
                  <a:srgbClr val="000000"/>
                </a:solidFill>
                <a:latin typeface="Courier New"/>
              </a:rPr>
              <a:t> </a:t>
            </a:r>
            <a:r>
              <a:rPr lang="nl-BE" b="1" dirty="0" err="1">
                <a:solidFill>
                  <a:srgbClr val="000000"/>
                </a:solidFill>
                <a:latin typeface="Courier New"/>
              </a:rPr>
              <a:t>VacancyBuilderForTests</a:t>
            </a:r>
            <a:r>
              <a:rPr lang="nl-BE" b="1" dirty="0">
                <a:solidFill>
                  <a:srgbClr val="000000"/>
                </a:solidFill>
                <a:latin typeface="Courier New"/>
              </a:rPr>
              <a:t>()</a:t>
            </a:r>
          </a:p>
          <a:p>
            <a:r>
              <a:rPr lang="nl-BE" dirty="0" smtClean="0">
                <a:solidFill>
                  <a:srgbClr val="000000"/>
                </a:solidFill>
                <a:latin typeface="Courier New"/>
              </a:rPr>
              <a:t>    .</a:t>
            </a:r>
            <a:r>
              <a:rPr lang="nl-BE" dirty="0" err="1">
                <a:solidFill>
                  <a:srgbClr val="000000"/>
                </a:solidFill>
                <a:latin typeface="Courier New"/>
              </a:rPr>
              <a:t>withFunction</a:t>
            </a:r>
            <a:r>
              <a:rPr lang="nl-BE" dirty="0">
                <a:solidFill>
                  <a:srgbClr val="000000"/>
                </a:solidFill>
                <a:latin typeface="Courier New"/>
              </a:rPr>
              <a:t>(</a:t>
            </a:r>
            <a:r>
              <a:rPr lang="nl-BE" dirty="0">
                <a:solidFill>
                  <a:srgbClr val="2A00FF"/>
                </a:solidFill>
                <a:latin typeface="Courier New"/>
              </a:rPr>
              <a:t>"Architect"</a:t>
            </a:r>
            <a:r>
              <a:rPr lang="nl-BE" dirty="0">
                <a:solidFill>
                  <a:srgbClr val="000000"/>
                </a:solidFill>
                <a:latin typeface="Courier New"/>
              </a:rPr>
              <a:t>)</a:t>
            </a:r>
          </a:p>
          <a:p>
            <a:r>
              <a:rPr lang="nl-BE" dirty="0" smtClean="0">
                <a:solidFill>
                  <a:srgbClr val="000000"/>
                </a:solidFill>
                <a:latin typeface="Courier New"/>
              </a:rPr>
              <a:t>    .</a:t>
            </a:r>
            <a:r>
              <a:rPr lang="nl-BE" dirty="0" err="1">
                <a:solidFill>
                  <a:srgbClr val="000000"/>
                </a:solidFill>
                <a:latin typeface="Courier New"/>
              </a:rPr>
              <a:t>withSupplier</a:t>
            </a:r>
            <a:r>
              <a:rPr lang="nl-BE" dirty="0">
                <a:solidFill>
                  <a:srgbClr val="000000"/>
                </a:solidFill>
                <a:latin typeface="Courier New"/>
              </a:rPr>
              <a:t>(</a:t>
            </a:r>
            <a:r>
              <a:rPr lang="nl-BE" b="1" dirty="0">
                <a:solidFill>
                  <a:srgbClr val="7F0055"/>
                </a:solidFill>
                <a:latin typeface="Courier New"/>
              </a:rPr>
              <a:t>new</a:t>
            </a:r>
            <a:r>
              <a:rPr lang="nl-BE" b="1" dirty="0">
                <a:solidFill>
                  <a:srgbClr val="000000"/>
                </a:solidFill>
                <a:latin typeface="Courier New"/>
              </a:rPr>
              <a:t> </a:t>
            </a:r>
            <a:r>
              <a:rPr lang="nl-BE" b="1" dirty="0" err="1">
                <a:solidFill>
                  <a:srgbClr val="000000"/>
                </a:solidFill>
                <a:latin typeface="Courier New"/>
              </a:rPr>
              <a:t>SupplierBuilderForTests</a:t>
            </a:r>
            <a:r>
              <a:rPr lang="nl-BE" b="1" dirty="0">
                <a:solidFill>
                  <a:srgbClr val="000000"/>
                </a:solidFill>
                <a:latin typeface="Courier New"/>
              </a:rPr>
              <a:t>()</a:t>
            </a:r>
          </a:p>
          <a:p>
            <a:r>
              <a:rPr lang="nl-BE" dirty="0">
                <a:solidFill>
                  <a:srgbClr val="000000"/>
                </a:solidFill>
                <a:latin typeface="Courier New"/>
              </a:rPr>
              <a:t>        </a:t>
            </a:r>
            <a:r>
              <a:rPr lang="nl-BE" dirty="0" smtClean="0">
                <a:solidFill>
                  <a:srgbClr val="000000"/>
                </a:solidFill>
                <a:latin typeface="Courier New"/>
              </a:rPr>
              <a:t> .</a:t>
            </a:r>
            <a:r>
              <a:rPr lang="nl-BE" dirty="0" err="1">
                <a:solidFill>
                  <a:srgbClr val="000000"/>
                </a:solidFill>
                <a:latin typeface="Courier New"/>
              </a:rPr>
              <a:t>withName</a:t>
            </a:r>
            <a:r>
              <a:rPr lang="nl-BE" dirty="0">
                <a:solidFill>
                  <a:srgbClr val="000000"/>
                </a:solidFill>
                <a:latin typeface="Courier New"/>
              </a:rPr>
              <a:t>(</a:t>
            </a:r>
            <a:r>
              <a:rPr lang="nl-BE" dirty="0">
                <a:solidFill>
                  <a:srgbClr val="2A00FF"/>
                </a:solidFill>
                <a:latin typeface="Courier New"/>
              </a:rPr>
              <a:t>"</a:t>
            </a:r>
            <a:r>
              <a:rPr lang="nl-BE" dirty="0" err="1">
                <a:solidFill>
                  <a:srgbClr val="2A00FF"/>
                </a:solidFill>
                <a:latin typeface="Courier New"/>
              </a:rPr>
              <a:t>Some</a:t>
            </a:r>
            <a:r>
              <a:rPr lang="nl-BE" dirty="0">
                <a:solidFill>
                  <a:srgbClr val="2A00FF"/>
                </a:solidFill>
                <a:latin typeface="Courier New"/>
              </a:rPr>
              <a:t> IT company"</a:t>
            </a:r>
            <a:r>
              <a:rPr lang="nl-BE" dirty="0">
                <a:solidFill>
                  <a:srgbClr val="000000"/>
                </a:solidFill>
                <a:latin typeface="Courier New"/>
              </a:rPr>
              <a:t>)</a:t>
            </a:r>
          </a:p>
          <a:p>
            <a:r>
              <a:rPr lang="nl-BE" dirty="0">
                <a:solidFill>
                  <a:srgbClr val="000000"/>
                </a:solidFill>
                <a:latin typeface="Courier New"/>
              </a:rPr>
              <a:t>         </a:t>
            </a:r>
            <a:r>
              <a:rPr lang="nl-BE" dirty="0" smtClean="0">
                <a:solidFill>
                  <a:srgbClr val="000000"/>
                </a:solidFill>
                <a:latin typeface="Courier New"/>
              </a:rPr>
              <a:t>.</a:t>
            </a:r>
            <a:r>
              <a:rPr lang="nl-BE" dirty="0" err="1">
                <a:solidFill>
                  <a:srgbClr val="000000"/>
                </a:solidFill>
                <a:latin typeface="Courier New"/>
              </a:rPr>
              <a:t>build</a:t>
            </a:r>
            <a:r>
              <a:rPr lang="nl-BE" dirty="0">
                <a:solidFill>
                  <a:srgbClr val="000000"/>
                </a:solidFill>
                <a:latin typeface="Courier New"/>
              </a:rPr>
              <a:t>())</a:t>
            </a:r>
          </a:p>
          <a:p>
            <a:r>
              <a:rPr lang="nl-BE" dirty="0">
                <a:solidFill>
                  <a:srgbClr val="000000"/>
                </a:solidFill>
                <a:latin typeface="Courier New"/>
              </a:rPr>
              <a:t>    </a:t>
            </a:r>
            <a:r>
              <a:rPr lang="nl-BE" dirty="0" smtClean="0">
                <a:solidFill>
                  <a:srgbClr val="000000"/>
                </a:solidFill>
                <a:latin typeface="Courier New"/>
              </a:rPr>
              <a:t>.</a:t>
            </a:r>
            <a:r>
              <a:rPr lang="nl-BE" dirty="0" err="1">
                <a:solidFill>
                  <a:srgbClr val="000000"/>
                </a:solidFill>
                <a:latin typeface="Courier New"/>
              </a:rPr>
              <a:t>build</a:t>
            </a:r>
            <a:r>
              <a:rPr lang="nl-BE" dirty="0" smtClean="0">
                <a:solidFill>
                  <a:srgbClr val="000000"/>
                </a:solidFill>
                <a:latin typeface="Courier New"/>
              </a:rPr>
              <a:t>();</a:t>
            </a:r>
            <a:endParaRPr lang="nl-BE" dirty="0">
              <a:solidFill>
                <a:srgbClr val="000000"/>
              </a:solidFill>
              <a:latin typeface="Consolas"/>
            </a:endParaRPr>
          </a:p>
          <a:p>
            <a:pPr marL="457200" indent="-457200" algn="ctr" fontAlgn="auto">
              <a:spcAft>
                <a:spcPts val="0"/>
              </a:spcAft>
              <a:defRPr/>
            </a:pPr>
            <a:endParaRPr lang="nl-NL" dirty="0">
              <a:latin typeface="+mj-lt"/>
              <a:ea typeface="+mj-ea"/>
              <a:cs typeface="+mj-cs"/>
            </a:endParaRPr>
          </a:p>
          <a:p>
            <a:pPr marL="457200" indent="-457200" fontAlgn="auto">
              <a:spcAft>
                <a:spcPts val="0"/>
              </a:spcAft>
              <a:defRPr/>
            </a:pPr>
            <a:r>
              <a:rPr lang="nl-NL" dirty="0">
                <a:latin typeface="+mj-lt"/>
                <a:ea typeface="+mj-ea"/>
                <a:cs typeface="+mj-cs"/>
              </a:rPr>
              <a:t> </a:t>
            </a:r>
            <a:r>
              <a:rPr lang="nl-NL" dirty="0" smtClean="0">
                <a:latin typeface="+mj-lt"/>
                <a:ea typeface="+mj-ea"/>
                <a:cs typeface="+mj-cs"/>
              </a:rPr>
              <a:t>=&gt; </a:t>
            </a:r>
            <a:r>
              <a:rPr lang="nl-NL" dirty="0" err="1" smtClean="0">
                <a:latin typeface="+mj-lt"/>
                <a:ea typeface="+mj-ea"/>
                <a:cs typeface="+mj-cs"/>
              </a:rPr>
              <a:t>override</a:t>
            </a:r>
            <a:r>
              <a:rPr lang="nl-NL" dirty="0" smtClean="0">
                <a:latin typeface="+mj-lt"/>
                <a:ea typeface="+mj-ea"/>
                <a:cs typeface="+mj-cs"/>
              </a:rPr>
              <a:t> </a:t>
            </a:r>
            <a:r>
              <a:rPr lang="nl-NL" dirty="0" err="1" smtClean="0">
                <a:latin typeface="+mj-lt"/>
                <a:ea typeface="+mj-ea"/>
                <a:cs typeface="+mj-cs"/>
              </a:rPr>
              <a:t>defaults</a:t>
            </a:r>
            <a:r>
              <a:rPr lang="nl-NL" dirty="0" smtClean="0">
                <a:latin typeface="+mj-lt"/>
                <a:ea typeface="+mj-ea"/>
                <a:cs typeface="+mj-cs"/>
              </a:rPr>
              <a:t>, </a:t>
            </a:r>
            <a:r>
              <a:rPr lang="nl-NL" dirty="0" err="1" smtClean="0">
                <a:latin typeface="+mj-lt"/>
                <a:ea typeface="+mj-ea"/>
                <a:cs typeface="+mj-cs"/>
              </a:rPr>
              <a:t>nested</a:t>
            </a:r>
            <a:r>
              <a:rPr lang="nl-NL" dirty="0" smtClean="0">
                <a:latin typeface="+mj-lt"/>
                <a:ea typeface="+mj-ea"/>
                <a:cs typeface="+mj-cs"/>
              </a:rPr>
              <a:t> builders</a:t>
            </a:r>
            <a:endParaRPr lang="nl-NL" dirty="0">
              <a:latin typeface="+mj-lt"/>
              <a:ea typeface="+mj-ea"/>
              <a:cs typeface="+mj-cs"/>
            </a:endParaRPr>
          </a:p>
        </p:txBody>
      </p:sp>
    </p:spTree>
    <p:extLst>
      <p:ext uri="{BB962C8B-B14F-4D97-AF65-F5344CB8AC3E}">
        <p14:creationId xmlns:p14="http://schemas.microsoft.com/office/powerpoint/2010/main" val="2474479402"/>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bwMode="auto">
          <a:xfrm>
            <a:off x="238125" y="27051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Object Builders</a:t>
            </a:r>
          </a:p>
        </p:txBody>
      </p:sp>
      <p:sp>
        <p:nvSpPr>
          <p:cNvPr id="6" name="Rectangle 2"/>
          <p:cNvSpPr txBox="1">
            <a:spLocks noChangeArrowheads="1"/>
          </p:cNvSpPr>
          <p:nvPr/>
        </p:nvSpPr>
        <p:spPr>
          <a:xfrm>
            <a:off x="5410200" y="1314450"/>
            <a:ext cx="2562225" cy="609600"/>
          </a:xfrm>
          <a:prstGeom prst="rect">
            <a:avLst/>
          </a:prstGeom>
        </p:spPr>
        <p:txBody>
          <a:bodyPr/>
          <a:lstStyle/>
          <a:p>
            <a:pPr marL="457200" indent="-457200" fontAlgn="auto">
              <a:spcAft>
                <a:spcPts val="0"/>
              </a:spcAft>
              <a:defRPr/>
            </a:pPr>
            <a:r>
              <a:rPr lang="nl-NL" dirty="0" err="1" smtClean="0">
                <a:latin typeface="+mj-lt"/>
                <a:ea typeface="+mj-ea"/>
                <a:cs typeface="+mj-cs"/>
              </a:rPr>
              <a:t>Enhances</a:t>
            </a:r>
            <a:r>
              <a:rPr lang="nl-NL" dirty="0" smtClean="0">
                <a:latin typeface="+mj-lt"/>
                <a:ea typeface="+mj-ea"/>
                <a:cs typeface="+mj-cs"/>
              </a:rPr>
              <a:t> Test Focus</a:t>
            </a:r>
            <a:endParaRPr lang="nl-NL" dirty="0">
              <a:latin typeface="+mj-lt"/>
              <a:ea typeface="+mj-ea"/>
              <a:cs typeface="+mj-cs"/>
            </a:endParaRPr>
          </a:p>
        </p:txBody>
      </p:sp>
      <p:sp>
        <p:nvSpPr>
          <p:cNvPr id="7" name="Rectangle 2"/>
          <p:cNvSpPr txBox="1">
            <a:spLocks noChangeArrowheads="1"/>
          </p:cNvSpPr>
          <p:nvPr/>
        </p:nvSpPr>
        <p:spPr>
          <a:xfrm>
            <a:off x="457200" y="781050"/>
            <a:ext cx="3810000" cy="838200"/>
          </a:xfrm>
          <a:prstGeom prst="rect">
            <a:avLst/>
          </a:prstGeom>
        </p:spPr>
        <p:txBody>
          <a:bodyPr/>
          <a:lstStyle/>
          <a:p>
            <a:pPr marL="457200" indent="-457200" fontAlgn="auto">
              <a:spcAft>
                <a:spcPts val="0"/>
              </a:spcAft>
              <a:defRPr/>
            </a:pPr>
            <a:r>
              <a:rPr lang="nl-NL" dirty="0" err="1" smtClean="0">
                <a:latin typeface="+mj-lt"/>
                <a:ea typeface="+mj-ea"/>
                <a:cs typeface="+mj-cs"/>
              </a:rPr>
              <a:t>Preferable</a:t>
            </a:r>
            <a:r>
              <a:rPr lang="nl-NL" dirty="0" smtClean="0">
                <a:latin typeface="+mj-lt"/>
                <a:ea typeface="+mj-ea"/>
                <a:cs typeface="+mj-cs"/>
              </a:rPr>
              <a:t> </a:t>
            </a:r>
            <a:r>
              <a:rPr lang="nl-NL" dirty="0" err="1" smtClean="0">
                <a:latin typeface="+mj-lt"/>
                <a:ea typeface="+mj-ea"/>
                <a:cs typeface="+mj-cs"/>
              </a:rPr>
              <a:t>to</a:t>
            </a:r>
            <a:r>
              <a:rPr lang="nl-NL" dirty="0" smtClean="0">
                <a:latin typeface="+mj-lt"/>
                <a:ea typeface="+mj-ea"/>
                <a:cs typeface="+mj-cs"/>
              </a:rPr>
              <a:t> “</a:t>
            </a:r>
            <a:r>
              <a:rPr lang="nl-NL" dirty="0" err="1" smtClean="0">
                <a:latin typeface="+mj-lt"/>
                <a:ea typeface="+mj-ea"/>
                <a:cs typeface="+mj-cs"/>
              </a:rPr>
              <a:t>static</a:t>
            </a:r>
            <a:r>
              <a:rPr lang="nl-NL" dirty="0" smtClean="0">
                <a:latin typeface="+mj-lt"/>
                <a:ea typeface="+mj-ea"/>
                <a:cs typeface="+mj-cs"/>
              </a:rPr>
              <a:t> test </a:t>
            </a:r>
            <a:r>
              <a:rPr lang="nl-NL" dirty="0" err="1" smtClean="0">
                <a:latin typeface="+mj-lt"/>
                <a:ea typeface="+mj-ea"/>
                <a:cs typeface="+mj-cs"/>
              </a:rPr>
              <a:t>fields</a:t>
            </a:r>
            <a:r>
              <a:rPr lang="nl-NL" dirty="0" smtClean="0">
                <a:latin typeface="+mj-lt"/>
                <a:ea typeface="+mj-ea"/>
                <a:cs typeface="+mj-cs"/>
              </a:rPr>
              <a:t>”</a:t>
            </a:r>
            <a:endParaRPr lang="nl-NL" dirty="0">
              <a:latin typeface="+mj-lt"/>
              <a:ea typeface="+mj-ea"/>
              <a:cs typeface="+mj-cs"/>
            </a:endParaRPr>
          </a:p>
        </p:txBody>
      </p:sp>
      <p:sp>
        <p:nvSpPr>
          <p:cNvPr id="8" name="Rectangle 2"/>
          <p:cNvSpPr txBox="1">
            <a:spLocks noChangeArrowheads="1"/>
          </p:cNvSpPr>
          <p:nvPr/>
        </p:nvSpPr>
        <p:spPr>
          <a:xfrm>
            <a:off x="2057400" y="4876800"/>
            <a:ext cx="2562225" cy="609600"/>
          </a:xfrm>
          <a:prstGeom prst="rect">
            <a:avLst/>
          </a:prstGeom>
        </p:spPr>
        <p:txBody>
          <a:bodyPr/>
          <a:lstStyle/>
          <a:p>
            <a:pPr marL="457200" indent="-457200" fontAlgn="auto">
              <a:spcAft>
                <a:spcPts val="0"/>
              </a:spcAft>
              <a:defRPr/>
            </a:pPr>
            <a:r>
              <a:rPr lang="nl-NL" dirty="0" err="1" smtClean="0">
                <a:latin typeface="+mj-lt"/>
                <a:ea typeface="+mj-ea"/>
                <a:cs typeface="+mj-cs"/>
              </a:rPr>
              <a:t>reuse</a:t>
            </a:r>
            <a:r>
              <a:rPr lang="nl-NL" dirty="0" smtClean="0">
                <a:latin typeface="+mj-lt"/>
                <a:ea typeface="+mj-ea"/>
                <a:cs typeface="+mj-cs"/>
              </a:rPr>
              <a:t> in unit, </a:t>
            </a:r>
            <a:r>
              <a:rPr lang="nl-NL" dirty="0" err="1" smtClean="0">
                <a:latin typeface="+mj-lt"/>
                <a:ea typeface="+mj-ea"/>
                <a:cs typeface="+mj-cs"/>
              </a:rPr>
              <a:t>integration</a:t>
            </a:r>
            <a:r>
              <a:rPr lang="nl-NL" dirty="0" smtClean="0">
                <a:latin typeface="+mj-lt"/>
                <a:ea typeface="+mj-ea"/>
                <a:cs typeface="+mj-cs"/>
              </a:rPr>
              <a:t>, end-</a:t>
            </a:r>
            <a:r>
              <a:rPr lang="nl-NL" dirty="0" err="1" smtClean="0">
                <a:latin typeface="+mj-lt"/>
                <a:ea typeface="+mj-ea"/>
                <a:cs typeface="+mj-cs"/>
              </a:rPr>
              <a:t>to</a:t>
            </a:r>
            <a:r>
              <a:rPr lang="nl-NL" dirty="0" smtClean="0">
                <a:latin typeface="+mj-lt"/>
                <a:ea typeface="+mj-ea"/>
                <a:cs typeface="+mj-cs"/>
              </a:rPr>
              <a:t>-end tests</a:t>
            </a:r>
            <a:endParaRPr lang="nl-NL" dirty="0">
              <a:latin typeface="+mj-lt"/>
              <a:ea typeface="+mj-ea"/>
              <a:cs typeface="+mj-cs"/>
            </a:endParaRPr>
          </a:p>
        </p:txBody>
      </p:sp>
      <p:sp>
        <p:nvSpPr>
          <p:cNvPr id="9" name="Rectangle 2"/>
          <p:cNvSpPr txBox="1">
            <a:spLocks noChangeArrowheads="1"/>
          </p:cNvSpPr>
          <p:nvPr/>
        </p:nvSpPr>
        <p:spPr>
          <a:xfrm>
            <a:off x="5429250" y="3886200"/>
            <a:ext cx="2562225" cy="609600"/>
          </a:xfrm>
          <a:prstGeom prst="rect">
            <a:avLst/>
          </a:prstGeom>
        </p:spPr>
        <p:txBody>
          <a:bodyPr/>
          <a:lstStyle/>
          <a:p>
            <a:pPr marL="457200" indent="-457200" fontAlgn="auto">
              <a:spcAft>
                <a:spcPts val="0"/>
              </a:spcAft>
              <a:defRPr/>
            </a:pPr>
            <a:r>
              <a:rPr lang="nl-NL" smtClean="0">
                <a:latin typeface="+mj-lt"/>
                <a:ea typeface="+mj-ea"/>
                <a:cs typeface="+mj-cs"/>
              </a:rPr>
              <a:t>Reduces duplication</a:t>
            </a:r>
            <a:endParaRPr lang="nl-NL" dirty="0">
              <a:latin typeface="+mj-lt"/>
              <a:ea typeface="+mj-ea"/>
              <a:cs typeface="+mj-cs"/>
            </a:endParaRPr>
          </a:p>
        </p:txBody>
      </p:sp>
    </p:spTree>
    <p:extLst>
      <p:ext uri="{BB962C8B-B14F-4D97-AF65-F5344CB8AC3E}">
        <p14:creationId xmlns:p14="http://schemas.microsoft.com/office/powerpoint/2010/main" val="3662113564"/>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28002" name="Title 1"/>
          <p:cNvSpPr>
            <a:spLocks noGrp="1"/>
          </p:cNvSpPr>
          <p:nvPr>
            <p:ph type="title"/>
          </p:nvPr>
        </p:nvSpPr>
        <p:spPr bwMode="auto">
          <a:xfrm>
            <a:off x="451338" y="3810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Exercise</a:t>
            </a:r>
          </a:p>
        </p:txBody>
      </p:sp>
      <p:sp>
        <p:nvSpPr>
          <p:cNvPr id="8" name="Rectangle 2"/>
          <p:cNvSpPr txBox="1">
            <a:spLocks noChangeArrowheads="1"/>
          </p:cNvSpPr>
          <p:nvPr/>
        </p:nvSpPr>
        <p:spPr>
          <a:xfrm>
            <a:off x="4343400" y="2128839"/>
            <a:ext cx="4070839" cy="1152524"/>
          </a:xfrm>
          <a:prstGeom prst="rect">
            <a:avLst/>
          </a:prstGeom>
        </p:spPr>
        <p:txBody>
          <a:bodyPr/>
          <a:lstStyle/>
          <a:p>
            <a:pPr algn="ctr" fontAlgn="auto">
              <a:spcAft>
                <a:spcPts val="0"/>
              </a:spcAft>
              <a:defRPr/>
            </a:pPr>
            <a:r>
              <a:rPr lang="en-GB" dirty="0" smtClean="0">
                <a:latin typeface="+mj-lt"/>
                <a:ea typeface="+mj-ea"/>
                <a:cs typeface="+mj-cs"/>
              </a:rPr>
              <a:t>Remove Test Code Duplication </a:t>
            </a:r>
            <a:br>
              <a:rPr lang="en-GB" dirty="0" smtClean="0">
                <a:latin typeface="+mj-lt"/>
                <a:ea typeface="+mj-ea"/>
                <a:cs typeface="+mj-cs"/>
              </a:rPr>
            </a:br>
            <a:r>
              <a:rPr lang="en-GB" dirty="0" smtClean="0">
                <a:latin typeface="+mj-lt"/>
                <a:ea typeface="+mj-ea"/>
                <a:cs typeface="+mj-cs"/>
              </a:rPr>
              <a:t>using Builders</a:t>
            </a:r>
            <a:endParaRPr lang="nl-NL" dirty="0">
              <a:latin typeface="+mj-lt"/>
              <a:ea typeface="+mj-ea"/>
              <a:cs typeface="+mj-cs"/>
            </a:endParaRPr>
          </a:p>
        </p:txBody>
      </p:sp>
      <p:sp>
        <p:nvSpPr>
          <p:cNvPr id="4" name="Rectangle 2"/>
          <p:cNvSpPr txBox="1">
            <a:spLocks noChangeArrowheads="1"/>
          </p:cNvSpPr>
          <p:nvPr/>
        </p:nvSpPr>
        <p:spPr>
          <a:xfrm>
            <a:off x="4495800" y="3738562"/>
            <a:ext cx="4070839" cy="923924"/>
          </a:xfrm>
          <a:prstGeom prst="rect">
            <a:avLst/>
          </a:prstGeom>
        </p:spPr>
        <p:txBody>
          <a:bodyPr/>
          <a:lstStyle/>
          <a:p>
            <a:pPr algn="ctr" fontAlgn="auto">
              <a:spcAft>
                <a:spcPts val="0"/>
              </a:spcAft>
              <a:defRPr/>
            </a:pPr>
            <a:r>
              <a:rPr lang="en-GB" dirty="0" smtClean="0">
                <a:latin typeface="+mj-lt"/>
                <a:ea typeface="+mj-ea"/>
                <a:cs typeface="+mj-cs"/>
              </a:rPr>
              <a:t>e.g. </a:t>
            </a:r>
            <a:r>
              <a:rPr lang="en-GB" dirty="0" err="1" smtClean="0">
                <a:latin typeface="+mj-lt"/>
                <a:ea typeface="+mj-ea"/>
                <a:cs typeface="+mj-cs"/>
              </a:rPr>
              <a:t>MovieBuilder</a:t>
            </a:r>
            <a:r>
              <a:rPr lang="en-GB" dirty="0" smtClean="0">
                <a:latin typeface="+mj-lt"/>
                <a:ea typeface="+mj-ea"/>
                <a:cs typeface="+mj-cs"/>
              </a:rPr>
              <a:t> in </a:t>
            </a:r>
            <a:r>
              <a:rPr lang="en-GB" dirty="0" err="1" smtClean="0">
                <a:latin typeface="+mj-lt"/>
                <a:ea typeface="+mj-ea"/>
                <a:cs typeface="+mj-cs"/>
              </a:rPr>
              <a:t>MovieRental</a:t>
            </a:r>
            <a:r>
              <a:rPr lang="en-GB" dirty="0" smtClean="0">
                <a:latin typeface="+mj-lt"/>
                <a:ea typeface="+mj-ea"/>
                <a:cs typeface="+mj-cs"/>
              </a:rPr>
              <a:t>, </a:t>
            </a:r>
            <a:r>
              <a:rPr lang="en-GB" dirty="0" err="1" smtClean="0">
                <a:latin typeface="+mj-lt"/>
                <a:ea typeface="+mj-ea"/>
                <a:cs typeface="+mj-cs"/>
              </a:rPr>
              <a:t>SoldierBuilder</a:t>
            </a:r>
            <a:r>
              <a:rPr lang="en-GB" dirty="0" smtClean="0">
                <a:latin typeface="+mj-lt"/>
                <a:ea typeface="+mj-ea"/>
                <a:cs typeface="+mj-cs"/>
              </a:rPr>
              <a:t> in The Battle</a:t>
            </a:r>
            <a:endParaRPr lang="nl-NL" dirty="0">
              <a:latin typeface="+mj-lt"/>
              <a:ea typeface="+mj-ea"/>
              <a:cs typeface="+mj-cs"/>
            </a:endParaRPr>
          </a:p>
        </p:txBody>
      </p:sp>
      <p:grpSp>
        <p:nvGrpSpPr>
          <p:cNvPr id="5" name="Group 4"/>
          <p:cNvGrpSpPr/>
          <p:nvPr/>
        </p:nvGrpSpPr>
        <p:grpSpPr>
          <a:xfrm>
            <a:off x="609600" y="2057400"/>
            <a:ext cx="3171093" cy="3171093"/>
            <a:chOff x="1600200" y="1838325"/>
            <a:chExt cx="3171093" cy="3171093"/>
          </a:xfrm>
        </p:grpSpPr>
        <p:pic>
          <p:nvPicPr>
            <p:cNvPr id="6" name="Picture 2" descr="http://www.delete-duplicate-files.com/images/how-duplicate-files-appea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762" y="2047874"/>
              <a:ext cx="2857500" cy="28479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1838325"/>
              <a:ext cx="3171093" cy="3171093"/>
            </a:xfrm>
            <a:prstGeom prst="rect">
              <a:avLst/>
            </a:prstGeom>
          </p:spPr>
        </p:pic>
      </p:grpSp>
    </p:spTree>
    <p:extLst>
      <p:ext uri="{BB962C8B-B14F-4D97-AF65-F5344CB8AC3E}">
        <p14:creationId xmlns:p14="http://schemas.microsoft.com/office/powerpoint/2010/main" val="1686938289"/>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451338" y="2781300"/>
            <a:ext cx="8229600" cy="1143000"/>
          </a:xfrm>
          <a:prstGeom prst="rect">
            <a:avLst/>
          </a:prstGeom>
        </p:spPr>
        <p:txBody>
          <a:bodyPr/>
          <a:lstStyle/>
          <a:p>
            <a:pPr algn="ctr" fontAlgn="auto">
              <a:spcAft>
                <a:spcPts val="0"/>
              </a:spcAft>
              <a:defRPr/>
            </a:pPr>
            <a:r>
              <a:rPr lang="en-GB" sz="5400" dirty="0">
                <a:latin typeface="+mj-lt"/>
                <a:ea typeface="+mj-ea"/>
                <a:cs typeface="+mj-cs"/>
              </a:rPr>
              <a:t>XP practices</a:t>
            </a:r>
            <a:endParaRPr lang="nl-NL" sz="5400" dirty="0">
              <a:latin typeface="+mj-lt"/>
              <a:ea typeface="+mj-ea"/>
              <a:cs typeface="+mj-cs"/>
            </a:endParaRPr>
          </a:p>
        </p:txBody>
      </p:sp>
      <p:sp>
        <p:nvSpPr>
          <p:cNvPr id="6" name="Rectangle 2"/>
          <p:cNvSpPr txBox="1">
            <a:spLocks noChangeArrowheads="1"/>
          </p:cNvSpPr>
          <p:nvPr/>
        </p:nvSpPr>
        <p:spPr>
          <a:xfrm>
            <a:off x="5593374" y="2385218"/>
            <a:ext cx="3855426" cy="792163"/>
          </a:xfrm>
          <a:prstGeom prst="rect">
            <a:avLst/>
          </a:prstGeom>
        </p:spPr>
        <p:txBody>
          <a:bodyPr/>
          <a:lstStyle>
            <a:defPPr>
              <a:defRPr lang="en-US"/>
            </a:defPPr>
            <a:lvl1pPr algn="ctr" fontAlgn="auto">
              <a:spcAft>
                <a:spcPts val="0"/>
              </a:spcAft>
              <a:defRPr b="1">
                <a:latin typeface="+mj-lt"/>
                <a:ea typeface="+mj-ea"/>
                <a:cs typeface="+mj-cs"/>
              </a:defRPr>
            </a:lvl1pPr>
          </a:lstStyle>
          <a:p>
            <a:r>
              <a:rPr lang="en-GB" b="0" dirty="0"/>
              <a:t>Test Driven Development</a:t>
            </a:r>
            <a:endParaRPr lang="nl-NL" b="0" dirty="0"/>
          </a:p>
        </p:txBody>
      </p:sp>
      <p:sp>
        <p:nvSpPr>
          <p:cNvPr id="7" name="Rectangle 2"/>
          <p:cNvSpPr txBox="1">
            <a:spLocks noChangeArrowheads="1"/>
          </p:cNvSpPr>
          <p:nvPr/>
        </p:nvSpPr>
        <p:spPr>
          <a:xfrm>
            <a:off x="4566138" y="1424680"/>
            <a:ext cx="3722077" cy="792163"/>
          </a:xfrm>
          <a:prstGeom prst="rect">
            <a:avLst/>
          </a:prstGeom>
        </p:spPr>
        <p:txBody>
          <a:bodyPr/>
          <a:lstStyle/>
          <a:p>
            <a:pPr algn="ctr" fontAlgn="auto">
              <a:spcAft>
                <a:spcPts val="0"/>
              </a:spcAft>
              <a:defRPr/>
            </a:pPr>
            <a:r>
              <a:rPr lang="en-GB" dirty="0">
                <a:latin typeface="+mj-lt"/>
                <a:ea typeface="+mj-ea"/>
                <a:cs typeface="+mj-cs"/>
              </a:rPr>
              <a:t>Pair</a:t>
            </a:r>
            <a:r>
              <a:rPr lang="en-GB" dirty="0">
                <a:solidFill>
                  <a:schemeClr val="bg1">
                    <a:lumMod val="65000"/>
                  </a:schemeClr>
                </a:solidFill>
                <a:latin typeface="+mj-lt"/>
                <a:ea typeface="+mj-ea"/>
                <a:cs typeface="+mj-cs"/>
              </a:rPr>
              <a:t> </a:t>
            </a:r>
            <a:r>
              <a:rPr lang="en-GB" dirty="0">
                <a:latin typeface="+mj-lt"/>
                <a:ea typeface="+mj-ea"/>
                <a:cs typeface="+mj-cs"/>
              </a:rPr>
              <a:t>programming</a:t>
            </a:r>
            <a:endParaRPr lang="nl-NL" dirty="0">
              <a:latin typeface="+mj-lt"/>
              <a:ea typeface="+mj-ea"/>
              <a:cs typeface="+mj-cs"/>
            </a:endParaRPr>
          </a:p>
        </p:txBody>
      </p:sp>
      <p:sp>
        <p:nvSpPr>
          <p:cNvPr id="8" name="Rectangle 2"/>
          <p:cNvSpPr txBox="1">
            <a:spLocks noChangeArrowheads="1"/>
          </p:cNvSpPr>
          <p:nvPr/>
        </p:nvSpPr>
        <p:spPr>
          <a:xfrm>
            <a:off x="3886200" y="4839937"/>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integration</a:t>
            </a:r>
            <a:endParaRPr lang="nl-NL" dirty="0">
              <a:latin typeface="+mj-lt"/>
              <a:ea typeface="+mj-ea"/>
              <a:cs typeface="+mj-cs"/>
            </a:endParaRPr>
          </a:p>
        </p:txBody>
      </p:sp>
      <p:sp>
        <p:nvSpPr>
          <p:cNvPr id="9" name="Rectangle 2"/>
          <p:cNvSpPr txBox="1">
            <a:spLocks noChangeArrowheads="1"/>
          </p:cNvSpPr>
          <p:nvPr/>
        </p:nvSpPr>
        <p:spPr>
          <a:xfrm>
            <a:off x="304800" y="4114800"/>
            <a:ext cx="3058257" cy="792163"/>
          </a:xfrm>
          <a:prstGeom prst="rect">
            <a:avLst/>
          </a:prstGeom>
        </p:spPr>
        <p:txBody>
          <a:bodyPr/>
          <a:lstStyle/>
          <a:p>
            <a:pPr algn="ctr" fontAlgn="auto">
              <a:spcAft>
                <a:spcPts val="0"/>
              </a:spcAft>
              <a:defRPr/>
            </a:pPr>
            <a:r>
              <a:rPr lang="en-GB" dirty="0">
                <a:latin typeface="+mj-lt"/>
                <a:ea typeface="+mj-ea"/>
                <a:cs typeface="+mj-cs"/>
              </a:rPr>
              <a:t>Refactoring</a:t>
            </a:r>
            <a:endParaRPr lang="nl-NL" dirty="0">
              <a:latin typeface="+mj-lt"/>
              <a:ea typeface="+mj-ea"/>
              <a:cs typeface="+mj-cs"/>
            </a:endParaRPr>
          </a:p>
        </p:txBody>
      </p:sp>
      <p:sp>
        <p:nvSpPr>
          <p:cNvPr id="10" name="Rectangle 2"/>
          <p:cNvSpPr txBox="1">
            <a:spLocks noChangeArrowheads="1"/>
          </p:cNvSpPr>
          <p:nvPr/>
        </p:nvSpPr>
        <p:spPr>
          <a:xfrm>
            <a:off x="829408" y="1524000"/>
            <a:ext cx="3056792" cy="792163"/>
          </a:xfrm>
          <a:prstGeom prst="rect">
            <a:avLst/>
          </a:prstGeom>
        </p:spPr>
        <p:txBody>
          <a:bodyPr/>
          <a:lstStyle/>
          <a:p>
            <a:pPr algn="ctr" fontAlgn="auto">
              <a:spcAft>
                <a:spcPts val="0"/>
              </a:spcAft>
              <a:defRPr/>
            </a:pPr>
            <a:r>
              <a:rPr lang="en-GB" dirty="0">
                <a:latin typeface="+mj-lt"/>
                <a:ea typeface="+mj-ea"/>
                <a:cs typeface="+mj-cs"/>
              </a:rPr>
              <a:t>Small</a:t>
            </a:r>
            <a:r>
              <a:rPr lang="en-GB" dirty="0">
                <a:solidFill>
                  <a:schemeClr val="bg1">
                    <a:lumMod val="65000"/>
                  </a:schemeClr>
                </a:solidFill>
                <a:latin typeface="+mj-lt"/>
                <a:ea typeface="+mj-ea"/>
                <a:cs typeface="+mj-cs"/>
              </a:rPr>
              <a:t> </a:t>
            </a:r>
            <a:r>
              <a:rPr lang="en-GB" dirty="0">
                <a:latin typeface="+mj-lt"/>
                <a:ea typeface="+mj-ea"/>
                <a:cs typeface="+mj-cs"/>
              </a:rPr>
              <a:t>releases</a:t>
            </a:r>
            <a:endParaRPr lang="nl-NL" dirty="0">
              <a:latin typeface="+mj-lt"/>
              <a:ea typeface="+mj-ea"/>
              <a:cs typeface="+mj-cs"/>
            </a:endParaRPr>
          </a:p>
        </p:txBody>
      </p:sp>
      <p:sp>
        <p:nvSpPr>
          <p:cNvPr id="13" name="Rectangle 2"/>
          <p:cNvSpPr txBox="1">
            <a:spLocks noChangeArrowheads="1"/>
          </p:cNvSpPr>
          <p:nvPr/>
        </p:nvSpPr>
        <p:spPr>
          <a:xfrm>
            <a:off x="5206931" y="3752540"/>
            <a:ext cx="4188069" cy="792163"/>
          </a:xfrm>
          <a:prstGeom prst="rect">
            <a:avLst/>
          </a:prstGeom>
        </p:spPr>
        <p:txBody>
          <a:bodyPr/>
          <a:lstStyle/>
          <a:p>
            <a:pPr algn="ctr" fontAlgn="auto">
              <a:spcAft>
                <a:spcPts val="0"/>
              </a:spcAft>
              <a:defRPr/>
            </a:pPr>
            <a:r>
              <a:rPr lang="en-GB" dirty="0">
                <a:latin typeface="+mj-lt"/>
                <a:ea typeface="+mj-ea"/>
                <a:cs typeface="+mj-cs"/>
              </a:rPr>
              <a:t>Shared</a:t>
            </a:r>
            <a:r>
              <a:rPr lang="en-GB" dirty="0">
                <a:solidFill>
                  <a:schemeClr val="bg1">
                    <a:lumMod val="65000"/>
                  </a:schemeClr>
                </a:solidFill>
                <a:latin typeface="+mj-lt"/>
                <a:ea typeface="+mj-ea"/>
                <a:cs typeface="+mj-cs"/>
              </a:rPr>
              <a:t> </a:t>
            </a:r>
            <a:r>
              <a:rPr lang="en-GB" dirty="0">
                <a:latin typeface="+mj-lt"/>
                <a:ea typeface="+mj-ea"/>
                <a:cs typeface="+mj-cs"/>
              </a:rPr>
              <a:t>code</a:t>
            </a:r>
            <a:endParaRPr lang="nl-NL" dirty="0">
              <a:latin typeface="+mj-lt"/>
              <a:ea typeface="+mj-ea"/>
              <a:cs typeface="+mj-cs"/>
            </a:endParaRPr>
          </a:p>
        </p:txBody>
      </p:sp>
      <p:sp>
        <p:nvSpPr>
          <p:cNvPr id="14" name="Rectangle 2"/>
          <p:cNvSpPr txBox="1">
            <a:spLocks noChangeArrowheads="1"/>
          </p:cNvSpPr>
          <p:nvPr/>
        </p:nvSpPr>
        <p:spPr>
          <a:xfrm>
            <a:off x="2209800" y="626410"/>
            <a:ext cx="4188069" cy="792163"/>
          </a:xfrm>
          <a:prstGeom prst="rect">
            <a:avLst/>
          </a:prstGeom>
        </p:spPr>
        <p:txBody>
          <a:bodyPr/>
          <a:lstStyle/>
          <a:p>
            <a:pPr algn="ctr" fontAlgn="auto">
              <a:spcAft>
                <a:spcPts val="0"/>
              </a:spcAft>
              <a:defRPr/>
            </a:pPr>
            <a:r>
              <a:rPr lang="en-GB" dirty="0">
                <a:latin typeface="+mj-lt"/>
                <a:ea typeface="+mj-ea"/>
                <a:cs typeface="+mj-cs"/>
              </a:rPr>
              <a:t>Incremental design</a:t>
            </a:r>
            <a:endParaRPr lang="nl-NL" dirty="0">
              <a:latin typeface="+mj-lt"/>
              <a:ea typeface="+mj-ea"/>
              <a:cs typeface="+mj-cs"/>
            </a:endParaRPr>
          </a:p>
        </p:txBody>
      </p:sp>
      <p:sp>
        <p:nvSpPr>
          <p:cNvPr id="15" name="Rectangle 2"/>
          <p:cNvSpPr txBox="1">
            <a:spLocks noChangeArrowheads="1"/>
          </p:cNvSpPr>
          <p:nvPr/>
        </p:nvSpPr>
        <p:spPr>
          <a:xfrm>
            <a:off x="-609600" y="2781300"/>
            <a:ext cx="4188069" cy="792163"/>
          </a:xfrm>
          <a:prstGeom prst="rect">
            <a:avLst/>
          </a:prstGeom>
        </p:spPr>
        <p:txBody>
          <a:bodyPr/>
          <a:lstStyle/>
          <a:p>
            <a:pPr algn="ctr" fontAlgn="auto">
              <a:spcAft>
                <a:spcPts val="0"/>
              </a:spcAft>
              <a:defRPr/>
            </a:pPr>
            <a:r>
              <a:rPr lang="en-GB" dirty="0">
                <a:latin typeface="+mj-lt"/>
                <a:ea typeface="+mj-ea"/>
                <a:cs typeface="+mj-cs"/>
              </a:rPr>
              <a:t>Sustainable</a:t>
            </a:r>
            <a:r>
              <a:rPr lang="en-GB" dirty="0">
                <a:solidFill>
                  <a:schemeClr val="bg1">
                    <a:lumMod val="65000"/>
                  </a:schemeClr>
                </a:solidFill>
                <a:latin typeface="+mj-lt"/>
                <a:ea typeface="+mj-ea"/>
                <a:cs typeface="+mj-cs"/>
              </a:rPr>
              <a:t> </a:t>
            </a:r>
            <a:r>
              <a:rPr lang="en-GB" dirty="0">
                <a:latin typeface="+mj-lt"/>
                <a:ea typeface="+mj-ea"/>
                <a:cs typeface="+mj-cs"/>
              </a:rPr>
              <a:t>pace</a:t>
            </a:r>
            <a:endParaRPr lang="nl-NL" dirty="0">
              <a:latin typeface="+mj-lt"/>
              <a:ea typeface="+mj-ea"/>
              <a:cs typeface="+mj-cs"/>
            </a:endParaRPr>
          </a:p>
        </p:txBody>
      </p:sp>
      <p:sp>
        <p:nvSpPr>
          <p:cNvPr id="16" name="Rectangle 2"/>
          <p:cNvSpPr txBox="1">
            <a:spLocks noChangeArrowheads="1"/>
          </p:cNvSpPr>
          <p:nvPr/>
        </p:nvSpPr>
        <p:spPr>
          <a:xfrm>
            <a:off x="1379764" y="5257799"/>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build</a:t>
            </a:r>
            <a:endParaRPr lang="nl-NL" dirty="0">
              <a:latin typeface="+mj-lt"/>
              <a:ea typeface="+mj-ea"/>
              <a:cs typeface="+mj-cs"/>
            </a:endParaRPr>
          </a:p>
        </p:txBody>
      </p:sp>
    </p:spTree>
    <p:extLst>
      <p:ext uri="{BB962C8B-B14F-4D97-AF65-F5344CB8AC3E}">
        <p14:creationId xmlns:p14="http://schemas.microsoft.com/office/powerpoint/2010/main" val="1221499083"/>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bwMode="auto">
          <a:xfrm>
            <a:off x="184638" y="2636838"/>
            <a:ext cx="8229600" cy="1143000"/>
          </a:xfrm>
          <a:noFill/>
          <a:ln>
            <a:miter lim="800000"/>
            <a:headEnd/>
            <a:tailEnd/>
          </a:ln>
        </p:spPr>
        <p:txBody>
          <a:bodyPr vert="horz" wrap="square" lIns="91440" tIns="45720" rIns="91440" bIns="45720" numCol="1" anchor="t" anchorCtr="0" compatLnSpc="1">
            <a:prstTxWarp prst="textNoShape">
              <a:avLst/>
            </a:prstTxWarp>
            <a:normAutofit/>
          </a:bodyPr>
          <a:lstStyle/>
          <a:p>
            <a:r>
              <a:rPr lang="nl-BE" dirty="0" smtClean="0"/>
              <a:t>Exercise: The Battle</a:t>
            </a:r>
            <a:endParaRPr lang="nl-NL" dirty="0" smtClean="0"/>
          </a:p>
        </p:txBody>
      </p:sp>
    </p:spTree>
    <p:extLst>
      <p:ext uri="{BB962C8B-B14F-4D97-AF65-F5344CB8AC3E}">
        <p14:creationId xmlns:p14="http://schemas.microsoft.com/office/powerpoint/2010/main" val="347973147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a:grpSpLocks/>
          </p:cNvGrpSpPr>
          <p:nvPr/>
        </p:nvGrpSpPr>
        <p:grpSpPr bwMode="auto">
          <a:xfrm>
            <a:off x="1049216" y="981076"/>
            <a:ext cx="2658208" cy="4392613"/>
            <a:chOff x="272480" y="1556792"/>
            <a:chExt cx="2880345" cy="2520280"/>
          </a:xfrm>
        </p:grpSpPr>
        <p:sp>
          <p:nvSpPr>
            <p:cNvPr id="15" name="Rectangle 14"/>
            <p:cNvSpPr/>
            <p:nvPr/>
          </p:nvSpPr>
          <p:spPr>
            <a:xfrm>
              <a:off x="272480" y="1556792"/>
              <a:ext cx="2880345"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dirty="0"/>
            </a:p>
            <a:p>
              <a:pPr algn="ctr">
                <a:defRPr/>
              </a:pPr>
              <a:endParaRPr lang="nl-BE" dirty="0"/>
            </a:p>
          </p:txBody>
        </p:sp>
        <p:sp>
          <p:nvSpPr>
            <p:cNvPr id="29702" name="TextBox 3"/>
            <p:cNvSpPr txBox="1">
              <a:spLocks noChangeArrowheads="1"/>
            </p:cNvSpPr>
            <p:nvPr/>
          </p:nvSpPr>
          <p:spPr bwMode="auto">
            <a:xfrm>
              <a:off x="920552" y="2276872"/>
              <a:ext cx="1068577" cy="688694"/>
            </a:xfrm>
            <a:prstGeom prst="rect">
              <a:avLst/>
            </a:prstGeom>
            <a:noFill/>
            <a:ln w="9525">
              <a:noFill/>
              <a:miter lim="800000"/>
              <a:headEnd/>
              <a:tailEnd/>
            </a:ln>
          </p:spPr>
          <p:txBody>
            <a:bodyPr wrap="none">
              <a:spAutoFit/>
            </a:bodyPr>
            <a:lstStyle/>
            <a:p>
              <a:pPr>
                <a:buFontTx/>
                <a:buChar char="-"/>
              </a:pPr>
              <a:r>
                <a:rPr lang="nl-BE"/>
                <a:t>balance</a:t>
              </a:r>
            </a:p>
            <a:p>
              <a:pPr>
                <a:buFontTx/>
                <a:buChar char="-"/>
              </a:pPr>
              <a:r>
                <a:rPr lang="nl-BE"/>
                <a:t>owner</a:t>
              </a:r>
            </a:p>
            <a:p>
              <a:pPr>
                <a:buFontTx/>
                <a:buChar char="-"/>
              </a:pPr>
              <a:r>
                <a:rPr lang="nl-BE"/>
                <a:t>cards</a:t>
              </a:r>
            </a:p>
            <a:p>
              <a:pPr>
                <a:buFontTx/>
                <a:buChar char="-"/>
              </a:pPr>
              <a:r>
                <a:rPr lang="nl-BE"/>
                <a:t>type</a:t>
              </a:r>
            </a:p>
          </p:txBody>
        </p:sp>
        <p:sp>
          <p:nvSpPr>
            <p:cNvPr id="29703" name="TextBox 4"/>
            <p:cNvSpPr txBox="1">
              <a:spLocks noChangeArrowheads="1"/>
            </p:cNvSpPr>
            <p:nvPr/>
          </p:nvSpPr>
          <p:spPr bwMode="auto">
            <a:xfrm>
              <a:off x="848544" y="1700808"/>
              <a:ext cx="2016224" cy="211906"/>
            </a:xfrm>
            <a:prstGeom prst="rect">
              <a:avLst/>
            </a:prstGeom>
            <a:noFill/>
            <a:ln w="9525">
              <a:noFill/>
              <a:miter lim="800000"/>
              <a:headEnd/>
              <a:tailEnd/>
            </a:ln>
          </p:spPr>
          <p:txBody>
            <a:bodyPr>
              <a:spAutoFit/>
            </a:bodyPr>
            <a:lstStyle/>
            <a:p>
              <a:r>
                <a:rPr lang="nl-BE"/>
                <a:t>Account</a:t>
              </a:r>
            </a:p>
          </p:txBody>
        </p:sp>
        <p:cxnSp>
          <p:nvCxnSpPr>
            <p:cNvPr id="18" name="Straight Connector 17"/>
            <p:cNvCxnSpPr/>
            <p:nvPr/>
          </p:nvCxnSpPr>
          <p:spPr>
            <a:xfrm>
              <a:off x="272480" y="2204396"/>
              <a:ext cx="28803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72480" y="3157129"/>
              <a:ext cx="28803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706" name="TextBox 8"/>
            <p:cNvSpPr txBox="1">
              <a:spLocks noChangeArrowheads="1"/>
            </p:cNvSpPr>
            <p:nvPr/>
          </p:nvSpPr>
          <p:spPr bwMode="auto">
            <a:xfrm>
              <a:off x="415956" y="3156970"/>
              <a:ext cx="2376755" cy="211906"/>
            </a:xfrm>
            <a:prstGeom prst="rect">
              <a:avLst/>
            </a:prstGeom>
            <a:noFill/>
            <a:ln w="9525">
              <a:noFill/>
              <a:miter lim="800000"/>
              <a:headEnd/>
              <a:tailEnd/>
            </a:ln>
          </p:spPr>
          <p:txBody>
            <a:bodyPr>
              <a:spAutoFit/>
            </a:bodyPr>
            <a:lstStyle/>
            <a:p>
              <a:r>
                <a:rPr lang="nl-BE"/>
                <a:t>deposit(amount)</a:t>
              </a:r>
            </a:p>
          </p:txBody>
        </p:sp>
        <p:sp>
          <p:nvSpPr>
            <p:cNvPr id="29707" name="TextBox 9"/>
            <p:cNvSpPr txBox="1">
              <a:spLocks noChangeArrowheads="1"/>
            </p:cNvSpPr>
            <p:nvPr/>
          </p:nvSpPr>
          <p:spPr bwMode="auto">
            <a:xfrm>
              <a:off x="343933" y="3396997"/>
              <a:ext cx="2592829" cy="211906"/>
            </a:xfrm>
            <a:prstGeom prst="rect">
              <a:avLst/>
            </a:prstGeom>
            <a:noFill/>
            <a:ln w="9525">
              <a:noFill/>
              <a:miter lim="800000"/>
              <a:headEnd/>
              <a:tailEnd/>
            </a:ln>
          </p:spPr>
          <p:txBody>
            <a:bodyPr>
              <a:spAutoFit/>
            </a:bodyPr>
            <a:lstStyle/>
            <a:p>
              <a:r>
                <a:rPr lang="nl-BE"/>
                <a:t>withdraw(amount)</a:t>
              </a:r>
            </a:p>
          </p:txBody>
        </p:sp>
      </p:grpSp>
      <p:sp>
        <p:nvSpPr>
          <p:cNvPr id="12" name="&quot;No&quot; Symbol 11"/>
          <p:cNvSpPr/>
          <p:nvPr/>
        </p:nvSpPr>
        <p:spPr>
          <a:xfrm>
            <a:off x="1314451" y="2565400"/>
            <a:ext cx="1661746" cy="1512888"/>
          </a:xfrm>
          <a:prstGeom prst="noSmoking">
            <a:avLst/>
          </a:prstGeom>
          <a:solidFill>
            <a:srgbClr val="FF0000">
              <a:alpha val="83000"/>
            </a:srgbClr>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a:solidFill>
                <a:schemeClr val="tx1"/>
              </a:solidFill>
            </a:endParaRPr>
          </a:p>
        </p:txBody>
      </p:sp>
      <p:sp>
        <p:nvSpPr>
          <p:cNvPr id="14" name="Rectangle 2"/>
          <p:cNvSpPr txBox="1">
            <a:spLocks noChangeArrowheads="1"/>
          </p:cNvSpPr>
          <p:nvPr/>
        </p:nvSpPr>
        <p:spPr>
          <a:xfrm>
            <a:off x="3641481" y="2636838"/>
            <a:ext cx="5105400" cy="1503362"/>
          </a:xfrm>
          <a:prstGeom prst="rect">
            <a:avLst/>
          </a:prstGeom>
        </p:spPr>
        <p:txBody>
          <a:bodyPr/>
          <a:lstStyle/>
          <a:p>
            <a:pPr algn="ctr" fontAlgn="auto">
              <a:spcAft>
                <a:spcPts val="0"/>
              </a:spcAft>
              <a:defRPr/>
            </a:pPr>
            <a:r>
              <a:rPr lang="en-GB" sz="5400" dirty="0">
                <a:latin typeface="+mj-lt"/>
                <a:ea typeface="+mj-ea"/>
                <a:cs typeface="+mj-cs"/>
              </a:rPr>
              <a:t>Not required</a:t>
            </a:r>
            <a:endParaRPr lang="nl-NL" sz="5400" dirty="0">
              <a:latin typeface="+mj-lt"/>
              <a:ea typeface="+mj-ea"/>
              <a:cs typeface="+mj-cs"/>
            </a:endParaRPr>
          </a:p>
        </p:txBody>
      </p:sp>
    </p:spTree>
    <p:extLst>
      <p:ext uri="{BB962C8B-B14F-4D97-AF65-F5344CB8AC3E}">
        <p14:creationId xmlns:p14="http://schemas.microsoft.com/office/powerpoint/2010/main" val="19718323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4"/>
          <p:cNvSpPr txBox="1">
            <a:spLocks noChangeArrowheads="1"/>
          </p:cNvSpPr>
          <p:nvPr/>
        </p:nvSpPr>
        <p:spPr bwMode="auto">
          <a:xfrm>
            <a:off x="4173416" y="765175"/>
            <a:ext cx="4208584" cy="3093154"/>
          </a:xfrm>
          <a:prstGeom prst="rect">
            <a:avLst/>
          </a:prstGeom>
          <a:noFill/>
          <a:ln w="9525">
            <a:noFill/>
            <a:miter lim="800000"/>
            <a:headEnd/>
            <a:tailEnd/>
          </a:ln>
        </p:spPr>
        <p:txBody>
          <a:bodyPr wrap="square">
            <a:spAutoFit/>
          </a:bodyPr>
          <a:lstStyle/>
          <a:p>
            <a:r>
              <a:rPr lang="nl-NL" sz="1500" dirty="0">
                <a:latin typeface="Consolas" pitchFamily="49" charset="0"/>
              </a:rPr>
              <a:t>public class Account {</a:t>
            </a:r>
            <a:br>
              <a:rPr lang="nl-NL" sz="1500" dirty="0">
                <a:latin typeface="Consolas" pitchFamily="49" charset="0"/>
              </a:rPr>
            </a:br>
            <a:r>
              <a:rPr lang="nl-NL" sz="1500" dirty="0">
                <a:latin typeface="Consolas" pitchFamily="49" charset="0"/>
              </a:rPr>
              <a:t/>
            </a:r>
            <a:br>
              <a:rPr lang="nl-NL" sz="1500" dirty="0">
                <a:latin typeface="Consolas" pitchFamily="49" charset="0"/>
              </a:rPr>
            </a:br>
            <a:r>
              <a:rPr lang="nl-NL" sz="1500" dirty="0">
                <a:latin typeface="Consolas" pitchFamily="49" charset="0"/>
              </a:rPr>
              <a:t>  private int balance;</a:t>
            </a:r>
            <a:br>
              <a:rPr lang="nl-NL" sz="1500" dirty="0">
                <a:latin typeface="Consolas" pitchFamily="49" charset="0"/>
              </a:rPr>
            </a:br>
            <a:r>
              <a:rPr lang="nl-NL" sz="1500" dirty="0">
                <a:latin typeface="Consolas" pitchFamily="49" charset="0"/>
              </a:rPr>
              <a:t/>
            </a:r>
            <a:br>
              <a:rPr lang="nl-NL" sz="1500" dirty="0">
                <a:latin typeface="Consolas" pitchFamily="49" charset="0"/>
              </a:rPr>
            </a:br>
            <a:r>
              <a:rPr lang="nl-NL" sz="1500" dirty="0">
                <a:latin typeface="Consolas" pitchFamily="49" charset="0"/>
              </a:rPr>
              <a:t>  public void decrement(int amount) {</a:t>
            </a:r>
            <a:br>
              <a:rPr lang="nl-NL" sz="1500" dirty="0">
                <a:latin typeface="Consolas" pitchFamily="49" charset="0"/>
              </a:rPr>
            </a:br>
            <a:r>
              <a:rPr lang="nl-NL" sz="1500" dirty="0">
                <a:latin typeface="Consolas" pitchFamily="49" charset="0"/>
              </a:rPr>
              <a:t>    this.balance = balance - amount;</a:t>
            </a:r>
            <a:br>
              <a:rPr lang="nl-NL" sz="1500" dirty="0">
                <a:latin typeface="Consolas" pitchFamily="49" charset="0"/>
              </a:rPr>
            </a:br>
            <a:r>
              <a:rPr lang="nl-NL" sz="1500" dirty="0">
                <a:latin typeface="Consolas" pitchFamily="49" charset="0"/>
              </a:rPr>
              <a:t>  }</a:t>
            </a:r>
          </a:p>
          <a:p>
            <a:endParaRPr lang="nl-NL" sz="1500" dirty="0">
              <a:latin typeface="Consolas" pitchFamily="49" charset="0"/>
            </a:endParaRPr>
          </a:p>
          <a:p>
            <a:r>
              <a:rPr lang="nl-NL" sz="1500" dirty="0">
                <a:latin typeface="Consolas" pitchFamily="49" charset="0"/>
              </a:rPr>
              <a:t>  public void increment(int amount) {</a:t>
            </a:r>
          </a:p>
          <a:p>
            <a:r>
              <a:rPr lang="nl-NL" sz="1500" dirty="0">
                <a:latin typeface="Consolas" pitchFamily="49" charset="0"/>
              </a:rPr>
              <a:t>    this.balance = balance + amount;</a:t>
            </a:r>
          </a:p>
          <a:p>
            <a:r>
              <a:rPr lang="nl-NL" sz="1500" dirty="0">
                <a:latin typeface="Consolas" pitchFamily="49" charset="0"/>
              </a:rPr>
              <a:t>  }</a:t>
            </a:r>
          </a:p>
          <a:p>
            <a:r>
              <a:rPr lang="nl-NL" sz="1500" dirty="0">
                <a:latin typeface="Consolas" pitchFamily="49" charset="0"/>
              </a:rPr>
              <a:t/>
            </a:r>
            <a:br>
              <a:rPr lang="nl-NL" sz="1500" dirty="0">
                <a:latin typeface="Consolas" pitchFamily="49" charset="0"/>
              </a:rPr>
            </a:br>
            <a:r>
              <a:rPr lang="nl-NL" sz="1500" dirty="0">
                <a:latin typeface="Consolas" pitchFamily="49" charset="0"/>
              </a:rPr>
              <a:t>} </a:t>
            </a:r>
          </a:p>
        </p:txBody>
      </p:sp>
      <p:sp>
        <p:nvSpPr>
          <p:cNvPr id="12" name="&quot;No&quot; Symbol 11"/>
          <p:cNvSpPr/>
          <p:nvPr/>
        </p:nvSpPr>
        <p:spPr>
          <a:xfrm>
            <a:off x="5257799" y="1628776"/>
            <a:ext cx="1840523" cy="1655763"/>
          </a:xfrm>
          <a:prstGeom prst="noSmoking">
            <a:avLst/>
          </a:prstGeom>
          <a:solidFill>
            <a:srgbClr val="FF0000">
              <a:alpha val="83000"/>
            </a:srgbClr>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a:solidFill>
                <a:schemeClr val="tx1"/>
              </a:solidFill>
            </a:endParaRPr>
          </a:p>
        </p:txBody>
      </p:sp>
      <p:sp>
        <p:nvSpPr>
          <p:cNvPr id="13" name="Rectangle 2"/>
          <p:cNvSpPr txBox="1">
            <a:spLocks noChangeArrowheads="1"/>
          </p:cNvSpPr>
          <p:nvPr/>
        </p:nvSpPr>
        <p:spPr>
          <a:xfrm>
            <a:off x="451339" y="4581526"/>
            <a:ext cx="8308731" cy="1503363"/>
          </a:xfrm>
          <a:prstGeom prst="rect">
            <a:avLst/>
          </a:prstGeom>
        </p:spPr>
        <p:txBody>
          <a:bodyPr/>
          <a:lstStyle/>
          <a:p>
            <a:pPr algn="ctr" fontAlgn="auto">
              <a:spcAft>
                <a:spcPts val="0"/>
              </a:spcAft>
              <a:defRPr/>
            </a:pPr>
            <a:r>
              <a:rPr lang="nl-NL" sz="5400" dirty="0">
                <a:latin typeface="+mj-lt"/>
              </a:rPr>
              <a:t>No ubiquitious language</a:t>
            </a:r>
            <a:endParaRPr lang="nl-NL" sz="5400" dirty="0">
              <a:latin typeface="+mj-lt"/>
              <a:ea typeface="+mj-ea"/>
              <a:cs typeface="+mj-cs"/>
            </a:endParaRPr>
          </a:p>
        </p:txBody>
      </p:sp>
      <p:grpSp>
        <p:nvGrpSpPr>
          <p:cNvPr id="2" name="Group 10"/>
          <p:cNvGrpSpPr>
            <a:grpSpLocks/>
          </p:cNvGrpSpPr>
          <p:nvPr/>
        </p:nvGrpSpPr>
        <p:grpSpPr bwMode="auto">
          <a:xfrm>
            <a:off x="583223" y="981075"/>
            <a:ext cx="2658208" cy="2520950"/>
            <a:chOff x="272480" y="1556792"/>
            <a:chExt cx="2880320" cy="2520280"/>
          </a:xfrm>
        </p:grpSpPr>
        <p:sp>
          <p:nvSpPr>
            <p:cNvPr id="15" name="Rectangle 14"/>
            <p:cNvSpPr/>
            <p:nvPr/>
          </p:nvSpPr>
          <p:spPr>
            <a:xfrm>
              <a:off x="272480" y="1556792"/>
              <a:ext cx="2880320"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dirty="0"/>
            </a:p>
            <a:p>
              <a:pPr algn="ctr">
                <a:defRPr/>
              </a:pPr>
              <a:endParaRPr lang="nl-BE" dirty="0"/>
            </a:p>
          </p:txBody>
        </p:sp>
        <p:sp>
          <p:nvSpPr>
            <p:cNvPr id="30727" name="TextBox 3"/>
            <p:cNvSpPr txBox="1">
              <a:spLocks noChangeArrowheads="1"/>
            </p:cNvSpPr>
            <p:nvPr/>
          </p:nvSpPr>
          <p:spPr bwMode="auto">
            <a:xfrm>
              <a:off x="920552" y="2276872"/>
              <a:ext cx="1125888" cy="369234"/>
            </a:xfrm>
            <a:prstGeom prst="rect">
              <a:avLst/>
            </a:prstGeom>
            <a:noFill/>
            <a:ln w="9525">
              <a:noFill/>
              <a:miter lim="800000"/>
              <a:headEnd/>
              <a:tailEnd/>
            </a:ln>
          </p:spPr>
          <p:txBody>
            <a:bodyPr wrap="none">
              <a:spAutoFit/>
            </a:bodyPr>
            <a:lstStyle/>
            <a:p>
              <a:r>
                <a:rPr lang="nl-BE"/>
                <a:t>- balance</a:t>
              </a:r>
            </a:p>
          </p:txBody>
        </p:sp>
        <p:sp>
          <p:nvSpPr>
            <p:cNvPr id="30728" name="TextBox 4"/>
            <p:cNvSpPr txBox="1">
              <a:spLocks noChangeArrowheads="1"/>
            </p:cNvSpPr>
            <p:nvPr/>
          </p:nvSpPr>
          <p:spPr bwMode="auto">
            <a:xfrm>
              <a:off x="848544" y="1700808"/>
              <a:ext cx="2016224" cy="369234"/>
            </a:xfrm>
            <a:prstGeom prst="rect">
              <a:avLst/>
            </a:prstGeom>
            <a:noFill/>
            <a:ln w="9525">
              <a:noFill/>
              <a:miter lim="800000"/>
              <a:headEnd/>
              <a:tailEnd/>
            </a:ln>
          </p:spPr>
          <p:txBody>
            <a:bodyPr>
              <a:spAutoFit/>
            </a:bodyPr>
            <a:lstStyle/>
            <a:p>
              <a:r>
                <a:rPr lang="nl-BE"/>
                <a:t>Account</a:t>
              </a:r>
            </a:p>
          </p:txBody>
        </p:sp>
        <p:cxnSp>
          <p:nvCxnSpPr>
            <p:cNvPr id="18" name="Straight Connector 17"/>
            <p:cNvCxnSpPr/>
            <p:nvPr/>
          </p:nvCxnSpPr>
          <p:spPr>
            <a:xfrm>
              <a:off x="272480" y="220432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72480" y="278043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731" name="TextBox 8"/>
            <p:cNvSpPr txBox="1">
              <a:spLocks noChangeArrowheads="1"/>
            </p:cNvSpPr>
            <p:nvPr/>
          </p:nvSpPr>
          <p:spPr bwMode="auto">
            <a:xfrm>
              <a:off x="415956" y="2997338"/>
              <a:ext cx="2376755" cy="369234"/>
            </a:xfrm>
            <a:prstGeom prst="rect">
              <a:avLst/>
            </a:prstGeom>
            <a:noFill/>
            <a:ln w="9525">
              <a:noFill/>
              <a:miter lim="800000"/>
              <a:headEnd/>
              <a:tailEnd/>
            </a:ln>
          </p:spPr>
          <p:txBody>
            <a:bodyPr>
              <a:spAutoFit/>
            </a:bodyPr>
            <a:lstStyle/>
            <a:p>
              <a:r>
                <a:rPr lang="nl-BE"/>
                <a:t>deposit(amount)</a:t>
              </a:r>
            </a:p>
          </p:txBody>
        </p:sp>
        <p:sp>
          <p:nvSpPr>
            <p:cNvPr id="30732" name="TextBox 9"/>
            <p:cNvSpPr txBox="1">
              <a:spLocks noChangeArrowheads="1"/>
            </p:cNvSpPr>
            <p:nvPr/>
          </p:nvSpPr>
          <p:spPr bwMode="auto">
            <a:xfrm>
              <a:off x="415956" y="3356993"/>
              <a:ext cx="2592828" cy="369234"/>
            </a:xfrm>
            <a:prstGeom prst="rect">
              <a:avLst/>
            </a:prstGeom>
            <a:noFill/>
            <a:ln w="9525">
              <a:noFill/>
              <a:miter lim="800000"/>
              <a:headEnd/>
              <a:tailEnd/>
            </a:ln>
          </p:spPr>
          <p:txBody>
            <a:bodyPr>
              <a:spAutoFit/>
            </a:bodyPr>
            <a:lstStyle/>
            <a:p>
              <a:r>
                <a:rPr lang="nl-BE"/>
                <a:t>withdraw(amount)</a:t>
              </a:r>
            </a:p>
          </p:txBody>
        </p:sp>
      </p:grpSp>
    </p:spTree>
    <p:extLst>
      <p:ext uri="{BB962C8B-B14F-4D97-AF65-F5344CB8AC3E}">
        <p14:creationId xmlns:p14="http://schemas.microsoft.com/office/powerpoint/2010/main" val="11874576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31"/>
          <p:cNvSpPr txBox="1">
            <a:spLocks noChangeArrowheads="1"/>
          </p:cNvSpPr>
          <p:nvPr/>
        </p:nvSpPr>
        <p:spPr bwMode="auto">
          <a:xfrm>
            <a:off x="317989" y="260351"/>
            <a:ext cx="8374673" cy="369332"/>
          </a:xfrm>
          <a:prstGeom prst="rect">
            <a:avLst/>
          </a:prstGeom>
          <a:noFill/>
          <a:ln w="9525">
            <a:noFill/>
            <a:miter lim="800000"/>
            <a:headEnd/>
            <a:tailEnd/>
          </a:ln>
        </p:spPr>
        <p:txBody>
          <a:bodyPr>
            <a:spAutoFit/>
          </a:bodyPr>
          <a:lstStyle/>
          <a:p>
            <a:r>
              <a:rPr lang="nl-BE" dirty="0"/>
              <a:t>User Story: </a:t>
            </a:r>
            <a:r>
              <a:rPr lang="nl-BE" dirty="0" err="1"/>
              <a:t>every</a:t>
            </a:r>
            <a:r>
              <a:rPr lang="nl-BE" dirty="0"/>
              <a:t> account has </a:t>
            </a:r>
            <a:r>
              <a:rPr lang="nl-BE" dirty="0" err="1"/>
              <a:t>an</a:t>
            </a:r>
            <a:r>
              <a:rPr lang="nl-BE" dirty="0"/>
              <a:t> </a:t>
            </a:r>
            <a:r>
              <a:rPr lang="nl-BE" dirty="0" err="1"/>
              <a:t>owner</a:t>
            </a:r>
            <a:r>
              <a:rPr lang="nl-BE" dirty="0"/>
              <a:t>. An </a:t>
            </a:r>
            <a:r>
              <a:rPr lang="nl-BE" dirty="0" err="1"/>
              <a:t>owner</a:t>
            </a:r>
            <a:r>
              <a:rPr lang="nl-BE" dirty="0"/>
              <a:t> has a name </a:t>
            </a:r>
            <a:r>
              <a:rPr lang="nl-BE" dirty="0" err="1"/>
              <a:t>and</a:t>
            </a:r>
            <a:r>
              <a:rPr lang="nl-BE" dirty="0"/>
              <a:t> a first name.</a:t>
            </a:r>
          </a:p>
        </p:txBody>
      </p:sp>
      <p:grpSp>
        <p:nvGrpSpPr>
          <p:cNvPr id="2" name="Group 33"/>
          <p:cNvGrpSpPr>
            <a:grpSpLocks/>
          </p:cNvGrpSpPr>
          <p:nvPr/>
        </p:nvGrpSpPr>
        <p:grpSpPr bwMode="auto">
          <a:xfrm>
            <a:off x="517282" y="4652963"/>
            <a:ext cx="2458915" cy="1655762"/>
            <a:chOff x="272480" y="1556792"/>
            <a:chExt cx="2880320" cy="2520280"/>
          </a:xfrm>
        </p:grpSpPr>
        <p:sp>
          <p:nvSpPr>
            <p:cNvPr id="35" name="Rectangle 34"/>
            <p:cNvSpPr/>
            <p:nvPr/>
          </p:nvSpPr>
          <p:spPr>
            <a:xfrm>
              <a:off x="272480" y="1556792"/>
              <a:ext cx="2880320"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dirty="0"/>
            </a:p>
            <a:p>
              <a:pPr algn="ctr">
                <a:defRPr/>
              </a:pPr>
              <a:endParaRPr lang="nl-BE" dirty="0"/>
            </a:p>
          </p:txBody>
        </p:sp>
        <p:sp>
          <p:nvSpPr>
            <p:cNvPr id="31758" name="TextBox 35"/>
            <p:cNvSpPr txBox="1">
              <a:spLocks noChangeArrowheads="1"/>
            </p:cNvSpPr>
            <p:nvPr/>
          </p:nvSpPr>
          <p:spPr bwMode="auto">
            <a:xfrm>
              <a:off x="872547" y="2433411"/>
              <a:ext cx="1380352" cy="983798"/>
            </a:xfrm>
            <a:prstGeom prst="rect">
              <a:avLst/>
            </a:prstGeom>
            <a:noFill/>
            <a:ln w="9525">
              <a:noFill/>
              <a:miter lim="800000"/>
              <a:headEnd/>
              <a:tailEnd/>
            </a:ln>
          </p:spPr>
          <p:txBody>
            <a:bodyPr wrap="none">
              <a:spAutoFit/>
            </a:bodyPr>
            <a:lstStyle/>
            <a:p>
              <a:pPr>
                <a:buFontTx/>
                <a:buChar char="-"/>
              </a:pPr>
              <a:r>
                <a:rPr lang="nl-BE"/>
                <a:t>name</a:t>
              </a:r>
            </a:p>
            <a:p>
              <a:pPr>
                <a:buFontTx/>
                <a:buChar char="-"/>
              </a:pPr>
              <a:r>
                <a:rPr lang="nl-BE"/>
                <a:t>firstName</a:t>
              </a:r>
            </a:p>
          </p:txBody>
        </p:sp>
        <p:sp>
          <p:nvSpPr>
            <p:cNvPr id="31759" name="TextBox 36"/>
            <p:cNvSpPr txBox="1">
              <a:spLocks noChangeArrowheads="1"/>
            </p:cNvSpPr>
            <p:nvPr/>
          </p:nvSpPr>
          <p:spPr bwMode="auto">
            <a:xfrm>
              <a:off x="836021" y="1556792"/>
              <a:ext cx="2016225" cy="562170"/>
            </a:xfrm>
            <a:prstGeom prst="rect">
              <a:avLst/>
            </a:prstGeom>
            <a:noFill/>
            <a:ln w="9525">
              <a:noFill/>
              <a:miter lim="800000"/>
              <a:headEnd/>
              <a:tailEnd/>
            </a:ln>
          </p:spPr>
          <p:txBody>
            <a:bodyPr>
              <a:spAutoFit/>
            </a:bodyPr>
            <a:lstStyle/>
            <a:p>
              <a:r>
                <a:rPr lang="nl-BE"/>
                <a:t>Person</a:t>
              </a:r>
            </a:p>
          </p:txBody>
        </p:sp>
        <p:cxnSp>
          <p:nvCxnSpPr>
            <p:cNvPr id="38" name="Straight Connector 37"/>
            <p:cNvCxnSpPr/>
            <p:nvPr/>
          </p:nvCxnSpPr>
          <p:spPr>
            <a:xfrm>
              <a:off x="272480" y="2433936"/>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 name="Group 10"/>
          <p:cNvGrpSpPr>
            <a:grpSpLocks/>
          </p:cNvGrpSpPr>
          <p:nvPr/>
        </p:nvGrpSpPr>
        <p:grpSpPr bwMode="auto">
          <a:xfrm>
            <a:off x="451339" y="1557339"/>
            <a:ext cx="2658208" cy="3024187"/>
            <a:chOff x="272480" y="1556792"/>
            <a:chExt cx="2880320" cy="2520280"/>
          </a:xfrm>
        </p:grpSpPr>
        <p:sp>
          <p:nvSpPr>
            <p:cNvPr id="30" name="Rectangle 29"/>
            <p:cNvSpPr/>
            <p:nvPr/>
          </p:nvSpPr>
          <p:spPr>
            <a:xfrm>
              <a:off x="272480" y="1556792"/>
              <a:ext cx="2880320"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dirty="0"/>
            </a:p>
            <a:p>
              <a:pPr algn="ctr">
                <a:defRPr/>
              </a:pPr>
              <a:endParaRPr lang="nl-BE" dirty="0"/>
            </a:p>
          </p:txBody>
        </p:sp>
        <p:sp>
          <p:nvSpPr>
            <p:cNvPr id="31751" name="TextBox 3"/>
            <p:cNvSpPr txBox="1">
              <a:spLocks noChangeArrowheads="1"/>
            </p:cNvSpPr>
            <p:nvPr/>
          </p:nvSpPr>
          <p:spPr bwMode="auto">
            <a:xfrm>
              <a:off x="920552" y="2276872"/>
              <a:ext cx="1690534" cy="538636"/>
            </a:xfrm>
            <a:prstGeom prst="rect">
              <a:avLst/>
            </a:prstGeom>
            <a:noFill/>
            <a:ln w="9525">
              <a:noFill/>
              <a:miter lim="800000"/>
              <a:headEnd/>
              <a:tailEnd/>
            </a:ln>
          </p:spPr>
          <p:txBody>
            <a:bodyPr wrap="none">
              <a:spAutoFit/>
            </a:bodyPr>
            <a:lstStyle/>
            <a:p>
              <a:pPr>
                <a:buFontTx/>
                <a:buChar char="-"/>
              </a:pPr>
              <a:r>
                <a:rPr lang="nl-BE"/>
                <a:t>balance</a:t>
              </a:r>
            </a:p>
            <a:p>
              <a:pPr>
                <a:buFontTx/>
                <a:buChar char="-"/>
              </a:pPr>
              <a:r>
                <a:rPr lang="nl-BE"/>
                <a:t>Person:owner</a:t>
              </a:r>
            </a:p>
          </p:txBody>
        </p:sp>
        <p:sp>
          <p:nvSpPr>
            <p:cNvPr id="31752" name="TextBox 4"/>
            <p:cNvSpPr txBox="1">
              <a:spLocks noChangeArrowheads="1"/>
            </p:cNvSpPr>
            <p:nvPr/>
          </p:nvSpPr>
          <p:spPr bwMode="auto">
            <a:xfrm>
              <a:off x="848544" y="1700808"/>
              <a:ext cx="2016224" cy="307792"/>
            </a:xfrm>
            <a:prstGeom prst="rect">
              <a:avLst/>
            </a:prstGeom>
            <a:noFill/>
            <a:ln w="9525">
              <a:noFill/>
              <a:miter lim="800000"/>
              <a:headEnd/>
              <a:tailEnd/>
            </a:ln>
          </p:spPr>
          <p:txBody>
            <a:bodyPr>
              <a:spAutoFit/>
            </a:bodyPr>
            <a:lstStyle/>
            <a:p>
              <a:r>
                <a:rPr lang="nl-BE"/>
                <a:t>Account</a:t>
              </a:r>
            </a:p>
          </p:txBody>
        </p:sp>
        <p:cxnSp>
          <p:nvCxnSpPr>
            <p:cNvPr id="33" name="Straight Connector 32"/>
            <p:cNvCxnSpPr/>
            <p:nvPr/>
          </p:nvCxnSpPr>
          <p:spPr>
            <a:xfrm>
              <a:off x="272480" y="220373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72480" y="2997519"/>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755" name="TextBox 8"/>
            <p:cNvSpPr txBox="1">
              <a:spLocks noChangeArrowheads="1"/>
            </p:cNvSpPr>
            <p:nvPr/>
          </p:nvSpPr>
          <p:spPr bwMode="auto">
            <a:xfrm>
              <a:off x="415956" y="2997338"/>
              <a:ext cx="2376755" cy="307792"/>
            </a:xfrm>
            <a:prstGeom prst="rect">
              <a:avLst/>
            </a:prstGeom>
            <a:noFill/>
            <a:ln w="9525">
              <a:noFill/>
              <a:miter lim="800000"/>
              <a:headEnd/>
              <a:tailEnd/>
            </a:ln>
          </p:spPr>
          <p:txBody>
            <a:bodyPr>
              <a:spAutoFit/>
            </a:bodyPr>
            <a:lstStyle/>
            <a:p>
              <a:r>
                <a:rPr lang="nl-BE"/>
                <a:t>deposit(amount)</a:t>
              </a:r>
            </a:p>
          </p:txBody>
        </p:sp>
        <p:sp>
          <p:nvSpPr>
            <p:cNvPr id="31756" name="TextBox 9"/>
            <p:cNvSpPr txBox="1">
              <a:spLocks noChangeArrowheads="1"/>
            </p:cNvSpPr>
            <p:nvPr/>
          </p:nvSpPr>
          <p:spPr bwMode="auto">
            <a:xfrm>
              <a:off x="415956" y="3356993"/>
              <a:ext cx="2592828" cy="307792"/>
            </a:xfrm>
            <a:prstGeom prst="rect">
              <a:avLst/>
            </a:prstGeom>
            <a:noFill/>
            <a:ln w="9525">
              <a:noFill/>
              <a:miter lim="800000"/>
              <a:headEnd/>
              <a:tailEnd/>
            </a:ln>
          </p:spPr>
          <p:txBody>
            <a:bodyPr>
              <a:spAutoFit/>
            </a:bodyPr>
            <a:lstStyle/>
            <a:p>
              <a:r>
                <a:rPr lang="nl-BE"/>
                <a:t>withdraw(amount)</a:t>
              </a:r>
            </a:p>
          </p:txBody>
        </p:sp>
      </p:grpSp>
      <p:sp>
        <p:nvSpPr>
          <p:cNvPr id="17" name="Text Box 4"/>
          <p:cNvSpPr txBox="1">
            <a:spLocks noChangeArrowheads="1"/>
          </p:cNvSpPr>
          <p:nvPr/>
        </p:nvSpPr>
        <p:spPr bwMode="auto">
          <a:xfrm>
            <a:off x="4191000" y="1143000"/>
            <a:ext cx="4269432" cy="5464383"/>
          </a:xfrm>
          <a:prstGeom prst="rect">
            <a:avLst/>
          </a:prstGeom>
          <a:noFill/>
          <a:ln w="9525">
            <a:noFill/>
            <a:miter lim="800000"/>
            <a:headEnd/>
            <a:tailEnd/>
          </a:ln>
        </p:spPr>
        <p:txBody>
          <a:bodyPr>
            <a:normAutofit fontScale="92500" lnSpcReduction="10000"/>
          </a:bodyPr>
          <a:lstStyle/>
          <a:p>
            <a:r>
              <a:rPr lang="nl-BE" sz="1600" dirty="0">
                <a:solidFill>
                  <a:srgbClr val="7F0055"/>
                </a:solidFill>
                <a:latin typeface="Consolas"/>
              </a:rPr>
              <a:t>public</a:t>
            </a:r>
            <a:r>
              <a:rPr lang="nl-BE" sz="1600" dirty="0">
                <a:solidFill>
                  <a:srgbClr val="000000"/>
                </a:solidFill>
                <a:latin typeface="Consolas"/>
              </a:rPr>
              <a:t> </a:t>
            </a:r>
            <a:r>
              <a:rPr lang="nl-BE" sz="1600" dirty="0">
                <a:solidFill>
                  <a:srgbClr val="7F0055"/>
                </a:solidFill>
                <a:latin typeface="Consolas"/>
              </a:rPr>
              <a:t>class</a:t>
            </a:r>
            <a:r>
              <a:rPr lang="nl-BE" sz="1600" dirty="0">
                <a:solidFill>
                  <a:srgbClr val="000000"/>
                </a:solidFill>
                <a:latin typeface="Consolas"/>
              </a:rPr>
              <a:t> Account {</a:t>
            </a:r>
          </a:p>
          <a:p>
            <a:r>
              <a:rPr lang="nl-BE" sz="1600" dirty="0" smtClean="0">
                <a:solidFill>
                  <a:srgbClr val="7F0055"/>
                </a:solidFill>
                <a:latin typeface="Consolas"/>
              </a:rPr>
              <a:t>  private</a:t>
            </a:r>
            <a:r>
              <a:rPr lang="nl-BE" sz="1600" dirty="0" smtClean="0">
                <a:solidFill>
                  <a:srgbClr val="000000"/>
                </a:solidFill>
                <a:latin typeface="Consolas"/>
              </a:rPr>
              <a:t> </a:t>
            </a:r>
            <a:r>
              <a:rPr lang="nl-BE" sz="1600" dirty="0">
                <a:solidFill>
                  <a:srgbClr val="7F0055"/>
                </a:solidFill>
                <a:latin typeface="Consolas"/>
              </a:rPr>
              <a:t>int</a:t>
            </a:r>
            <a:r>
              <a:rPr lang="nl-BE" sz="1600" dirty="0">
                <a:solidFill>
                  <a:srgbClr val="000000"/>
                </a:solidFill>
                <a:latin typeface="Consolas"/>
              </a:rPr>
              <a:t> </a:t>
            </a:r>
            <a:r>
              <a:rPr lang="nl-BE" sz="1600" dirty="0" err="1">
                <a:solidFill>
                  <a:srgbClr val="0000C0"/>
                </a:solidFill>
                <a:latin typeface="Consolas"/>
              </a:rPr>
              <a:t>balance</a:t>
            </a:r>
            <a:r>
              <a:rPr lang="nl-BE" sz="1600" dirty="0">
                <a:solidFill>
                  <a:srgbClr val="000000"/>
                </a:solidFill>
                <a:latin typeface="Consolas"/>
              </a:rPr>
              <a:t>;</a:t>
            </a:r>
          </a:p>
          <a:p>
            <a:r>
              <a:rPr lang="nl-BE" sz="1600" dirty="0" smtClean="0">
                <a:solidFill>
                  <a:srgbClr val="7F0055"/>
                </a:solidFill>
                <a:latin typeface="Consolas"/>
              </a:rPr>
              <a:t>  private</a:t>
            </a:r>
            <a:r>
              <a:rPr lang="nl-BE" sz="1600" dirty="0" smtClean="0">
                <a:solidFill>
                  <a:srgbClr val="000000"/>
                </a:solidFill>
                <a:latin typeface="Consolas"/>
              </a:rPr>
              <a:t> </a:t>
            </a:r>
            <a:r>
              <a:rPr lang="nl-BE" sz="1600" dirty="0">
                <a:solidFill>
                  <a:srgbClr val="000000"/>
                </a:solidFill>
                <a:latin typeface="Consolas"/>
              </a:rPr>
              <a:t>Person </a:t>
            </a:r>
            <a:r>
              <a:rPr lang="nl-BE" sz="1600" dirty="0" err="1">
                <a:solidFill>
                  <a:srgbClr val="0000C0"/>
                </a:solidFill>
                <a:latin typeface="Consolas"/>
              </a:rPr>
              <a:t>owner</a:t>
            </a:r>
            <a:r>
              <a:rPr lang="nl-BE" sz="1600" dirty="0">
                <a:solidFill>
                  <a:srgbClr val="000000"/>
                </a:solidFill>
                <a:latin typeface="Consolas"/>
              </a:rPr>
              <a:t>;</a:t>
            </a:r>
          </a:p>
          <a:p>
            <a:endParaRPr lang="nl-BE" sz="1600" dirty="0">
              <a:latin typeface="Consolas"/>
            </a:endParaRPr>
          </a:p>
          <a:p>
            <a:r>
              <a:rPr lang="nl-BE" sz="1600" dirty="0" smtClean="0">
                <a:solidFill>
                  <a:srgbClr val="7F0055"/>
                </a:solidFill>
                <a:latin typeface="Consolas"/>
              </a:rPr>
              <a:t>  public</a:t>
            </a:r>
            <a:r>
              <a:rPr lang="nl-BE" sz="1600" dirty="0" smtClean="0">
                <a:solidFill>
                  <a:srgbClr val="000000"/>
                </a:solidFill>
                <a:latin typeface="Consolas"/>
              </a:rPr>
              <a:t> </a:t>
            </a:r>
            <a:r>
              <a:rPr lang="nl-BE" sz="1600" dirty="0">
                <a:solidFill>
                  <a:srgbClr val="000000"/>
                </a:solidFill>
                <a:latin typeface="Consolas"/>
              </a:rPr>
              <a:t>Account(Person </a:t>
            </a:r>
            <a:r>
              <a:rPr lang="nl-BE" sz="1600" dirty="0" err="1">
                <a:solidFill>
                  <a:srgbClr val="000000"/>
                </a:solidFill>
                <a:latin typeface="Consolas"/>
              </a:rPr>
              <a:t>owner</a:t>
            </a:r>
            <a:r>
              <a:rPr lang="nl-BE" sz="1600" dirty="0">
                <a:solidFill>
                  <a:srgbClr val="000000"/>
                </a:solidFill>
                <a:latin typeface="Consolas"/>
              </a:rPr>
              <a:t>) </a:t>
            </a:r>
            <a:r>
              <a:rPr lang="nl-BE" sz="1600" dirty="0" smtClean="0">
                <a:solidFill>
                  <a:srgbClr val="000000"/>
                </a:solidFill>
                <a:latin typeface="Consolas"/>
              </a:rPr>
              <a:t>{</a:t>
            </a:r>
            <a:endParaRPr lang="nl-BE" sz="1600" dirty="0">
              <a:solidFill>
                <a:srgbClr val="000000"/>
              </a:solidFill>
              <a:latin typeface="Consolas"/>
            </a:endParaRPr>
          </a:p>
          <a:p>
            <a:r>
              <a:rPr lang="nl-BE" sz="1600" dirty="0" smtClean="0">
                <a:solidFill>
                  <a:srgbClr val="7F0055"/>
                </a:solidFill>
                <a:latin typeface="Consolas"/>
              </a:rPr>
              <a:t>    </a:t>
            </a:r>
            <a:r>
              <a:rPr lang="nl-BE" sz="1600" dirty="0" err="1" smtClean="0">
                <a:solidFill>
                  <a:srgbClr val="7F0055"/>
                </a:solidFill>
                <a:latin typeface="Consolas"/>
              </a:rPr>
              <a:t>this</a:t>
            </a:r>
            <a:r>
              <a:rPr lang="nl-BE" sz="1600" dirty="0" err="1" smtClean="0">
                <a:solidFill>
                  <a:srgbClr val="000000"/>
                </a:solidFill>
                <a:latin typeface="Consolas"/>
              </a:rPr>
              <a:t>.</a:t>
            </a:r>
            <a:r>
              <a:rPr lang="nl-BE" sz="1600" dirty="0" err="1" smtClean="0">
                <a:solidFill>
                  <a:srgbClr val="0000C0"/>
                </a:solidFill>
                <a:latin typeface="Consolas"/>
              </a:rPr>
              <a:t>owner</a:t>
            </a:r>
            <a:r>
              <a:rPr lang="nl-BE" sz="1600" dirty="0" smtClean="0">
                <a:solidFill>
                  <a:srgbClr val="000000"/>
                </a:solidFill>
                <a:latin typeface="Consolas"/>
              </a:rPr>
              <a:t> </a:t>
            </a:r>
            <a:r>
              <a:rPr lang="nl-BE" sz="1600" dirty="0">
                <a:solidFill>
                  <a:srgbClr val="000000"/>
                </a:solidFill>
                <a:latin typeface="Consolas"/>
              </a:rPr>
              <a:t>= </a:t>
            </a:r>
            <a:r>
              <a:rPr lang="nl-BE" sz="1600" dirty="0" err="1">
                <a:solidFill>
                  <a:srgbClr val="000000"/>
                </a:solidFill>
                <a:latin typeface="Consolas"/>
              </a:rPr>
              <a:t>owner</a:t>
            </a:r>
            <a:r>
              <a:rPr lang="nl-BE" sz="1600" dirty="0">
                <a:solidFill>
                  <a:srgbClr val="000000"/>
                </a:solidFill>
                <a:latin typeface="Consolas"/>
              </a:rPr>
              <a:t>;</a:t>
            </a:r>
          </a:p>
          <a:p>
            <a:r>
              <a:rPr lang="nl-BE" sz="1600" dirty="0" smtClean="0">
                <a:solidFill>
                  <a:srgbClr val="000000"/>
                </a:solidFill>
                <a:latin typeface="Consolas"/>
              </a:rPr>
              <a:t>  }</a:t>
            </a:r>
            <a:endParaRPr lang="nl-BE" sz="1600" dirty="0">
              <a:solidFill>
                <a:srgbClr val="000000"/>
              </a:solidFill>
              <a:latin typeface="Consolas"/>
            </a:endParaRPr>
          </a:p>
          <a:p>
            <a:endParaRPr lang="nl-BE" sz="1600" dirty="0">
              <a:latin typeface="Consolas"/>
            </a:endParaRPr>
          </a:p>
          <a:p>
            <a:r>
              <a:rPr lang="nl-BE" sz="1600" dirty="0" smtClean="0">
                <a:solidFill>
                  <a:srgbClr val="7F0055"/>
                </a:solidFill>
                <a:latin typeface="Consolas"/>
              </a:rPr>
              <a:t>  public</a:t>
            </a:r>
            <a:r>
              <a:rPr lang="nl-BE" sz="1600" dirty="0" smtClean="0">
                <a:solidFill>
                  <a:srgbClr val="000000"/>
                </a:solidFill>
                <a:latin typeface="Consolas"/>
              </a:rPr>
              <a:t> </a:t>
            </a:r>
            <a:r>
              <a:rPr lang="nl-BE" sz="1600" dirty="0" err="1">
                <a:solidFill>
                  <a:srgbClr val="7F0055"/>
                </a:solidFill>
                <a:latin typeface="Consolas"/>
              </a:rPr>
              <a:t>void</a:t>
            </a:r>
            <a:r>
              <a:rPr lang="nl-BE" sz="1600" dirty="0">
                <a:solidFill>
                  <a:srgbClr val="000000"/>
                </a:solidFill>
                <a:latin typeface="Consolas"/>
              </a:rPr>
              <a:t> </a:t>
            </a:r>
            <a:r>
              <a:rPr lang="nl-BE" sz="1600" dirty="0" err="1">
                <a:solidFill>
                  <a:srgbClr val="000000"/>
                </a:solidFill>
                <a:latin typeface="Consolas"/>
              </a:rPr>
              <a:t>withdraw</a:t>
            </a:r>
            <a:r>
              <a:rPr lang="nl-BE" sz="1600" dirty="0">
                <a:solidFill>
                  <a:srgbClr val="000000"/>
                </a:solidFill>
                <a:latin typeface="Consolas"/>
              </a:rPr>
              <a:t>(</a:t>
            </a:r>
            <a:r>
              <a:rPr lang="nl-BE" sz="1600" dirty="0">
                <a:solidFill>
                  <a:srgbClr val="7F0055"/>
                </a:solidFill>
                <a:latin typeface="Consolas"/>
              </a:rPr>
              <a:t>int</a:t>
            </a:r>
            <a:r>
              <a:rPr lang="nl-BE" sz="1600" dirty="0">
                <a:solidFill>
                  <a:srgbClr val="000000"/>
                </a:solidFill>
                <a:latin typeface="Consolas"/>
              </a:rPr>
              <a:t> </a:t>
            </a:r>
            <a:r>
              <a:rPr lang="nl-BE" sz="1600" dirty="0" err="1">
                <a:solidFill>
                  <a:srgbClr val="000000"/>
                </a:solidFill>
                <a:latin typeface="Consolas"/>
              </a:rPr>
              <a:t>amount</a:t>
            </a:r>
            <a:r>
              <a:rPr lang="nl-BE" sz="1600" dirty="0">
                <a:solidFill>
                  <a:srgbClr val="000000"/>
                </a:solidFill>
                <a:latin typeface="Consolas"/>
              </a:rPr>
              <a:t>) {</a:t>
            </a:r>
          </a:p>
          <a:p>
            <a:r>
              <a:rPr lang="nl-BE" sz="1600" dirty="0" smtClean="0">
                <a:solidFill>
                  <a:srgbClr val="7F0055"/>
                </a:solidFill>
                <a:latin typeface="Consolas"/>
              </a:rPr>
              <a:t>    </a:t>
            </a:r>
            <a:r>
              <a:rPr lang="nl-BE" sz="1600" dirty="0" err="1" smtClean="0">
                <a:solidFill>
                  <a:srgbClr val="7F0055"/>
                </a:solidFill>
                <a:latin typeface="Consolas"/>
              </a:rPr>
              <a:t>this</a:t>
            </a:r>
            <a:r>
              <a:rPr lang="nl-BE" sz="1600" dirty="0" err="1" smtClean="0">
                <a:solidFill>
                  <a:srgbClr val="000000"/>
                </a:solidFill>
                <a:latin typeface="Consolas"/>
              </a:rPr>
              <a:t>.</a:t>
            </a:r>
            <a:r>
              <a:rPr lang="nl-BE" sz="1600" dirty="0" err="1" smtClean="0">
                <a:solidFill>
                  <a:srgbClr val="0000C0"/>
                </a:solidFill>
                <a:latin typeface="Consolas"/>
              </a:rPr>
              <a:t>balance</a:t>
            </a:r>
            <a:r>
              <a:rPr lang="nl-BE" sz="1600" dirty="0" smtClean="0">
                <a:solidFill>
                  <a:srgbClr val="000000"/>
                </a:solidFill>
                <a:latin typeface="Consolas"/>
              </a:rPr>
              <a:t> </a:t>
            </a:r>
            <a:r>
              <a:rPr lang="nl-BE" sz="1600" dirty="0">
                <a:solidFill>
                  <a:srgbClr val="000000"/>
                </a:solidFill>
                <a:latin typeface="Consolas"/>
              </a:rPr>
              <a:t>= </a:t>
            </a:r>
            <a:r>
              <a:rPr lang="nl-BE" sz="1600" dirty="0" err="1">
                <a:solidFill>
                  <a:srgbClr val="0000C0"/>
                </a:solidFill>
                <a:latin typeface="Consolas"/>
              </a:rPr>
              <a:t>balance</a:t>
            </a:r>
            <a:r>
              <a:rPr lang="nl-BE" sz="1600" dirty="0">
                <a:solidFill>
                  <a:srgbClr val="000000"/>
                </a:solidFill>
                <a:latin typeface="Consolas"/>
              </a:rPr>
              <a:t> - </a:t>
            </a:r>
            <a:r>
              <a:rPr lang="nl-BE" sz="1600" dirty="0" err="1">
                <a:solidFill>
                  <a:srgbClr val="000000"/>
                </a:solidFill>
                <a:latin typeface="Consolas"/>
              </a:rPr>
              <a:t>amount</a:t>
            </a:r>
            <a:r>
              <a:rPr lang="nl-BE" sz="1600" dirty="0">
                <a:solidFill>
                  <a:srgbClr val="000000"/>
                </a:solidFill>
                <a:latin typeface="Consolas"/>
              </a:rPr>
              <a:t>;</a:t>
            </a:r>
          </a:p>
          <a:p>
            <a:r>
              <a:rPr lang="nl-BE" sz="1600" dirty="0" smtClean="0">
                <a:solidFill>
                  <a:srgbClr val="000000"/>
                </a:solidFill>
                <a:latin typeface="Consolas"/>
              </a:rPr>
              <a:t>  }</a:t>
            </a:r>
            <a:endParaRPr lang="nl-BE" sz="1600" dirty="0">
              <a:solidFill>
                <a:srgbClr val="000000"/>
              </a:solidFill>
              <a:latin typeface="Consolas"/>
            </a:endParaRPr>
          </a:p>
          <a:p>
            <a:endParaRPr lang="nl-BE" sz="1600" dirty="0">
              <a:latin typeface="Consolas"/>
            </a:endParaRPr>
          </a:p>
          <a:p>
            <a:r>
              <a:rPr lang="nl-BE" sz="1600" dirty="0" smtClean="0">
                <a:solidFill>
                  <a:srgbClr val="7F0055"/>
                </a:solidFill>
                <a:latin typeface="Consolas"/>
              </a:rPr>
              <a:t>  public</a:t>
            </a:r>
            <a:r>
              <a:rPr lang="nl-BE" sz="1600" dirty="0" smtClean="0">
                <a:solidFill>
                  <a:srgbClr val="000000"/>
                </a:solidFill>
                <a:latin typeface="Consolas"/>
              </a:rPr>
              <a:t> </a:t>
            </a:r>
            <a:r>
              <a:rPr lang="nl-BE" sz="1600" dirty="0" err="1">
                <a:solidFill>
                  <a:srgbClr val="7F0055"/>
                </a:solidFill>
                <a:latin typeface="Consolas"/>
              </a:rPr>
              <a:t>void</a:t>
            </a:r>
            <a:r>
              <a:rPr lang="nl-BE" sz="1600" dirty="0">
                <a:solidFill>
                  <a:srgbClr val="000000"/>
                </a:solidFill>
                <a:latin typeface="Consolas"/>
              </a:rPr>
              <a:t> </a:t>
            </a:r>
            <a:r>
              <a:rPr lang="nl-BE" sz="1600" dirty="0" err="1">
                <a:solidFill>
                  <a:srgbClr val="000000"/>
                </a:solidFill>
                <a:latin typeface="Consolas"/>
              </a:rPr>
              <a:t>deposit</a:t>
            </a:r>
            <a:r>
              <a:rPr lang="nl-BE" sz="1600" dirty="0">
                <a:solidFill>
                  <a:srgbClr val="000000"/>
                </a:solidFill>
                <a:latin typeface="Consolas"/>
              </a:rPr>
              <a:t>(</a:t>
            </a:r>
            <a:r>
              <a:rPr lang="nl-BE" sz="1600" dirty="0">
                <a:solidFill>
                  <a:srgbClr val="7F0055"/>
                </a:solidFill>
                <a:latin typeface="Consolas"/>
              </a:rPr>
              <a:t>int</a:t>
            </a:r>
            <a:r>
              <a:rPr lang="nl-BE" sz="1600" dirty="0">
                <a:solidFill>
                  <a:srgbClr val="000000"/>
                </a:solidFill>
                <a:latin typeface="Consolas"/>
              </a:rPr>
              <a:t> </a:t>
            </a:r>
            <a:r>
              <a:rPr lang="nl-BE" sz="1600" dirty="0" err="1">
                <a:solidFill>
                  <a:srgbClr val="000000"/>
                </a:solidFill>
                <a:latin typeface="Consolas"/>
              </a:rPr>
              <a:t>amount</a:t>
            </a:r>
            <a:r>
              <a:rPr lang="nl-BE" sz="1600" dirty="0">
                <a:solidFill>
                  <a:srgbClr val="000000"/>
                </a:solidFill>
                <a:latin typeface="Consolas"/>
              </a:rPr>
              <a:t>) {</a:t>
            </a:r>
          </a:p>
          <a:p>
            <a:r>
              <a:rPr lang="nl-BE" sz="1600" dirty="0" smtClean="0">
                <a:solidFill>
                  <a:srgbClr val="7F0055"/>
                </a:solidFill>
                <a:latin typeface="Consolas"/>
              </a:rPr>
              <a:t>    </a:t>
            </a:r>
            <a:r>
              <a:rPr lang="nl-BE" sz="1600" dirty="0" err="1" smtClean="0">
                <a:solidFill>
                  <a:srgbClr val="7F0055"/>
                </a:solidFill>
                <a:latin typeface="Consolas"/>
              </a:rPr>
              <a:t>this</a:t>
            </a:r>
            <a:r>
              <a:rPr lang="nl-BE" sz="1600" dirty="0" err="1" smtClean="0">
                <a:solidFill>
                  <a:srgbClr val="000000"/>
                </a:solidFill>
                <a:latin typeface="Consolas"/>
              </a:rPr>
              <a:t>.</a:t>
            </a:r>
            <a:r>
              <a:rPr lang="nl-BE" sz="1600" dirty="0" err="1" smtClean="0">
                <a:solidFill>
                  <a:srgbClr val="0000C0"/>
                </a:solidFill>
                <a:latin typeface="Consolas"/>
              </a:rPr>
              <a:t>balance</a:t>
            </a:r>
            <a:r>
              <a:rPr lang="nl-BE" sz="1600" dirty="0" smtClean="0">
                <a:solidFill>
                  <a:srgbClr val="000000"/>
                </a:solidFill>
                <a:latin typeface="Consolas"/>
              </a:rPr>
              <a:t> </a:t>
            </a:r>
            <a:r>
              <a:rPr lang="nl-BE" sz="1600" dirty="0">
                <a:solidFill>
                  <a:srgbClr val="000000"/>
                </a:solidFill>
                <a:latin typeface="Consolas"/>
              </a:rPr>
              <a:t>= </a:t>
            </a:r>
            <a:r>
              <a:rPr lang="nl-BE" sz="1600" dirty="0" err="1">
                <a:solidFill>
                  <a:srgbClr val="0000C0"/>
                </a:solidFill>
                <a:latin typeface="Consolas"/>
              </a:rPr>
              <a:t>balance</a:t>
            </a:r>
            <a:r>
              <a:rPr lang="nl-BE" sz="1600" dirty="0">
                <a:solidFill>
                  <a:srgbClr val="000000"/>
                </a:solidFill>
                <a:latin typeface="Consolas"/>
              </a:rPr>
              <a:t> + </a:t>
            </a:r>
            <a:r>
              <a:rPr lang="nl-BE" sz="1600" dirty="0" err="1">
                <a:solidFill>
                  <a:srgbClr val="000000"/>
                </a:solidFill>
                <a:latin typeface="Consolas"/>
              </a:rPr>
              <a:t>amount</a:t>
            </a:r>
            <a:r>
              <a:rPr lang="nl-BE" sz="1600" dirty="0">
                <a:solidFill>
                  <a:srgbClr val="000000"/>
                </a:solidFill>
                <a:latin typeface="Consolas"/>
              </a:rPr>
              <a:t>;</a:t>
            </a:r>
          </a:p>
          <a:p>
            <a:r>
              <a:rPr lang="nl-BE" sz="1600" dirty="0" smtClean="0">
                <a:solidFill>
                  <a:srgbClr val="000000"/>
                </a:solidFill>
                <a:latin typeface="Consolas"/>
              </a:rPr>
              <a:t>  }</a:t>
            </a:r>
            <a:endParaRPr lang="nl-BE" sz="1600" dirty="0">
              <a:solidFill>
                <a:srgbClr val="000000"/>
              </a:solidFill>
              <a:latin typeface="Consolas"/>
            </a:endParaRPr>
          </a:p>
          <a:p>
            <a:endParaRPr lang="nl-BE" sz="1600" dirty="0">
              <a:latin typeface="Consolas"/>
            </a:endParaRPr>
          </a:p>
          <a:p>
            <a:r>
              <a:rPr lang="nl-BE" sz="1600" dirty="0" smtClean="0">
                <a:solidFill>
                  <a:srgbClr val="7F0055"/>
                </a:solidFill>
                <a:latin typeface="Consolas"/>
              </a:rPr>
              <a:t>  public</a:t>
            </a:r>
            <a:r>
              <a:rPr lang="nl-BE" sz="1600" dirty="0" smtClean="0">
                <a:solidFill>
                  <a:srgbClr val="000000"/>
                </a:solidFill>
                <a:latin typeface="Consolas"/>
              </a:rPr>
              <a:t> </a:t>
            </a:r>
            <a:r>
              <a:rPr lang="nl-BE" sz="1600" dirty="0">
                <a:solidFill>
                  <a:srgbClr val="000000"/>
                </a:solidFill>
                <a:latin typeface="Consolas"/>
              </a:rPr>
              <a:t>Person </a:t>
            </a:r>
            <a:r>
              <a:rPr lang="nl-BE" sz="1600" dirty="0" err="1">
                <a:solidFill>
                  <a:srgbClr val="000000"/>
                </a:solidFill>
                <a:latin typeface="Consolas"/>
              </a:rPr>
              <a:t>getOwner</a:t>
            </a:r>
            <a:r>
              <a:rPr lang="nl-BE" sz="1600" dirty="0">
                <a:solidFill>
                  <a:srgbClr val="000000"/>
                </a:solidFill>
                <a:latin typeface="Consolas"/>
              </a:rPr>
              <a:t>() {</a:t>
            </a:r>
          </a:p>
          <a:p>
            <a:r>
              <a:rPr lang="nl-BE" sz="1600" dirty="0" smtClean="0">
                <a:solidFill>
                  <a:srgbClr val="7F0055"/>
                </a:solidFill>
                <a:latin typeface="Consolas"/>
              </a:rPr>
              <a:t>    return</a:t>
            </a:r>
            <a:r>
              <a:rPr lang="nl-BE" sz="1600" dirty="0" smtClean="0">
                <a:solidFill>
                  <a:srgbClr val="000000"/>
                </a:solidFill>
                <a:latin typeface="Consolas"/>
              </a:rPr>
              <a:t> </a:t>
            </a:r>
            <a:r>
              <a:rPr lang="nl-BE" sz="1600" dirty="0" err="1">
                <a:solidFill>
                  <a:srgbClr val="0000C0"/>
                </a:solidFill>
                <a:latin typeface="Consolas"/>
              </a:rPr>
              <a:t>owner</a:t>
            </a:r>
            <a:r>
              <a:rPr lang="nl-BE" sz="1600" dirty="0">
                <a:solidFill>
                  <a:srgbClr val="000000"/>
                </a:solidFill>
                <a:latin typeface="Consolas"/>
              </a:rPr>
              <a:t>;</a:t>
            </a:r>
          </a:p>
          <a:p>
            <a:r>
              <a:rPr lang="nl-BE" sz="1600" dirty="0" smtClean="0">
                <a:solidFill>
                  <a:srgbClr val="000000"/>
                </a:solidFill>
                <a:latin typeface="Consolas"/>
              </a:rPr>
              <a:t>  }</a:t>
            </a:r>
            <a:endParaRPr lang="nl-BE" sz="1600" dirty="0">
              <a:solidFill>
                <a:srgbClr val="000000"/>
              </a:solidFill>
              <a:latin typeface="Consolas"/>
            </a:endParaRPr>
          </a:p>
          <a:p>
            <a:r>
              <a:rPr lang="nl-BE" sz="1600" dirty="0">
                <a:solidFill>
                  <a:srgbClr val="000000"/>
                </a:solidFill>
                <a:latin typeface="Consolas"/>
              </a:rPr>
              <a:t>}</a:t>
            </a:r>
          </a:p>
          <a:p>
            <a:r>
              <a:rPr lang="nl-NL" sz="1500" dirty="0" smtClean="0">
                <a:latin typeface="Consolas" pitchFamily="49" charset="0"/>
              </a:rPr>
              <a:t> </a:t>
            </a:r>
            <a:endParaRPr lang="nl-NL" sz="1500" dirty="0">
              <a:latin typeface="Consolas" pitchFamily="49" charset="0"/>
            </a:endParaRPr>
          </a:p>
          <a:p>
            <a:r>
              <a:rPr lang="nl-BE" sz="1600" dirty="0">
                <a:solidFill>
                  <a:srgbClr val="7F0055"/>
                </a:solidFill>
                <a:latin typeface="Consolas"/>
              </a:rPr>
              <a:t>public</a:t>
            </a:r>
            <a:r>
              <a:rPr lang="nl-BE" sz="1600" dirty="0">
                <a:solidFill>
                  <a:srgbClr val="000000"/>
                </a:solidFill>
                <a:latin typeface="Consolas"/>
              </a:rPr>
              <a:t> </a:t>
            </a:r>
            <a:r>
              <a:rPr lang="nl-BE" sz="1600" dirty="0">
                <a:solidFill>
                  <a:srgbClr val="7F0055"/>
                </a:solidFill>
                <a:latin typeface="Consolas"/>
              </a:rPr>
              <a:t>class</a:t>
            </a:r>
            <a:r>
              <a:rPr lang="nl-BE" sz="1600" dirty="0">
                <a:solidFill>
                  <a:srgbClr val="000000"/>
                </a:solidFill>
                <a:latin typeface="Consolas"/>
              </a:rPr>
              <a:t> Person {</a:t>
            </a:r>
          </a:p>
          <a:p>
            <a:r>
              <a:rPr lang="nl-BE" sz="1600" dirty="0" smtClean="0">
                <a:solidFill>
                  <a:srgbClr val="7F0055"/>
                </a:solidFill>
                <a:latin typeface="Consolas"/>
              </a:rPr>
              <a:t>  private</a:t>
            </a:r>
            <a:r>
              <a:rPr lang="nl-BE" sz="1600" dirty="0" smtClean="0">
                <a:solidFill>
                  <a:srgbClr val="000000"/>
                </a:solidFill>
                <a:latin typeface="Consolas"/>
              </a:rPr>
              <a:t> </a:t>
            </a:r>
            <a:r>
              <a:rPr lang="nl-BE" sz="1600" dirty="0" err="1">
                <a:solidFill>
                  <a:srgbClr val="7F0055"/>
                </a:solidFill>
                <a:latin typeface="Consolas"/>
              </a:rPr>
              <a:t>final</a:t>
            </a:r>
            <a:r>
              <a:rPr lang="nl-BE" sz="1600" dirty="0">
                <a:solidFill>
                  <a:srgbClr val="000000"/>
                </a:solidFill>
                <a:latin typeface="Consolas"/>
              </a:rPr>
              <a:t> String </a:t>
            </a:r>
            <a:r>
              <a:rPr lang="nl-BE" sz="1600" dirty="0">
                <a:solidFill>
                  <a:srgbClr val="0000C0"/>
                </a:solidFill>
                <a:latin typeface="Consolas"/>
              </a:rPr>
              <a:t>name</a:t>
            </a:r>
            <a:r>
              <a:rPr lang="nl-BE" sz="1600" dirty="0">
                <a:solidFill>
                  <a:srgbClr val="000000"/>
                </a:solidFill>
                <a:latin typeface="Consolas"/>
              </a:rPr>
              <a:t>;</a:t>
            </a:r>
          </a:p>
          <a:p>
            <a:r>
              <a:rPr lang="nl-BE" sz="1600" dirty="0" smtClean="0">
                <a:solidFill>
                  <a:srgbClr val="7F0055"/>
                </a:solidFill>
                <a:latin typeface="Consolas"/>
              </a:rPr>
              <a:t>  private</a:t>
            </a:r>
            <a:r>
              <a:rPr lang="nl-BE" sz="1600" dirty="0" smtClean="0">
                <a:solidFill>
                  <a:srgbClr val="000000"/>
                </a:solidFill>
                <a:latin typeface="Consolas"/>
              </a:rPr>
              <a:t> </a:t>
            </a:r>
            <a:r>
              <a:rPr lang="nl-BE" sz="1600" dirty="0" err="1">
                <a:solidFill>
                  <a:srgbClr val="7F0055"/>
                </a:solidFill>
                <a:latin typeface="Consolas"/>
              </a:rPr>
              <a:t>final</a:t>
            </a:r>
            <a:r>
              <a:rPr lang="nl-BE" sz="1600" dirty="0">
                <a:solidFill>
                  <a:srgbClr val="000000"/>
                </a:solidFill>
                <a:latin typeface="Consolas"/>
              </a:rPr>
              <a:t> String </a:t>
            </a:r>
            <a:r>
              <a:rPr lang="nl-BE" sz="1600" dirty="0" err="1">
                <a:solidFill>
                  <a:srgbClr val="0000C0"/>
                </a:solidFill>
                <a:latin typeface="Consolas"/>
              </a:rPr>
              <a:t>firstName</a:t>
            </a:r>
            <a:r>
              <a:rPr lang="nl-BE" sz="1600" dirty="0" smtClean="0">
                <a:solidFill>
                  <a:srgbClr val="000000"/>
                </a:solidFill>
                <a:latin typeface="Consolas"/>
              </a:rPr>
              <a:t>;</a:t>
            </a:r>
          </a:p>
          <a:p>
            <a:r>
              <a:rPr lang="nl-BE" sz="1600" dirty="0">
                <a:solidFill>
                  <a:srgbClr val="000000"/>
                </a:solidFill>
                <a:latin typeface="Consolas"/>
              </a:rPr>
              <a:t>}</a:t>
            </a:r>
          </a:p>
        </p:txBody>
      </p:sp>
    </p:spTree>
    <p:extLst>
      <p:ext uri="{BB962C8B-B14F-4D97-AF65-F5344CB8AC3E}">
        <p14:creationId xmlns:p14="http://schemas.microsoft.com/office/powerpoint/2010/main" val="36025447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animEffect transition="in" filter="fade">
                                      <p:cBhvr>
                                        <p:cTn id="7" dur="500"/>
                                        <p:tgtEl>
                                          <p:spTgt spid="317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5144601" y="1349739"/>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2"/>
          <p:cNvSpPr txBox="1">
            <a:spLocks noChangeArrowheads="1"/>
          </p:cNvSpPr>
          <p:nvPr/>
        </p:nvSpPr>
        <p:spPr>
          <a:xfrm>
            <a:off x="451338" y="2781300"/>
            <a:ext cx="8229600" cy="1143000"/>
          </a:xfrm>
          <a:prstGeom prst="rect">
            <a:avLst/>
          </a:prstGeom>
        </p:spPr>
        <p:txBody>
          <a:bodyPr/>
          <a:lstStyle/>
          <a:p>
            <a:pPr algn="ctr" fontAlgn="auto">
              <a:spcAft>
                <a:spcPts val="0"/>
              </a:spcAft>
              <a:defRPr/>
            </a:pPr>
            <a:r>
              <a:rPr lang="en-GB" sz="5400" dirty="0">
                <a:latin typeface="+mj-lt"/>
                <a:ea typeface="+mj-ea"/>
                <a:cs typeface="+mj-cs"/>
              </a:rPr>
              <a:t>XP practices</a:t>
            </a:r>
            <a:endParaRPr lang="nl-NL" sz="5400" dirty="0">
              <a:latin typeface="+mj-lt"/>
              <a:ea typeface="+mj-ea"/>
              <a:cs typeface="+mj-cs"/>
            </a:endParaRPr>
          </a:p>
        </p:txBody>
      </p:sp>
      <p:sp>
        <p:nvSpPr>
          <p:cNvPr id="6" name="Rectangle 2"/>
          <p:cNvSpPr txBox="1">
            <a:spLocks noChangeArrowheads="1"/>
          </p:cNvSpPr>
          <p:nvPr/>
        </p:nvSpPr>
        <p:spPr>
          <a:xfrm>
            <a:off x="5593374" y="2385218"/>
            <a:ext cx="3855426" cy="792163"/>
          </a:xfrm>
          <a:prstGeom prst="rect">
            <a:avLst/>
          </a:prstGeom>
        </p:spPr>
        <p:txBody>
          <a:bodyPr/>
          <a:lstStyle>
            <a:defPPr>
              <a:defRPr lang="en-US"/>
            </a:defPPr>
            <a:lvl1pPr algn="ctr" fontAlgn="auto">
              <a:spcAft>
                <a:spcPts val="0"/>
              </a:spcAft>
              <a:defRPr b="1">
                <a:latin typeface="+mj-lt"/>
                <a:ea typeface="+mj-ea"/>
                <a:cs typeface="+mj-cs"/>
              </a:defRPr>
            </a:lvl1pPr>
          </a:lstStyle>
          <a:p>
            <a:r>
              <a:rPr lang="en-GB" b="0" dirty="0"/>
              <a:t>Test Driven Development</a:t>
            </a:r>
            <a:endParaRPr lang="nl-NL" b="0" dirty="0"/>
          </a:p>
        </p:txBody>
      </p:sp>
      <p:sp>
        <p:nvSpPr>
          <p:cNvPr id="7" name="Rectangle 2"/>
          <p:cNvSpPr txBox="1">
            <a:spLocks noChangeArrowheads="1"/>
          </p:cNvSpPr>
          <p:nvPr/>
        </p:nvSpPr>
        <p:spPr>
          <a:xfrm>
            <a:off x="4566138" y="1424680"/>
            <a:ext cx="3722077" cy="792163"/>
          </a:xfrm>
          <a:prstGeom prst="rect">
            <a:avLst/>
          </a:prstGeom>
        </p:spPr>
        <p:txBody>
          <a:bodyPr/>
          <a:lstStyle/>
          <a:p>
            <a:pPr algn="ctr" fontAlgn="auto">
              <a:spcAft>
                <a:spcPts val="0"/>
              </a:spcAft>
              <a:defRPr/>
            </a:pPr>
            <a:r>
              <a:rPr lang="en-GB" dirty="0">
                <a:latin typeface="+mj-lt"/>
                <a:ea typeface="+mj-ea"/>
                <a:cs typeface="+mj-cs"/>
              </a:rPr>
              <a:t>Pair</a:t>
            </a:r>
            <a:r>
              <a:rPr lang="en-GB" dirty="0">
                <a:solidFill>
                  <a:schemeClr val="bg1">
                    <a:lumMod val="65000"/>
                  </a:schemeClr>
                </a:solidFill>
                <a:latin typeface="+mj-lt"/>
                <a:ea typeface="+mj-ea"/>
                <a:cs typeface="+mj-cs"/>
              </a:rPr>
              <a:t> </a:t>
            </a:r>
            <a:r>
              <a:rPr lang="en-GB" dirty="0">
                <a:latin typeface="+mj-lt"/>
                <a:ea typeface="+mj-ea"/>
                <a:cs typeface="+mj-cs"/>
              </a:rPr>
              <a:t>programming</a:t>
            </a:r>
            <a:endParaRPr lang="nl-NL" dirty="0">
              <a:latin typeface="+mj-lt"/>
              <a:ea typeface="+mj-ea"/>
              <a:cs typeface="+mj-cs"/>
            </a:endParaRPr>
          </a:p>
        </p:txBody>
      </p:sp>
      <p:sp>
        <p:nvSpPr>
          <p:cNvPr id="8" name="Rectangle 2"/>
          <p:cNvSpPr txBox="1">
            <a:spLocks noChangeArrowheads="1"/>
          </p:cNvSpPr>
          <p:nvPr/>
        </p:nvSpPr>
        <p:spPr>
          <a:xfrm>
            <a:off x="3886200" y="4839937"/>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integration</a:t>
            </a:r>
            <a:endParaRPr lang="nl-NL" dirty="0">
              <a:latin typeface="+mj-lt"/>
              <a:ea typeface="+mj-ea"/>
              <a:cs typeface="+mj-cs"/>
            </a:endParaRPr>
          </a:p>
        </p:txBody>
      </p:sp>
      <p:sp>
        <p:nvSpPr>
          <p:cNvPr id="9" name="Rectangle 2"/>
          <p:cNvSpPr txBox="1">
            <a:spLocks noChangeArrowheads="1"/>
          </p:cNvSpPr>
          <p:nvPr/>
        </p:nvSpPr>
        <p:spPr>
          <a:xfrm>
            <a:off x="304800" y="4114800"/>
            <a:ext cx="3058257" cy="792163"/>
          </a:xfrm>
          <a:prstGeom prst="rect">
            <a:avLst/>
          </a:prstGeom>
        </p:spPr>
        <p:txBody>
          <a:bodyPr/>
          <a:lstStyle/>
          <a:p>
            <a:pPr algn="ctr" fontAlgn="auto">
              <a:spcAft>
                <a:spcPts val="0"/>
              </a:spcAft>
              <a:defRPr/>
            </a:pPr>
            <a:r>
              <a:rPr lang="en-GB" dirty="0">
                <a:latin typeface="+mj-lt"/>
                <a:ea typeface="+mj-ea"/>
                <a:cs typeface="+mj-cs"/>
              </a:rPr>
              <a:t>Refactoring</a:t>
            </a:r>
            <a:endParaRPr lang="nl-NL" dirty="0">
              <a:latin typeface="+mj-lt"/>
              <a:ea typeface="+mj-ea"/>
              <a:cs typeface="+mj-cs"/>
            </a:endParaRPr>
          </a:p>
        </p:txBody>
      </p:sp>
      <p:sp>
        <p:nvSpPr>
          <p:cNvPr id="10" name="Rectangle 2"/>
          <p:cNvSpPr txBox="1">
            <a:spLocks noChangeArrowheads="1"/>
          </p:cNvSpPr>
          <p:nvPr/>
        </p:nvSpPr>
        <p:spPr>
          <a:xfrm>
            <a:off x="829408" y="1524000"/>
            <a:ext cx="3056792" cy="792163"/>
          </a:xfrm>
          <a:prstGeom prst="rect">
            <a:avLst/>
          </a:prstGeom>
        </p:spPr>
        <p:txBody>
          <a:bodyPr/>
          <a:lstStyle/>
          <a:p>
            <a:pPr algn="ctr" fontAlgn="auto">
              <a:spcAft>
                <a:spcPts val="0"/>
              </a:spcAft>
              <a:defRPr/>
            </a:pPr>
            <a:r>
              <a:rPr lang="en-GB" dirty="0">
                <a:latin typeface="+mj-lt"/>
                <a:ea typeface="+mj-ea"/>
                <a:cs typeface="+mj-cs"/>
              </a:rPr>
              <a:t>Small</a:t>
            </a:r>
            <a:r>
              <a:rPr lang="en-GB" dirty="0">
                <a:solidFill>
                  <a:schemeClr val="bg1">
                    <a:lumMod val="65000"/>
                  </a:schemeClr>
                </a:solidFill>
                <a:latin typeface="+mj-lt"/>
                <a:ea typeface="+mj-ea"/>
                <a:cs typeface="+mj-cs"/>
              </a:rPr>
              <a:t> </a:t>
            </a:r>
            <a:r>
              <a:rPr lang="en-GB" dirty="0">
                <a:latin typeface="+mj-lt"/>
                <a:ea typeface="+mj-ea"/>
                <a:cs typeface="+mj-cs"/>
              </a:rPr>
              <a:t>releases</a:t>
            </a:r>
            <a:endParaRPr lang="nl-NL" dirty="0">
              <a:latin typeface="+mj-lt"/>
              <a:ea typeface="+mj-ea"/>
              <a:cs typeface="+mj-cs"/>
            </a:endParaRPr>
          </a:p>
        </p:txBody>
      </p:sp>
      <p:sp>
        <p:nvSpPr>
          <p:cNvPr id="13" name="Rectangle 2"/>
          <p:cNvSpPr txBox="1">
            <a:spLocks noChangeArrowheads="1"/>
          </p:cNvSpPr>
          <p:nvPr/>
        </p:nvSpPr>
        <p:spPr>
          <a:xfrm>
            <a:off x="5206931" y="3752540"/>
            <a:ext cx="4188069" cy="792163"/>
          </a:xfrm>
          <a:prstGeom prst="rect">
            <a:avLst/>
          </a:prstGeom>
        </p:spPr>
        <p:txBody>
          <a:bodyPr/>
          <a:lstStyle/>
          <a:p>
            <a:pPr algn="ctr" fontAlgn="auto">
              <a:spcAft>
                <a:spcPts val="0"/>
              </a:spcAft>
              <a:defRPr/>
            </a:pPr>
            <a:r>
              <a:rPr lang="en-GB" dirty="0">
                <a:latin typeface="+mj-lt"/>
                <a:ea typeface="+mj-ea"/>
                <a:cs typeface="+mj-cs"/>
              </a:rPr>
              <a:t>Shared</a:t>
            </a:r>
            <a:r>
              <a:rPr lang="en-GB" dirty="0">
                <a:solidFill>
                  <a:schemeClr val="bg1">
                    <a:lumMod val="65000"/>
                  </a:schemeClr>
                </a:solidFill>
                <a:latin typeface="+mj-lt"/>
                <a:ea typeface="+mj-ea"/>
                <a:cs typeface="+mj-cs"/>
              </a:rPr>
              <a:t> </a:t>
            </a:r>
            <a:r>
              <a:rPr lang="en-GB" dirty="0">
                <a:latin typeface="+mj-lt"/>
                <a:ea typeface="+mj-ea"/>
                <a:cs typeface="+mj-cs"/>
              </a:rPr>
              <a:t>code</a:t>
            </a:r>
            <a:endParaRPr lang="nl-NL" dirty="0">
              <a:latin typeface="+mj-lt"/>
              <a:ea typeface="+mj-ea"/>
              <a:cs typeface="+mj-cs"/>
            </a:endParaRPr>
          </a:p>
        </p:txBody>
      </p:sp>
      <p:sp>
        <p:nvSpPr>
          <p:cNvPr id="14" name="Rectangle 2"/>
          <p:cNvSpPr txBox="1">
            <a:spLocks noChangeArrowheads="1"/>
          </p:cNvSpPr>
          <p:nvPr/>
        </p:nvSpPr>
        <p:spPr>
          <a:xfrm>
            <a:off x="2209800" y="626410"/>
            <a:ext cx="4188069" cy="792163"/>
          </a:xfrm>
          <a:prstGeom prst="rect">
            <a:avLst/>
          </a:prstGeom>
        </p:spPr>
        <p:txBody>
          <a:bodyPr/>
          <a:lstStyle/>
          <a:p>
            <a:pPr algn="ctr" fontAlgn="auto">
              <a:spcAft>
                <a:spcPts val="0"/>
              </a:spcAft>
              <a:defRPr/>
            </a:pPr>
            <a:r>
              <a:rPr lang="en-GB" dirty="0">
                <a:latin typeface="+mj-lt"/>
                <a:ea typeface="+mj-ea"/>
                <a:cs typeface="+mj-cs"/>
              </a:rPr>
              <a:t>Incremental design</a:t>
            </a:r>
            <a:endParaRPr lang="nl-NL" dirty="0">
              <a:latin typeface="+mj-lt"/>
              <a:ea typeface="+mj-ea"/>
              <a:cs typeface="+mj-cs"/>
            </a:endParaRPr>
          </a:p>
        </p:txBody>
      </p:sp>
      <p:sp>
        <p:nvSpPr>
          <p:cNvPr id="15" name="Rectangle 2"/>
          <p:cNvSpPr txBox="1">
            <a:spLocks noChangeArrowheads="1"/>
          </p:cNvSpPr>
          <p:nvPr/>
        </p:nvSpPr>
        <p:spPr>
          <a:xfrm>
            <a:off x="-609600" y="2781300"/>
            <a:ext cx="4188069" cy="792163"/>
          </a:xfrm>
          <a:prstGeom prst="rect">
            <a:avLst/>
          </a:prstGeom>
        </p:spPr>
        <p:txBody>
          <a:bodyPr/>
          <a:lstStyle/>
          <a:p>
            <a:pPr algn="ctr" fontAlgn="auto">
              <a:spcAft>
                <a:spcPts val="0"/>
              </a:spcAft>
              <a:defRPr/>
            </a:pPr>
            <a:r>
              <a:rPr lang="en-GB" dirty="0">
                <a:latin typeface="+mj-lt"/>
                <a:ea typeface="+mj-ea"/>
                <a:cs typeface="+mj-cs"/>
              </a:rPr>
              <a:t>Sustainable</a:t>
            </a:r>
            <a:r>
              <a:rPr lang="en-GB" dirty="0">
                <a:solidFill>
                  <a:schemeClr val="bg1">
                    <a:lumMod val="65000"/>
                  </a:schemeClr>
                </a:solidFill>
                <a:latin typeface="+mj-lt"/>
                <a:ea typeface="+mj-ea"/>
                <a:cs typeface="+mj-cs"/>
              </a:rPr>
              <a:t> </a:t>
            </a:r>
            <a:r>
              <a:rPr lang="en-GB" dirty="0">
                <a:latin typeface="+mj-lt"/>
                <a:ea typeface="+mj-ea"/>
                <a:cs typeface="+mj-cs"/>
              </a:rPr>
              <a:t>pace</a:t>
            </a:r>
            <a:endParaRPr lang="nl-NL" dirty="0">
              <a:latin typeface="+mj-lt"/>
              <a:ea typeface="+mj-ea"/>
              <a:cs typeface="+mj-cs"/>
            </a:endParaRPr>
          </a:p>
        </p:txBody>
      </p:sp>
      <p:sp>
        <p:nvSpPr>
          <p:cNvPr id="16" name="Rectangle 2"/>
          <p:cNvSpPr txBox="1">
            <a:spLocks noChangeArrowheads="1"/>
          </p:cNvSpPr>
          <p:nvPr/>
        </p:nvSpPr>
        <p:spPr>
          <a:xfrm>
            <a:off x="1379764" y="5257799"/>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build</a:t>
            </a:r>
            <a:endParaRPr lang="nl-NL" dirty="0">
              <a:latin typeface="+mj-lt"/>
              <a:ea typeface="+mj-ea"/>
              <a:cs typeface="+mj-cs"/>
            </a:endParaRPr>
          </a:p>
        </p:txBody>
      </p:sp>
    </p:spTree>
    <p:extLst>
      <p:ext uri="{BB962C8B-B14F-4D97-AF65-F5344CB8AC3E}">
        <p14:creationId xmlns:p14="http://schemas.microsoft.com/office/powerpoint/2010/main" val="241709705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451338" y="414338"/>
            <a:ext cx="8229600" cy="1143000"/>
          </a:xfrm>
          <a:prstGeom prst="rect">
            <a:avLst/>
          </a:prstGeom>
        </p:spPr>
        <p:txBody>
          <a:bodyPr/>
          <a:lstStyle/>
          <a:p>
            <a:pPr algn="ctr" fontAlgn="auto">
              <a:spcAft>
                <a:spcPts val="0"/>
              </a:spcAft>
              <a:defRPr/>
            </a:pPr>
            <a:r>
              <a:rPr lang="en-GB" sz="4400" dirty="0" smtClean="0">
                <a:latin typeface="+mj-lt"/>
                <a:ea typeface="+mj-ea"/>
                <a:cs typeface="+mj-cs"/>
              </a:rPr>
              <a:t>Pair programming</a:t>
            </a:r>
            <a:endParaRPr lang="nl-NL" sz="4400" dirty="0">
              <a:latin typeface="+mj-lt"/>
              <a:ea typeface="+mj-ea"/>
              <a:cs typeface="+mj-cs"/>
            </a:endParaRPr>
          </a:p>
        </p:txBody>
      </p:sp>
      <p:pic>
        <p:nvPicPr>
          <p:cNvPr id="2" name="Picture 1" descr="IMG_0137.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037881"/>
            <a:ext cx="5760000" cy="3840001"/>
          </a:xfrm>
          <a:prstGeom prst="rect">
            <a:avLst/>
          </a:prstGeom>
        </p:spPr>
      </p:pic>
      <p:sp>
        <p:nvSpPr>
          <p:cNvPr id="4" name="Rectangle 2"/>
          <p:cNvSpPr txBox="1">
            <a:spLocks noChangeArrowheads="1"/>
          </p:cNvSpPr>
          <p:nvPr/>
        </p:nvSpPr>
        <p:spPr>
          <a:xfrm>
            <a:off x="5916290" y="3061655"/>
            <a:ext cx="3855426" cy="792163"/>
          </a:xfrm>
          <a:prstGeom prst="rect">
            <a:avLst/>
          </a:prstGeom>
        </p:spPr>
        <p:txBody>
          <a:bodyPr/>
          <a:lstStyle/>
          <a:p>
            <a:pPr fontAlgn="auto">
              <a:spcAft>
                <a:spcPts val="0"/>
              </a:spcAft>
              <a:defRPr/>
            </a:pPr>
            <a:r>
              <a:rPr lang="en-GB" dirty="0">
                <a:latin typeface="+mj-lt"/>
                <a:ea typeface="+mj-ea"/>
                <a:cs typeface="+mj-cs"/>
              </a:rPr>
              <a:t>driver/navigator</a:t>
            </a:r>
            <a:endParaRPr lang="nl-NL" dirty="0">
              <a:latin typeface="+mj-lt"/>
              <a:ea typeface="+mj-ea"/>
              <a:cs typeface="+mj-cs"/>
            </a:endParaRPr>
          </a:p>
        </p:txBody>
      </p:sp>
      <p:sp>
        <p:nvSpPr>
          <p:cNvPr id="6" name="Rectangle 2"/>
          <p:cNvSpPr txBox="1">
            <a:spLocks noChangeArrowheads="1"/>
          </p:cNvSpPr>
          <p:nvPr/>
        </p:nvSpPr>
        <p:spPr>
          <a:xfrm>
            <a:off x="5916290" y="5804855"/>
            <a:ext cx="4188069" cy="792163"/>
          </a:xfrm>
          <a:prstGeom prst="rect">
            <a:avLst/>
          </a:prstGeom>
        </p:spPr>
        <p:txBody>
          <a:bodyPr/>
          <a:lstStyle/>
          <a:p>
            <a:pPr fontAlgn="auto">
              <a:spcAft>
                <a:spcPts val="0"/>
              </a:spcAft>
              <a:defRPr/>
            </a:pPr>
            <a:r>
              <a:rPr lang="en-GB" dirty="0">
                <a:latin typeface="+mj-lt"/>
                <a:ea typeface="+mj-ea"/>
                <a:cs typeface="+mj-cs"/>
              </a:rPr>
              <a:t>share knowledge and skills</a:t>
            </a:r>
          </a:p>
        </p:txBody>
      </p:sp>
      <p:sp>
        <p:nvSpPr>
          <p:cNvPr id="7" name="Rectangle 2"/>
          <p:cNvSpPr txBox="1">
            <a:spLocks noChangeArrowheads="1"/>
          </p:cNvSpPr>
          <p:nvPr/>
        </p:nvSpPr>
        <p:spPr>
          <a:xfrm>
            <a:off x="5916290" y="4890455"/>
            <a:ext cx="3855426" cy="792162"/>
          </a:xfrm>
          <a:prstGeom prst="rect">
            <a:avLst/>
          </a:prstGeom>
        </p:spPr>
        <p:txBody>
          <a:bodyPr/>
          <a:lstStyle/>
          <a:p>
            <a:pPr fontAlgn="auto">
              <a:spcAft>
                <a:spcPts val="0"/>
              </a:spcAft>
              <a:defRPr/>
            </a:pPr>
            <a:r>
              <a:rPr lang="en-GB" dirty="0">
                <a:latin typeface="+mj-lt"/>
                <a:ea typeface="+mj-ea"/>
                <a:cs typeface="+mj-cs"/>
              </a:rPr>
              <a:t>continuous code review</a:t>
            </a:r>
            <a:endParaRPr lang="nl-NL" dirty="0">
              <a:latin typeface="+mj-lt"/>
              <a:ea typeface="+mj-ea"/>
              <a:cs typeface="+mj-cs"/>
            </a:endParaRPr>
          </a:p>
        </p:txBody>
      </p:sp>
      <p:sp>
        <p:nvSpPr>
          <p:cNvPr id="8" name="Rectangle 2"/>
          <p:cNvSpPr txBox="1">
            <a:spLocks noChangeArrowheads="1"/>
          </p:cNvSpPr>
          <p:nvPr/>
        </p:nvSpPr>
        <p:spPr>
          <a:xfrm>
            <a:off x="5916290" y="3976055"/>
            <a:ext cx="3855426" cy="792163"/>
          </a:xfrm>
          <a:prstGeom prst="rect">
            <a:avLst/>
          </a:prstGeom>
        </p:spPr>
        <p:txBody>
          <a:bodyPr/>
          <a:lstStyle/>
          <a:p>
            <a:pPr fontAlgn="auto">
              <a:spcAft>
                <a:spcPts val="0"/>
              </a:spcAft>
              <a:defRPr/>
            </a:pPr>
            <a:r>
              <a:rPr lang="en-GB" dirty="0">
                <a:latin typeface="+mj-lt"/>
                <a:ea typeface="+mj-ea"/>
                <a:cs typeface="+mj-cs"/>
              </a:rPr>
              <a:t>switch roles</a:t>
            </a:r>
            <a:endParaRPr lang="nl-NL" dirty="0">
              <a:latin typeface="+mj-lt"/>
              <a:ea typeface="+mj-ea"/>
              <a:cs typeface="+mj-cs"/>
            </a:endParaRPr>
          </a:p>
        </p:txBody>
      </p:sp>
    </p:spTree>
    <p:extLst>
      <p:ext uri="{BB962C8B-B14F-4D97-AF65-F5344CB8AC3E}">
        <p14:creationId xmlns:p14="http://schemas.microsoft.com/office/powerpoint/2010/main" val="403096384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Swarming</a:t>
            </a:r>
            <a:endParaRPr lang="en-US" dirty="0"/>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l="10878" t="11823" r="11823"/>
          <a:stretch/>
        </p:blipFill>
        <p:spPr>
          <a:xfrm>
            <a:off x="0" y="2992310"/>
            <a:ext cx="5760000" cy="3865690"/>
          </a:xfrm>
          <a:prstGeom prst="rect">
            <a:avLst/>
          </a:prstGeom>
        </p:spPr>
      </p:pic>
      <p:sp>
        <p:nvSpPr>
          <p:cNvPr id="4" name="Rectangle 2"/>
          <p:cNvSpPr txBox="1">
            <a:spLocks noChangeArrowheads="1"/>
          </p:cNvSpPr>
          <p:nvPr/>
        </p:nvSpPr>
        <p:spPr>
          <a:xfrm>
            <a:off x="5791200" y="3017839"/>
            <a:ext cx="4188069" cy="576161"/>
          </a:xfrm>
          <a:prstGeom prst="rect">
            <a:avLst/>
          </a:prstGeom>
        </p:spPr>
        <p:txBody>
          <a:bodyPr/>
          <a:lstStyle/>
          <a:p>
            <a:pPr fontAlgn="auto">
              <a:spcAft>
                <a:spcPts val="0"/>
              </a:spcAft>
              <a:defRPr/>
            </a:pPr>
            <a:r>
              <a:rPr lang="en-US" dirty="0" err="1" smtClean="0">
                <a:latin typeface="+mj-lt"/>
                <a:ea typeface="+mj-ea"/>
                <a:cs typeface="+mj-cs"/>
              </a:rPr>
              <a:t>i</a:t>
            </a:r>
            <a:r>
              <a:rPr lang="en-GB" dirty="0" err="1" smtClean="0">
                <a:latin typeface="+mj-lt"/>
                <a:ea typeface="+mj-ea"/>
                <a:cs typeface="+mj-cs"/>
              </a:rPr>
              <a:t>dentify</a:t>
            </a:r>
            <a:r>
              <a:rPr lang="en-GB" dirty="0" smtClean="0">
                <a:latin typeface="+mj-lt"/>
                <a:ea typeface="+mj-ea"/>
                <a:cs typeface="+mj-cs"/>
              </a:rPr>
              <a:t> tasks for story</a:t>
            </a:r>
            <a:endParaRPr lang="en-GB" dirty="0">
              <a:latin typeface="+mj-lt"/>
              <a:ea typeface="+mj-ea"/>
              <a:cs typeface="+mj-cs"/>
            </a:endParaRPr>
          </a:p>
        </p:txBody>
      </p:sp>
      <p:sp>
        <p:nvSpPr>
          <p:cNvPr id="6" name="Rectangle 2"/>
          <p:cNvSpPr txBox="1">
            <a:spLocks noChangeArrowheads="1"/>
          </p:cNvSpPr>
          <p:nvPr/>
        </p:nvSpPr>
        <p:spPr>
          <a:xfrm>
            <a:off x="5791200" y="3778746"/>
            <a:ext cx="4188069" cy="576161"/>
          </a:xfrm>
          <a:prstGeom prst="rect">
            <a:avLst/>
          </a:prstGeom>
        </p:spPr>
        <p:txBody>
          <a:bodyPr/>
          <a:lstStyle/>
          <a:p>
            <a:pPr fontAlgn="auto">
              <a:spcAft>
                <a:spcPts val="0"/>
              </a:spcAft>
              <a:defRPr/>
            </a:pPr>
            <a:r>
              <a:rPr lang="en-US" dirty="0" smtClean="0">
                <a:latin typeface="+mj-lt"/>
                <a:ea typeface="+mj-ea"/>
                <a:cs typeface="+mj-cs"/>
              </a:rPr>
              <a:t>divide tasks among pairs</a:t>
            </a:r>
            <a:endParaRPr lang="en-GB" dirty="0">
              <a:latin typeface="+mj-lt"/>
              <a:ea typeface="+mj-ea"/>
              <a:cs typeface="+mj-cs"/>
            </a:endParaRPr>
          </a:p>
        </p:txBody>
      </p:sp>
      <p:sp>
        <p:nvSpPr>
          <p:cNvPr id="7" name="Rectangle 2"/>
          <p:cNvSpPr txBox="1">
            <a:spLocks noChangeArrowheads="1"/>
          </p:cNvSpPr>
          <p:nvPr/>
        </p:nvSpPr>
        <p:spPr>
          <a:xfrm>
            <a:off x="5791200" y="4539653"/>
            <a:ext cx="3352800" cy="1066800"/>
          </a:xfrm>
          <a:prstGeom prst="rect">
            <a:avLst/>
          </a:prstGeom>
        </p:spPr>
        <p:txBody>
          <a:bodyPr/>
          <a:lstStyle/>
          <a:p>
            <a:pPr fontAlgn="auto">
              <a:spcAft>
                <a:spcPts val="0"/>
              </a:spcAft>
              <a:defRPr/>
            </a:pPr>
            <a:r>
              <a:rPr lang="en-US" dirty="0" smtClean="0">
                <a:latin typeface="+mj-lt"/>
                <a:ea typeface="+mj-ea"/>
                <a:cs typeface="+mj-cs"/>
              </a:rPr>
              <a:t>example: one pair does GUI, other pair does backend, last pair does </a:t>
            </a:r>
            <a:r>
              <a:rPr lang="en-US" dirty="0" err="1" smtClean="0">
                <a:latin typeface="+mj-lt"/>
                <a:ea typeface="+mj-ea"/>
                <a:cs typeface="+mj-cs"/>
              </a:rPr>
              <a:t>auditlogging</a:t>
            </a:r>
            <a:endParaRPr lang="en-GB" dirty="0">
              <a:latin typeface="+mj-lt"/>
              <a:ea typeface="+mj-ea"/>
              <a:cs typeface="+mj-cs"/>
            </a:endParaRPr>
          </a:p>
        </p:txBody>
      </p:sp>
      <p:sp>
        <p:nvSpPr>
          <p:cNvPr id="9" name="Rectangle 2"/>
          <p:cNvSpPr txBox="1">
            <a:spLocks noChangeArrowheads="1"/>
          </p:cNvSpPr>
          <p:nvPr/>
        </p:nvSpPr>
        <p:spPr>
          <a:xfrm>
            <a:off x="5791200" y="5791200"/>
            <a:ext cx="4188070" cy="792163"/>
          </a:xfrm>
          <a:prstGeom prst="rect">
            <a:avLst/>
          </a:prstGeom>
        </p:spPr>
        <p:txBody>
          <a:bodyPr/>
          <a:lstStyle/>
          <a:p>
            <a:pPr fontAlgn="auto">
              <a:spcAft>
                <a:spcPts val="0"/>
              </a:spcAft>
              <a:defRPr/>
            </a:pPr>
            <a:r>
              <a:rPr lang="en-GB" dirty="0" smtClean="0">
                <a:latin typeface="+mj-lt"/>
                <a:ea typeface="+mj-ea"/>
                <a:cs typeface="+mj-cs"/>
              </a:rPr>
              <a:t>re-pair, one story lead</a:t>
            </a:r>
            <a:endParaRPr lang="nl-NL" dirty="0">
              <a:latin typeface="+mj-lt"/>
              <a:ea typeface="+mj-ea"/>
              <a:cs typeface="+mj-cs"/>
            </a:endParaRPr>
          </a:p>
        </p:txBody>
      </p:sp>
    </p:spTree>
    <p:extLst>
      <p:ext uri="{BB962C8B-B14F-4D97-AF65-F5344CB8AC3E}">
        <p14:creationId xmlns:p14="http://schemas.microsoft.com/office/powerpoint/2010/main" val="191824700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p:cNvSpPr/>
          <p:nvPr/>
        </p:nvSpPr>
        <p:spPr>
          <a:xfrm>
            <a:off x="3131840" y="592120"/>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Oval 23"/>
          <p:cNvSpPr/>
          <p:nvPr/>
        </p:nvSpPr>
        <p:spPr>
          <a:xfrm>
            <a:off x="580660" y="4099112"/>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6174402" y="2316163"/>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5206931" y="1349739"/>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Oval 20"/>
          <p:cNvSpPr/>
          <p:nvPr/>
        </p:nvSpPr>
        <p:spPr>
          <a:xfrm>
            <a:off x="6267819" y="3639129"/>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4726234" y="4724504"/>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Oval 17"/>
          <p:cNvSpPr/>
          <p:nvPr/>
        </p:nvSpPr>
        <p:spPr>
          <a:xfrm>
            <a:off x="2219798" y="5178039"/>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312334" y="2728988"/>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162896" y="1418573"/>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2"/>
          <p:cNvSpPr txBox="1">
            <a:spLocks noChangeArrowheads="1"/>
          </p:cNvSpPr>
          <p:nvPr/>
        </p:nvSpPr>
        <p:spPr>
          <a:xfrm>
            <a:off x="451338" y="2781300"/>
            <a:ext cx="8229600" cy="1143000"/>
          </a:xfrm>
          <a:prstGeom prst="rect">
            <a:avLst/>
          </a:prstGeom>
        </p:spPr>
        <p:txBody>
          <a:bodyPr/>
          <a:lstStyle/>
          <a:p>
            <a:pPr algn="ctr" fontAlgn="auto">
              <a:spcAft>
                <a:spcPts val="0"/>
              </a:spcAft>
              <a:defRPr/>
            </a:pPr>
            <a:r>
              <a:rPr lang="en-GB" sz="5400" dirty="0">
                <a:latin typeface="+mj-lt"/>
                <a:ea typeface="+mj-ea"/>
                <a:cs typeface="+mj-cs"/>
              </a:rPr>
              <a:t>XP practices</a:t>
            </a:r>
            <a:endParaRPr lang="nl-NL" sz="5400" dirty="0">
              <a:latin typeface="+mj-lt"/>
              <a:ea typeface="+mj-ea"/>
              <a:cs typeface="+mj-cs"/>
            </a:endParaRPr>
          </a:p>
        </p:txBody>
      </p:sp>
      <p:sp>
        <p:nvSpPr>
          <p:cNvPr id="6" name="Rectangle 2"/>
          <p:cNvSpPr txBox="1">
            <a:spLocks noChangeArrowheads="1"/>
          </p:cNvSpPr>
          <p:nvPr/>
        </p:nvSpPr>
        <p:spPr>
          <a:xfrm>
            <a:off x="5593374" y="2385218"/>
            <a:ext cx="3855426" cy="792163"/>
          </a:xfrm>
          <a:prstGeom prst="rect">
            <a:avLst/>
          </a:prstGeom>
        </p:spPr>
        <p:txBody>
          <a:bodyPr/>
          <a:lstStyle>
            <a:defPPr>
              <a:defRPr lang="en-US"/>
            </a:defPPr>
            <a:lvl1pPr algn="ctr" fontAlgn="auto">
              <a:spcAft>
                <a:spcPts val="0"/>
              </a:spcAft>
              <a:defRPr b="1">
                <a:latin typeface="+mj-lt"/>
                <a:ea typeface="+mj-ea"/>
                <a:cs typeface="+mj-cs"/>
              </a:defRPr>
            </a:lvl1pPr>
          </a:lstStyle>
          <a:p>
            <a:r>
              <a:rPr lang="en-GB" b="0" dirty="0"/>
              <a:t>Test Driven Development</a:t>
            </a:r>
            <a:endParaRPr lang="nl-NL" b="0" dirty="0"/>
          </a:p>
        </p:txBody>
      </p:sp>
      <p:sp>
        <p:nvSpPr>
          <p:cNvPr id="7" name="Rectangle 2"/>
          <p:cNvSpPr txBox="1">
            <a:spLocks noChangeArrowheads="1"/>
          </p:cNvSpPr>
          <p:nvPr/>
        </p:nvSpPr>
        <p:spPr>
          <a:xfrm>
            <a:off x="4566138" y="1424680"/>
            <a:ext cx="3722077" cy="792163"/>
          </a:xfrm>
          <a:prstGeom prst="rect">
            <a:avLst/>
          </a:prstGeom>
        </p:spPr>
        <p:txBody>
          <a:bodyPr/>
          <a:lstStyle/>
          <a:p>
            <a:pPr algn="ctr" fontAlgn="auto">
              <a:spcAft>
                <a:spcPts val="0"/>
              </a:spcAft>
              <a:defRPr/>
            </a:pPr>
            <a:r>
              <a:rPr lang="en-GB" dirty="0">
                <a:latin typeface="+mj-lt"/>
                <a:ea typeface="+mj-ea"/>
                <a:cs typeface="+mj-cs"/>
              </a:rPr>
              <a:t>Pair</a:t>
            </a:r>
            <a:r>
              <a:rPr lang="en-GB" dirty="0">
                <a:solidFill>
                  <a:schemeClr val="bg1">
                    <a:lumMod val="65000"/>
                  </a:schemeClr>
                </a:solidFill>
                <a:latin typeface="+mj-lt"/>
                <a:ea typeface="+mj-ea"/>
                <a:cs typeface="+mj-cs"/>
              </a:rPr>
              <a:t> </a:t>
            </a:r>
            <a:r>
              <a:rPr lang="en-GB" dirty="0">
                <a:latin typeface="+mj-lt"/>
                <a:ea typeface="+mj-ea"/>
                <a:cs typeface="+mj-cs"/>
              </a:rPr>
              <a:t>programming</a:t>
            </a:r>
            <a:endParaRPr lang="nl-NL" dirty="0">
              <a:latin typeface="+mj-lt"/>
              <a:ea typeface="+mj-ea"/>
              <a:cs typeface="+mj-cs"/>
            </a:endParaRPr>
          </a:p>
        </p:txBody>
      </p:sp>
      <p:sp>
        <p:nvSpPr>
          <p:cNvPr id="8" name="Rectangle 2"/>
          <p:cNvSpPr txBox="1">
            <a:spLocks noChangeArrowheads="1"/>
          </p:cNvSpPr>
          <p:nvPr/>
        </p:nvSpPr>
        <p:spPr>
          <a:xfrm>
            <a:off x="3886200" y="4839937"/>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integration</a:t>
            </a:r>
            <a:endParaRPr lang="nl-NL" dirty="0">
              <a:latin typeface="+mj-lt"/>
              <a:ea typeface="+mj-ea"/>
              <a:cs typeface="+mj-cs"/>
            </a:endParaRPr>
          </a:p>
        </p:txBody>
      </p:sp>
      <p:sp>
        <p:nvSpPr>
          <p:cNvPr id="9" name="Rectangle 2"/>
          <p:cNvSpPr txBox="1">
            <a:spLocks noChangeArrowheads="1"/>
          </p:cNvSpPr>
          <p:nvPr/>
        </p:nvSpPr>
        <p:spPr>
          <a:xfrm>
            <a:off x="304800" y="4114800"/>
            <a:ext cx="3058257" cy="792163"/>
          </a:xfrm>
          <a:prstGeom prst="rect">
            <a:avLst/>
          </a:prstGeom>
        </p:spPr>
        <p:txBody>
          <a:bodyPr/>
          <a:lstStyle/>
          <a:p>
            <a:pPr algn="ctr" fontAlgn="auto">
              <a:spcAft>
                <a:spcPts val="0"/>
              </a:spcAft>
              <a:defRPr/>
            </a:pPr>
            <a:r>
              <a:rPr lang="en-GB" dirty="0">
                <a:latin typeface="+mj-lt"/>
                <a:ea typeface="+mj-ea"/>
                <a:cs typeface="+mj-cs"/>
              </a:rPr>
              <a:t>Refactoring</a:t>
            </a:r>
            <a:endParaRPr lang="nl-NL" dirty="0">
              <a:latin typeface="+mj-lt"/>
              <a:ea typeface="+mj-ea"/>
              <a:cs typeface="+mj-cs"/>
            </a:endParaRPr>
          </a:p>
        </p:txBody>
      </p:sp>
      <p:sp>
        <p:nvSpPr>
          <p:cNvPr id="10" name="Rectangle 2"/>
          <p:cNvSpPr txBox="1">
            <a:spLocks noChangeArrowheads="1"/>
          </p:cNvSpPr>
          <p:nvPr/>
        </p:nvSpPr>
        <p:spPr>
          <a:xfrm>
            <a:off x="829408" y="1524000"/>
            <a:ext cx="3056792" cy="792163"/>
          </a:xfrm>
          <a:prstGeom prst="rect">
            <a:avLst/>
          </a:prstGeom>
        </p:spPr>
        <p:txBody>
          <a:bodyPr/>
          <a:lstStyle/>
          <a:p>
            <a:pPr algn="ctr" fontAlgn="auto">
              <a:spcAft>
                <a:spcPts val="0"/>
              </a:spcAft>
              <a:defRPr/>
            </a:pPr>
            <a:r>
              <a:rPr lang="en-GB" dirty="0">
                <a:latin typeface="+mj-lt"/>
                <a:ea typeface="+mj-ea"/>
                <a:cs typeface="+mj-cs"/>
              </a:rPr>
              <a:t>Small</a:t>
            </a:r>
            <a:r>
              <a:rPr lang="en-GB" dirty="0">
                <a:solidFill>
                  <a:schemeClr val="bg1">
                    <a:lumMod val="65000"/>
                  </a:schemeClr>
                </a:solidFill>
                <a:latin typeface="+mj-lt"/>
                <a:ea typeface="+mj-ea"/>
                <a:cs typeface="+mj-cs"/>
              </a:rPr>
              <a:t> </a:t>
            </a:r>
            <a:r>
              <a:rPr lang="en-GB" dirty="0">
                <a:latin typeface="+mj-lt"/>
                <a:ea typeface="+mj-ea"/>
                <a:cs typeface="+mj-cs"/>
              </a:rPr>
              <a:t>releases</a:t>
            </a:r>
            <a:endParaRPr lang="nl-NL" dirty="0">
              <a:latin typeface="+mj-lt"/>
              <a:ea typeface="+mj-ea"/>
              <a:cs typeface="+mj-cs"/>
            </a:endParaRPr>
          </a:p>
        </p:txBody>
      </p:sp>
      <p:sp>
        <p:nvSpPr>
          <p:cNvPr id="13" name="Rectangle 2"/>
          <p:cNvSpPr txBox="1">
            <a:spLocks noChangeArrowheads="1"/>
          </p:cNvSpPr>
          <p:nvPr/>
        </p:nvSpPr>
        <p:spPr>
          <a:xfrm>
            <a:off x="5206931" y="3752540"/>
            <a:ext cx="4188069" cy="792163"/>
          </a:xfrm>
          <a:prstGeom prst="rect">
            <a:avLst/>
          </a:prstGeom>
        </p:spPr>
        <p:txBody>
          <a:bodyPr/>
          <a:lstStyle/>
          <a:p>
            <a:pPr algn="ctr" fontAlgn="auto">
              <a:spcAft>
                <a:spcPts val="0"/>
              </a:spcAft>
              <a:defRPr/>
            </a:pPr>
            <a:r>
              <a:rPr lang="en-GB" dirty="0">
                <a:latin typeface="+mj-lt"/>
                <a:ea typeface="+mj-ea"/>
                <a:cs typeface="+mj-cs"/>
              </a:rPr>
              <a:t>Shared</a:t>
            </a:r>
            <a:r>
              <a:rPr lang="en-GB" dirty="0">
                <a:solidFill>
                  <a:schemeClr val="bg1">
                    <a:lumMod val="65000"/>
                  </a:schemeClr>
                </a:solidFill>
                <a:latin typeface="+mj-lt"/>
                <a:ea typeface="+mj-ea"/>
                <a:cs typeface="+mj-cs"/>
              </a:rPr>
              <a:t> </a:t>
            </a:r>
            <a:r>
              <a:rPr lang="en-GB" dirty="0">
                <a:latin typeface="+mj-lt"/>
                <a:ea typeface="+mj-ea"/>
                <a:cs typeface="+mj-cs"/>
              </a:rPr>
              <a:t>code</a:t>
            </a:r>
            <a:endParaRPr lang="nl-NL" dirty="0">
              <a:latin typeface="+mj-lt"/>
              <a:ea typeface="+mj-ea"/>
              <a:cs typeface="+mj-cs"/>
            </a:endParaRPr>
          </a:p>
        </p:txBody>
      </p:sp>
      <p:sp>
        <p:nvSpPr>
          <p:cNvPr id="14" name="Rectangle 2"/>
          <p:cNvSpPr txBox="1">
            <a:spLocks noChangeArrowheads="1"/>
          </p:cNvSpPr>
          <p:nvPr/>
        </p:nvSpPr>
        <p:spPr>
          <a:xfrm>
            <a:off x="2209800" y="626410"/>
            <a:ext cx="4188069" cy="792163"/>
          </a:xfrm>
          <a:prstGeom prst="rect">
            <a:avLst/>
          </a:prstGeom>
        </p:spPr>
        <p:txBody>
          <a:bodyPr/>
          <a:lstStyle/>
          <a:p>
            <a:pPr algn="ctr" fontAlgn="auto">
              <a:spcAft>
                <a:spcPts val="0"/>
              </a:spcAft>
              <a:defRPr/>
            </a:pPr>
            <a:r>
              <a:rPr lang="en-GB" dirty="0">
                <a:latin typeface="+mj-lt"/>
                <a:ea typeface="+mj-ea"/>
                <a:cs typeface="+mj-cs"/>
              </a:rPr>
              <a:t>Incremental design</a:t>
            </a:r>
            <a:endParaRPr lang="nl-NL" dirty="0">
              <a:latin typeface="+mj-lt"/>
              <a:ea typeface="+mj-ea"/>
              <a:cs typeface="+mj-cs"/>
            </a:endParaRPr>
          </a:p>
        </p:txBody>
      </p:sp>
      <p:sp>
        <p:nvSpPr>
          <p:cNvPr id="15" name="Rectangle 2"/>
          <p:cNvSpPr txBox="1">
            <a:spLocks noChangeArrowheads="1"/>
          </p:cNvSpPr>
          <p:nvPr/>
        </p:nvSpPr>
        <p:spPr>
          <a:xfrm>
            <a:off x="-609600" y="2781300"/>
            <a:ext cx="4188069" cy="792163"/>
          </a:xfrm>
          <a:prstGeom prst="rect">
            <a:avLst/>
          </a:prstGeom>
        </p:spPr>
        <p:txBody>
          <a:bodyPr/>
          <a:lstStyle/>
          <a:p>
            <a:pPr algn="ctr" fontAlgn="auto">
              <a:spcAft>
                <a:spcPts val="0"/>
              </a:spcAft>
              <a:defRPr/>
            </a:pPr>
            <a:r>
              <a:rPr lang="en-GB" dirty="0">
                <a:latin typeface="+mj-lt"/>
                <a:ea typeface="+mj-ea"/>
                <a:cs typeface="+mj-cs"/>
              </a:rPr>
              <a:t>Sustainable</a:t>
            </a:r>
            <a:r>
              <a:rPr lang="en-GB" dirty="0">
                <a:solidFill>
                  <a:schemeClr val="bg1">
                    <a:lumMod val="65000"/>
                  </a:schemeClr>
                </a:solidFill>
                <a:latin typeface="+mj-lt"/>
                <a:ea typeface="+mj-ea"/>
                <a:cs typeface="+mj-cs"/>
              </a:rPr>
              <a:t> </a:t>
            </a:r>
            <a:r>
              <a:rPr lang="en-GB" dirty="0">
                <a:latin typeface="+mj-lt"/>
                <a:ea typeface="+mj-ea"/>
                <a:cs typeface="+mj-cs"/>
              </a:rPr>
              <a:t>pace</a:t>
            </a:r>
            <a:endParaRPr lang="nl-NL" dirty="0">
              <a:latin typeface="+mj-lt"/>
              <a:ea typeface="+mj-ea"/>
              <a:cs typeface="+mj-cs"/>
            </a:endParaRPr>
          </a:p>
        </p:txBody>
      </p:sp>
      <p:sp>
        <p:nvSpPr>
          <p:cNvPr id="16" name="Rectangle 2"/>
          <p:cNvSpPr txBox="1">
            <a:spLocks noChangeArrowheads="1"/>
          </p:cNvSpPr>
          <p:nvPr/>
        </p:nvSpPr>
        <p:spPr>
          <a:xfrm>
            <a:off x="1379764" y="5257799"/>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build</a:t>
            </a:r>
            <a:endParaRPr lang="nl-NL" dirty="0">
              <a:latin typeface="+mj-lt"/>
              <a:ea typeface="+mj-ea"/>
              <a:cs typeface="+mj-cs"/>
            </a:endParaRPr>
          </a:p>
        </p:txBody>
      </p:sp>
    </p:spTree>
    <p:extLst>
      <p:ext uri="{BB962C8B-B14F-4D97-AF65-F5344CB8AC3E}">
        <p14:creationId xmlns:p14="http://schemas.microsoft.com/office/powerpoint/2010/main" val="412469769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5508104" y="1288621"/>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Rectangle 2"/>
          <p:cNvSpPr txBox="1">
            <a:spLocks noChangeArrowheads="1"/>
          </p:cNvSpPr>
          <p:nvPr/>
        </p:nvSpPr>
        <p:spPr>
          <a:xfrm>
            <a:off x="457200" y="228600"/>
            <a:ext cx="8229600" cy="1143000"/>
          </a:xfrm>
          <a:prstGeom prst="rect">
            <a:avLst/>
          </a:prstGeom>
        </p:spPr>
        <p:txBody>
          <a:bodyPr/>
          <a:lstStyle/>
          <a:p>
            <a:pPr algn="ctr" fontAlgn="auto">
              <a:spcAft>
                <a:spcPts val="0"/>
              </a:spcAft>
              <a:defRPr/>
            </a:pPr>
            <a:r>
              <a:rPr lang="nl-BE" sz="4400" dirty="0" smtClean="0">
                <a:latin typeface="+mj-lt"/>
                <a:ea typeface="+mj-ea"/>
                <a:cs typeface="+mj-cs"/>
              </a:rPr>
              <a:t>Risk 1: the HTML </a:t>
            </a:r>
            <a:r>
              <a:rPr lang="nl-BE" sz="4400" dirty="0" err="1" smtClean="0">
                <a:latin typeface="+mj-lt"/>
                <a:ea typeface="+mj-ea"/>
                <a:cs typeface="+mj-cs"/>
              </a:rPr>
              <a:t>guy</a:t>
            </a:r>
            <a:r>
              <a:rPr lang="nl-BE" sz="4400" dirty="0" smtClean="0">
                <a:latin typeface="+mj-lt"/>
                <a:ea typeface="+mj-ea"/>
                <a:cs typeface="+mj-cs"/>
              </a:rPr>
              <a:t> is sick </a:t>
            </a:r>
            <a:endParaRPr lang="nl-NL" sz="4400" dirty="0">
              <a:latin typeface="+mj-lt"/>
              <a:ea typeface="+mj-ea"/>
              <a:cs typeface="+mj-cs"/>
            </a:endParaRPr>
          </a:p>
        </p:txBody>
      </p:sp>
      <p:sp>
        <p:nvSpPr>
          <p:cNvPr id="4" name="Rectangle 2"/>
          <p:cNvSpPr txBox="1">
            <a:spLocks noChangeArrowheads="1"/>
          </p:cNvSpPr>
          <p:nvPr/>
        </p:nvSpPr>
        <p:spPr>
          <a:xfrm>
            <a:off x="5867400" y="4572000"/>
            <a:ext cx="3056792" cy="792162"/>
          </a:xfrm>
          <a:prstGeom prst="rect">
            <a:avLst/>
          </a:prstGeom>
        </p:spPr>
        <p:txBody>
          <a:bodyPr/>
          <a:lstStyle/>
          <a:p>
            <a:pPr fontAlgn="auto">
              <a:spcAft>
                <a:spcPts val="0"/>
              </a:spcAft>
              <a:defRPr/>
            </a:pPr>
            <a:r>
              <a:rPr lang="en-GB" dirty="0" smtClean="0">
                <a:latin typeface="+mj-lt"/>
                <a:ea typeface="+mj-ea"/>
                <a:cs typeface="+mj-cs"/>
              </a:rPr>
              <a:t>sharing </a:t>
            </a:r>
            <a:r>
              <a:rPr lang="en-GB" dirty="0">
                <a:latin typeface="+mj-lt"/>
                <a:ea typeface="+mj-ea"/>
                <a:cs typeface="+mj-cs"/>
              </a:rPr>
              <a:t>knowledge: </a:t>
            </a:r>
          </a:p>
          <a:p>
            <a:pPr fontAlgn="auto">
              <a:spcAft>
                <a:spcPts val="0"/>
              </a:spcAft>
              <a:defRPr/>
            </a:pPr>
            <a:r>
              <a:rPr lang="en-GB" dirty="0">
                <a:latin typeface="+mj-lt"/>
                <a:ea typeface="+mj-ea"/>
                <a:cs typeface="+mj-cs"/>
              </a:rPr>
              <a:t>info sessions &amp; pairing</a:t>
            </a:r>
            <a:endParaRPr lang="nl-NL" dirty="0">
              <a:latin typeface="+mj-lt"/>
              <a:ea typeface="+mj-ea"/>
              <a:cs typeface="+mj-cs"/>
            </a:endParaRPr>
          </a:p>
        </p:txBody>
      </p:sp>
      <p:sp>
        <p:nvSpPr>
          <p:cNvPr id="6" name="Rectangle 2"/>
          <p:cNvSpPr txBox="1">
            <a:spLocks noChangeArrowheads="1"/>
          </p:cNvSpPr>
          <p:nvPr/>
        </p:nvSpPr>
        <p:spPr>
          <a:xfrm>
            <a:off x="5867400" y="3429000"/>
            <a:ext cx="3058258" cy="792162"/>
          </a:xfrm>
          <a:prstGeom prst="rect">
            <a:avLst/>
          </a:prstGeom>
        </p:spPr>
        <p:txBody>
          <a:bodyPr/>
          <a:lstStyle/>
          <a:p>
            <a:pPr fontAlgn="auto">
              <a:spcAft>
                <a:spcPts val="0"/>
              </a:spcAft>
              <a:defRPr/>
            </a:pPr>
            <a:r>
              <a:rPr lang="en-GB" dirty="0" smtClean="0">
                <a:latin typeface="+mj-lt"/>
                <a:ea typeface="+mj-ea"/>
                <a:cs typeface="+mj-cs"/>
              </a:rPr>
              <a:t>everyone </a:t>
            </a:r>
            <a:r>
              <a:rPr lang="en-GB" dirty="0">
                <a:latin typeface="+mj-lt"/>
                <a:ea typeface="+mj-ea"/>
                <a:cs typeface="+mj-cs"/>
              </a:rPr>
              <a:t>is familiar with </a:t>
            </a:r>
            <a:r>
              <a:rPr lang="en-GB" dirty="0" smtClean="0">
                <a:latin typeface="+mj-lt"/>
                <a:ea typeface="+mj-ea"/>
                <a:cs typeface="+mj-cs"/>
              </a:rPr>
              <a:t>technology used in project</a:t>
            </a:r>
            <a:endParaRPr lang="nl-NL" dirty="0">
              <a:latin typeface="+mj-lt"/>
              <a:ea typeface="+mj-ea"/>
              <a:cs typeface="+mj-cs"/>
            </a:endParaRPr>
          </a:p>
        </p:txBody>
      </p:sp>
      <p:sp>
        <p:nvSpPr>
          <p:cNvPr id="7" name="Rectangle 2"/>
          <p:cNvSpPr txBox="1">
            <a:spLocks noChangeArrowheads="1"/>
          </p:cNvSpPr>
          <p:nvPr/>
        </p:nvSpPr>
        <p:spPr>
          <a:xfrm>
            <a:off x="5867400" y="5715000"/>
            <a:ext cx="3056792" cy="792163"/>
          </a:xfrm>
          <a:prstGeom prst="rect">
            <a:avLst/>
          </a:prstGeom>
        </p:spPr>
        <p:txBody>
          <a:bodyPr/>
          <a:lstStyle/>
          <a:p>
            <a:pPr fontAlgn="auto">
              <a:spcAft>
                <a:spcPts val="0"/>
              </a:spcAft>
              <a:defRPr/>
            </a:pPr>
            <a:r>
              <a:rPr lang="en-GB" dirty="0">
                <a:latin typeface="+mj-lt"/>
                <a:ea typeface="+mj-ea"/>
                <a:cs typeface="+mj-cs"/>
              </a:rPr>
              <a:t>generalist &gt; specialist</a:t>
            </a:r>
            <a:endParaRPr lang="nl-NL" dirty="0">
              <a:latin typeface="+mj-lt"/>
              <a:ea typeface="+mj-ea"/>
              <a:cs typeface="+mj-cs"/>
            </a:endParaRPr>
          </a:p>
        </p:txBody>
      </p:sp>
      <p:sp>
        <p:nvSpPr>
          <p:cNvPr id="9" name="Rectangle 2"/>
          <p:cNvSpPr txBox="1">
            <a:spLocks noChangeArrowheads="1"/>
          </p:cNvSpPr>
          <p:nvPr/>
        </p:nvSpPr>
        <p:spPr>
          <a:xfrm>
            <a:off x="683568" y="1225768"/>
            <a:ext cx="6927599" cy="792163"/>
          </a:xfrm>
          <a:prstGeom prst="rect">
            <a:avLst/>
          </a:prstGeom>
        </p:spPr>
        <p:txBody>
          <a:bodyPr/>
          <a:lstStyle/>
          <a:p>
            <a:pPr fontAlgn="auto">
              <a:spcAft>
                <a:spcPts val="0"/>
              </a:spcAft>
              <a:defRPr/>
            </a:pPr>
            <a:r>
              <a:rPr lang="en-US" i="1" dirty="0" smtClean="0">
                <a:latin typeface="+mj-lt"/>
                <a:ea typeface="+mj-ea"/>
                <a:cs typeface="+mj-cs"/>
              </a:rPr>
              <a:t>Solution: technologically diverse persons</a:t>
            </a:r>
            <a:endParaRPr lang="nl-NL" i="1" dirty="0">
              <a:latin typeface="+mj-lt"/>
              <a:ea typeface="+mj-ea"/>
              <a:cs typeface="+mj-cs"/>
            </a:endParaRPr>
          </a:p>
        </p:txBody>
      </p:sp>
      <p:pic>
        <p:nvPicPr>
          <p:cNvPr id="2" name="Picture 1"/>
          <p:cNvPicPr>
            <a:picLocks noChangeAspect="1"/>
          </p:cNvPicPr>
          <p:nvPr/>
        </p:nvPicPr>
        <p:blipFill rotWithShape="1">
          <a:blip r:embed="rId3"/>
          <a:srcRect l="10603" t="7076" r="23091" b="22035"/>
          <a:stretch/>
        </p:blipFill>
        <p:spPr>
          <a:xfrm>
            <a:off x="0" y="3407727"/>
            <a:ext cx="5760000" cy="3463928"/>
          </a:xfrm>
          <a:prstGeom prst="rect">
            <a:avLst/>
          </a:prstGeom>
        </p:spPr>
      </p:pic>
      <p:sp>
        <p:nvSpPr>
          <p:cNvPr id="5" name="TextBox 4"/>
          <p:cNvSpPr txBox="1"/>
          <p:nvPr/>
        </p:nvSpPr>
        <p:spPr>
          <a:xfrm>
            <a:off x="5867400" y="1371600"/>
            <a:ext cx="2665040" cy="646331"/>
          </a:xfrm>
          <a:prstGeom prst="rect">
            <a:avLst/>
          </a:prstGeom>
          <a:noFill/>
        </p:spPr>
        <p:txBody>
          <a:bodyPr wrap="square" rtlCol="0">
            <a:spAutoFit/>
          </a:bodyPr>
          <a:lstStyle/>
          <a:p>
            <a:r>
              <a:rPr lang="nl-BE" dirty="0" smtClean="0"/>
              <a:t>Pair </a:t>
            </a:r>
            <a:r>
              <a:rPr lang="nl-BE" dirty="0" err="1" smtClean="0"/>
              <a:t>programming</a:t>
            </a:r>
            <a:endParaRPr lang="nl-BE" dirty="0" smtClean="0"/>
          </a:p>
          <a:p>
            <a:endParaRPr lang="nl-BE" dirty="0"/>
          </a:p>
        </p:txBody>
      </p:sp>
    </p:spTree>
    <p:extLst>
      <p:ext uri="{BB962C8B-B14F-4D97-AF65-F5344CB8AC3E}">
        <p14:creationId xmlns:p14="http://schemas.microsoft.com/office/powerpoint/2010/main" val="30948089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p:bldP spid="6" grpId="0"/>
      <p:bldP spid="7" grpId="0"/>
      <p:bldP spid="9"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bwMode="auto">
          <a:xfrm>
            <a:off x="457200" y="381000"/>
            <a:ext cx="8229601"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Risk 2: the Person.java </a:t>
            </a:r>
            <a:r>
              <a:rPr lang="nl-BE" dirty="0" err="1" smtClean="0"/>
              <a:t>guy</a:t>
            </a:r>
            <a:r>
              <a:rPr lang="nl-BE" dirty="0" smtClean="0"/>
              <a:t> is sick</a:t>
            </a:r>
            <a:endParaRPr lang="nl-NL" dirty="0" smtClean="0"/>
          </a:p>
        </p:txBody>
      </p:sp>
      <p:sp>
        <p:nvSpPr>
          <p:cNvPr id="7" name="Rectangle 2"/>
          <p:cNvSpPr txBox="1">
            <a:spLocks noChangeArrowheads="1"/>
          </p:cNvSpPr>
          <p:nvPr/>
        </p:nvSpPr>
        <p:spPr>
          <a:xfrm>
            <a:off x="5791200" y="2971800"/>
            <a:ext cx="3056792" cy="792162"/>
          </a:xfrm>
          <a:prstGeom prst="rect">
            <a:avLst/>
          </a:prstGeom>
        </p:spPr>
        <p:txBody>
          <a:bodyPr/>
          <a:lstStyle/>
          <a:p>
            <a:pPr fontAlgn="auto">
              <a:spcAft>
                <a:spcPts val="0"/>
              </a:spcAft>
              <a:defRPr/>
            </a:pPr>
            <a:r>
              <a:rPr lang="en-GB" dirty="0">
                <a:latin typeface="+mj-lt"/>
                <a:ea typeface="+mj-ea"/>
                <a:cs typeface="+mj-cs"/>
              </a:rPr>
              <a:t>Every developer changes</a:t>
            </a:r>
          </a:p>
          <a:p>
            <a:pPr fontAlgn="auto">
              <a:spcAft>
                <a:spcPts val="0"/>
              </a:spcAft>
              <a:defRPr/>
            </a:pPr>
            <a:r>
              <a:rPr lang="en-GB" dirty="0">
                <a:latin typeface="+mj-lt"/>
                <a:ea typeface="+mj-ea"/>
                <a:cs typeface="+mj-cs"/>
              </a:rPr>
              <a:t>all the code</a:t>
            </a:r>
            <a:endParaRPr lang="nl-NL" dirty="0">
              <a:latin typeface="+mj-lt"/>
              <a:ea typeface="+mj-ea"/>
              <a:cs typeface="+mj-cs"/>
            </a:endParaRPr>
          </a:p>
        </p:txBody>
      </p:sp>
      <p:sp>
        <p:nvSpPr>
          <p:cNvPr id="8" name="Rectangle 2"/>
          <p:cNvSpPr txBox="1">
            <a:spLocks noChangeArrowheads="1"/>
          </p:cNvSpPr>
          <p:nvPr/>
        </p:nvSpPr>
        <p:spPr>
          <a:xfrm>
            <a:off x="5791200" y="5181600"/>
            <a:ext cx="3058257" cy="792162"/>
          </a:xfrm>
          <a:prstGeom prst="rect">
            <a:avLst/>
          </a:prstGeom>
        </p:spPr>
        <p:txBody>
          <a:bodyPr/>
          <a:lstStyle/>
          <a:p>
            <a:pPr fontAlgn="auto">
              <a:spcAft>
                <a:spcPts val="0"/>
              </a:spcAft>
              <a:defRPr/>
            </a:pPr>
            <a:r>
              <a:rPr lang="en-GB" dirty="0">
                <a:latin typeface="+mj-lt"/>
                <a:ea typeface="+mj-ea"/>
                <a:cs typeface="+mj-cs"/>
              </a:rPr>
              <a:t>Code conventions</a:t>
            </a:r>
            <a:endParaRPr lang="nl-NL" dirty="0">
              <a:latin typeface="+mj-lt"/>
              <a:ea typeface="+mj-ea"/>
              <a:cs typeface="+mj-cs"/>
            </a:endParaRPr>
          </a:p>
        </p:txBody>
      </p:sp>
      <p:sp>
        <p:nvSpPr>
          <p:cNvPr id="6" name="Rectangle 2"/>
          <p:cNvSpPr txBox="1">
            <a:spLocks noChangeArrowheads="1"/>
          </p:cNvSpPr>
          <p:nvPr/>
        </p:nvSpPr>
        <p:spPr>
          <a:xfrm>
            <a:off x="913079" y="1304734"/>
            <a:ext cx="5784599" cy="792163"/>
          </a:xfrm>
          <a:prstGeom prst="rect">
            <a:avLst/>
          </a:prstGeom>
        </p:spPr>
        <p:txBody>
          <a:bodyPr/>
          <a:lstStyle/>
          <a:p>
            <a:pPr fontAlgn="auto">
              <a:spcAft>
                <a:spcPts val="0"/>
              </a:spcAft>
              <a:defRPr/>
            </a:pPr>
            <a:r>
              <a:rPr lang="nl-BE" i="1" dirty="0" smtClean="0">
                <a:latin typeface="+mj-lt"/>
                <a:ea typeface="+mj-ea"/>
                <a:cs typeface="+mj-cs"/>
              </a:rPr>
              <a:t>Solution: </a:t>
            </a:r>
            <a:r>
              <a:rPr lang="nl-BE" i="1" dirty="0" err="1" smtClean="0">
                <a:latin typeface="+mj-lt"/>
                <a:ea typeface="+mj-ea"/>
                <a:cs typeface="+mj-cs"/>
              </a:rPr>
              <a:t>everyone</a:t>
            </a:r>
            <a:r>
              <a:rPr lang="nl-BE" i="1" dirty="0" smtClean="0">
                <a:latin typeface="+mj-lt"/>
                <a:ea typeface="+mj-ea"/>
                <a:cs typeface="+mj-cs"/>
              </a:rPr>
              <a:t> </a:t>
            </a:r>
            <a:r>
              <a:rPr lang="nl-BE" i="1" dirty="0" err="1" smtClean="0">
                <a:latin typeface="+mj-lt"/>
                <a:ea typeface="+mj-ea"/>
                <a:cs typeface="+mj-cs"/>
              </a:rPr>
              <a:t>knows</a:t>
            </a:r>
            <a:r>
              <a:rPr lang="nl-BE" i="1" dirty="0">
                <a:latin typeface="+mj-lt"/>
                <a:ea typeface="+mj-ea"/>
                <a:cs typeface="+mj-cs"/>
              </a:rPr>
              <a:t> </a:t>
            </a:r>
            <a:r>
              <a:rPr lang="nl-BE" i="1" dirty="0" smtClean="0">
                <a:latin typeface="+mj-lt"/>
                <a:ea typeface="+mj-ea"/>
                <a:cs typeface="+mj-cs"/>
              </a:rPr>
              <a:t>the code</a:t>
            </a:r>
            <a:endParaRPr lang="nl-NL" i="1" dirty="0">
              <a:latin typeface="+mj-lt"/>
              <a:ea typeface="+mj-ea"/>
              <a:cs typeface="+mj-cs"/>
            </a:endParaRPr>
          </a:p>
        </p:txBody>
      </p:sp>
      <p:sp>
        <p:nvSpPr>
          <p:cNvPr id="11" name="Rectangle 2"/>
          <p:cNvSpPr txBox="1">
            <a:spLocks noChangeArrowheads="1"/>
          </p:cNvSpPr>
          <p:nvPr/>
        </p:nvSpPr>
        <p:spPr>
          <a:xfrm>
            <a:off x="5769743" y="4076699"/>
            <a:ext cx="3390900" cy="792163"/>
          </a:xfrm>
          <a:prstGeom prst="rect">
            <a:avLst/>
          </a:prstGeom>
        </p:spPr>
        <p:txBody>
          <a:bodyPr/>
          <a:lstStyle/>
          <a:p>
            <a:pPr fontAlgn="auto">
              <a:spcAft>
                <a:spcPts val="0"/>
              </a:spcAft>
              <a:defRPr/>
            </a:pPr>
            <a:r>
              <a:rPr lang="en-GB" dirty="0">
                <a:latin typeface="+mj-lt"/>
                <a:ea typeface="+mj-ea"/>
                <a:cs typeface="+mj-cs"/>
              </a:rPr>
              <a:t>Collective ownership</a:t>
            </a:r>
            <a:endParaRPr lang="nl-NL" dirty="0">
              <a:latin typeface="+mj-lt"/>
              <a:ea typeface="+mj-ea"/>
              <a:cs typeface="+mj-cs"/>
            </a:endParaRPr>
          </a:p>
        </p:txBody>
      </p:sp>
      <p:pic>
        <p:nvPicPr>
          <p:cNvPr id="2" name="Picture 1" descr="IMG_0049.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32" y="3029835"/>
            <a:ext cx="5760000" cy="3840000"/>
          </a:xfrm>
          <a:prstGeom prst="rect">
            <a:avLst/>
          </a:prstGeom>
        </p:spPr>
      </p:pic>
      <p:sp>
        <p:nvSpPr>
          <p:cNvPr id="9" name="Oval 8"/>
          <p:cNvSpPr/>
          <p:nvPr/>
        </p:nvSpPr>
        <p:spPr>
          <a:xfrm>
            <a:off x="6013958" y="1325206"/>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2"/>
          <p:cNvSpPr txBox="1">
            <a:spLocks noChangeArrowheads="1"/>
          </p:cNvSpPr>
          <p:nvPr/>
        </p:nvSpPr>
        <p:spPr>
          <a:xfrm>
            <a:off x="5238627" y="1412776"/>
            <a:ext cx="4188069" cy="792163"/>
          </a:xfrm>
          <a:prstGeom prst="rect">
            <a:avLst/>
          </a:prstGeom>
        </p:spPr>
        <p:txBody>
          <a:bodyPr/>
          <a:lstStyle/>
          <a:p>
            <a:pPr algn="ctr" fontAlgn="auto">
              <a:spcAft>
                <a:spcPts val="0"/>
              </a:spcAft>
              <a:defRPr/>
            </a:pPr>
            <a:r>
              <a:rPr lang="en-GB" dirty="0">
                <a:latin typeface="+mj-lt"/>
                <a:ea typeface="+mj-ea"/>
                <a:cs typeface="+mj-cs"/>
              </a:rPr>
              <a:t>Shared</a:t>
            </a:r>
            <a:r>
              <a:rPr lang="en-GB" dirty="0">
                <a:solidFill>
                  <a:schemeClr val="bg1">
                    <a:lumMod val="65000"/>
                  </a:schemeClr>
                </a:solidFill>
                <a:latin typeface="+mj-lt"/>
                <a:ea typeface="+mj-ea"/>
                <a:cs typeface="+mj-cs"/>
              </a:rPr>
              <a:t> </a:t>
            </a:r>
            <a:r>
              <a:rPr lang="en-GB" dirty="0">
                <a:latin typeface="+mj-lt"/>
                <a:ea typeface="+mj-ea"/>
                <a:cs typeface="+mj-cs"/>
              </a:rPr>
              <a:t>code</a:t>
            </a:r>
            <a:endParaRPr lang="nl-NL" dirty="0">
              <a:latin typeface="+mj-lt"/>
              <a:ea typeface="+mj-ea"/>
              <a:cs typeface="+mj-cs"/>
            </a:endParaRPr>
          </a:p>
        </p:txBody>
      </p:sp>
    </p:spTree>
    <p:extLst>
      <p:ext uri="{BB962C8B-B14F-4D97-AF65-F5344CB8AC3E}">
        <p14:creationId xmlns:p14="http://schemas.microsoft.com/office/powerpoint/2010/main" val="35575513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6" grpId="0"/>
      <p:bldP spid="11" grpId="0"/>
      <p:bldP spid="9"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GB" dirty="0" smtClean="0"/>
              <a:t>Agile software development</a:t>
            </a:r>
          </a:p>
        </p:txBody>
      </p:sp>
      <p:grpSp>
        <p:nvGrpSpPr>
          <p:cNvPr id="2" name="Group 14"/>
          <p:cNvGrpSpPr>
            <a:grpSpLocks/>
          </p:cNvGrpSpPr>
          <p:nvPr/>
        </p:nvGrpSpPr>
        <p:grpSpPr bwMode="auto">
          <a:xfrm>
            <a:off x="1869831" y="2349500"/>
            <a:ext cx="5326674" cy="2787650"/>
            <a:chOff x="2025089" y="2348880"/>
            <a:chExt cx="5770594" cy="2788602"/>
          </a:xfrm>
        </p:grpSpPr>
        <p:sp>
          <p:nvSpPr>
            <p:cNvPr id="9222" name="Rectangle 3"/>
            <p:cNvSpPr>
              <a:spLocks noChangeArrowheads="1"/>
            </p:cNvSpPr>
            <p:nvPr/>
          </p:nvSpPr>
          <p:spPr bwMode="auto">
            <a:xfrm>
              <a:off x="5173119" y="2348880"/>
              <a:ext cx="2622564" cy="690799"/>
            </a:xfrm>
            <a:prstGeom prst="rect">
              <a:avLst/>
            </a:prstGeom>
            <a:ln>
              <a:solidFill>
                <a:schemeClr val="bg1"/>
              </a:solidFill>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50000"/>
                </a:spcBef>
                <a:defRPr/>
              </a:pPr>
              <a:r>
                <a:rPr lang="nl-BE" sz="3600" dirty="0"/>
                <a:t>Scrum</a:t>
              </a:r>
              <a:endParaRPr lang="nl-NL" sz="3600" dirty="0"/>
            </a:p>
          </p:txBody>
        </p:sp>
        <p:sp>
          <p:nvSpPr>
            <p:cNvPr id="9224" name="Rectangle 7"/>
            <p:cNvSpPr>
              <a:spLocks noChangeArrowheads="1"/>
            </p:cNvSpPr>
            <p:nvPr/>
          </p:nvSpPr>
          <p:spPr bwMode="auto">
            <a:xfrm>
              <a:off x="2025089" y="2348880"/>
              <a:ext cx="2622564" cy="690799"/>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50000"/>
                </a:spcBef>
                <a:defRPr/>
              </a:pPr>
              <a:r>
                <a:rPr lang="nl-BE" sz="3600" dirty="0"/>
                <a:t>XP</a:t>
              </a:r>
              <a:endParaRPr lang="nl-NL" sz="3600" dirty="0"/>
            </a:p>
          </p:txBody>
        </p:sp>
        <p:pic>
          <p:nvPicPr>
            <p:cNvPr id="22534" name="Picture 1028" descr="XP"/>
            <p:cNvPicPr>
              <a:picLocks noChangeAspect="1" noChangeArrowheads="1"/>
            </p:cNvPicPr>
            <p:nvPr/>
          </p:nvPicPr>
          <p:blipFill>
            <a:blip r:embed="rId3" cstate="print"/>
            <a:srcRect/>
            <a:stretch>
              <a:fillRect/>
            </a:stretch>
          </p:blipFill>
          <p:spPr bwMode="auto">
            <a:xfrm>
              <a:off x="2144688" y="3079568"/>
              <a:ext cx="1442648" cy="1919362"/>
            </a:xfrm>
            <a:prstGeom prst="rect">
              <a:avLst/>
            </a:prstGeom>
            <a:noFill/>
            <a:ln w="9525">
              <a:noFill/>
              <a:miter lim="800000"/>
              <a:headEnd/>
              <a:tailEnd/>
            </a:ln>
          </p:spPr>
        </p:pic>
        <p:pic>
          <p:nvPicPr>
            <p:cNvPr id="22535" name="Picture 1029" descr="Scrum"/>
            <p:cNvPicPr>
              <a:picLocks noChangeAspect="1" noChangeArrowheads="1"/>
            </p:cNvPicPr>
            <p:nvPr/>
          </p:nvPicPr>
          <p:blipFill>
            <a:blip r:embed="rId4" cstate="print"/>
            <a:srcRect/>
            <a:stretch>
              <a:fillRect/>
            </a:stretch>
          </p:blipFill>
          <p:spPr bwMode="auto">
            <a:xfrm>
              <a:off x="5901073" y="3126722"/>
              <a:ext cx="1284175" cy="2010760"/>
            </a:xfrm>
            <a:prstGeom prst="rect">
              <a:avLst/>
            </a:prstGeom>
            <a:noFill/>
            <a:ln w="9525">
              <a:noFill/>
              <a:miter lim="800000"/>
              <a:headEnd/>
              <a:tailEnd/>
            </a:ln>
          </p:spPr>
        </p:pic>
      </p:grpSp>
    </p:spTree>
    <p:extLst>
      <p:ext uri="{BB962C8B-B14F-4D97-AF65-F5344CB8AC3E}">
        <p14:creationId xmlns:p14="http://schemas.microsoft.com/office/powerpoint/2010/main" val="120877859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1797" r="25182" b="24424"/>
          <a:stretch/>
        </p:blipFill>
        <p:spPr>
          <a:xfrm>
            <a:off x="-12346" y="2984425"/>
            <a:ext cx="5762581" cy="3887230"/>
          </a:xfrm>
          <a:prstGeom prst="rect">
            <a:avLst/>
          </a:prstGeom>
        </p:spPr>
      </p:pic>
      <p:sp>
        <p:nvSpPr>
          <p:cNvPr id="5" name="Text Placeholder 1"/>
          <p:cNvSpPr>
            <a:spLocks noGrp="1"/>
          </p:cNvSpPr>
          <p:nvPr>
            <p:ph type="body" sz="quarter" idx="13"/>
          </p:nvPr>
        </p:nvSpPr>
        <p:spPr>
          <a:xfrm>
            <a:off x="914400" y="457200"/>
            <a:ext cx="7112977" cy="1008063"/>
          </a:xfrm>
        </p:spPr>
        <p:txBody>
          <a:bodyPr>
            <a:normAutofit fontScale="85000" lnSpcReduction="20000"/>
          </a:bodyPr>
          <a:lstStyle/>
          <a:p>
            <a:r>
              <a:rPr lang="en-US" sz="4400" dirty="0" smtClean="0"/>
              <a:t>Risk 3: don’t change the code, it will introduce regression bugs</a:t>
            </a:r>
            <a:endParaRPr lang="en-US" sz="4400" dirty="0"/>
          </a:p>
        </p:txBody>
      </p:sp>
      <p:sp>
        <p:nvSpPr>
          <p:cNvPr id="7" name="Rectangle 2"/>
          <p:cNvSpPr txBox="1">
            <a:spLocks noChangeArrowheads="1"/>
          </p:cNvSpPr>
          <p:nvPr/>
        </p:nvSpPr>
        <p:spPr>
          <a:xfrm>
            <a:off x="1043607" y="1536482"/>
            <a:ext cx="8603999" cy="792163"/>
          </a:xfrm>
          <a:prstGeom prst="rect">
            <a:avLst/>
          </a:prstGeom>
        </p:spPr>
        <p:txBody>
          <a:bodyPr/>
          <a:lstStyle/>
          <a:p>
            <a:pPr fontAlgn="auto">
              <a:spcAft>
                <a:spcPts val="0"/>
              </a:spcAft>
              <a:defRPr/>
            </a:pPr>
            <a:r>
              <a:rPr lang="en-US" i="1" dirty="0" smtClean="0">
                <a:latin typeface="+mj-lt"/>
                <a:ea typeface="+mj-ea"/>
                <a:cs typeface="+mj-cs"/>
              </a:rPr>
              <a:t>Solution: good tests</a:t>
            </a:r>
            <a:endParaRPr lang="nl-NL" i="1" dirty="0">
              <a:latin typeface="+mj-lt"/>
              <a:ea typeface="+mj-ea"/>
              <a:cs typeface="+mj-cs"/>
            </a:endParaRPr>
          </a:p>
        </p:txBody>
      </p:sp>
      <p:sp>
        <p:nvSpPr>
          <p:cNvPr id="8" name="Rectangle 2"/>
          <p:cNvSpPr txBox="1">
            <a:spLocks noChangeArrowheads="1"/>
          </p:cNvSpPr>
          <p:nvPr/>
        </p:nvSpPr>
        <p:spPr>
          <a:xfrm>
            <a:off x="1676400" y="1752600"/>
            <a:ext cx="8603999" cy="792163"/>
          </a:xfrm>
          <a:prstGeom prst="rect">
            <a:avLst/>
          </a:prstGeom>
        </p:spPr>
        <p:txBody>
          <a:bodyPr/>
          <a:lstStyle/>
          <a:p>
            <a:pPr fontAlgn="auto">
              <a:spcAft>
                <a:spcPts val="0"/>
              </a:spcAft>
              <a:defRPr/>
            </a:pPr>
            <a:endParaRPr lang="nl-NL" i="1" dirty="0">
              <a:latin typeface="+mj-lt"/>
              <a:ea typeface="+mj-ea"/>
              <a:cs typeface="+mj-cs"/>
            </a:endParaRPr>
          </a:p>
        </p:txBody>
      </p:sp>
      <p:sp>
        <p:nvSpPr>
          <p:cNvPr id="9" name="Rectangle 2"/>
          <p:cNvSpPr txBox="1">
            <a:spLocks noChangeArrowheads="1"/>
          </p:cNvSpPr>
          <p:nvPr/>
        </p:nvSpPr>
        <p:spPr>
          <a:xfrm>
            <a:off x="5753100" y="3048000"/>
            <a:ext cx="3390900" cy="792163"/>
          </a:xfrm>
          <a:prstGeom prst="rect">
            <a:avLst/>
          </a:prstGeom>
        </p:spPr>
        <p:txBody>
          <a:bodyPr/>
          <a:lstStyle/>
          <a:p>
            <a:pPr fontAlgn="auto">
              <a:spcAft>
                <a:spcPts val="0"/>
              </a:spcAft>
              <a:defRPr/>
            </a:pPr>
            <a:r>
              <a:rPr lang="en-US" dirty="0" smtClean="0">
                <a:latin typeface="+mj-lt"/>
                <a:ea typeface="+mj-ea"/>
                <a:cs typeface="+mj-cs"/>
              </a:rPr>
              <a:t>f</a:t>
            </a:r>
            <a:r>
              <a:rPr lang="en-GB" dirty="0" err="1" smtClean="0">
                <a:latin typeface="+mj-lt"/>
                <a:ea typeface="+mj-ea"/>
                <a:cs typeface="+mj-cs"/>
              </a:rPr>
              <a:t>ast</a:t>
            </a:r>
            <a:r>
              <a:rPr lang="en-GB" dirty="0" smtClean="0">
                <a:latin typeface="+mj-lt"/>
                <a:ea typeface="+mj-ea"/>
                <a:cs typeface="+mj-cs"/>
              </a:rPr>
              <a:t> feedback on state of my code</a:t>
            </a:r>
            <a:endParaRPr lang="nl-NL" dirty="0">
              <a:latin typeface="+mj-lt"/>
              <a:ea typeface="+mj-ea"/>
              <a:cs typeface="+mj-cs"/>
            </a:endParaRPr>
          </a:p>
        </p:txBody>
      </p:sp>
      <p:sp>
        <p:nvSpPr>
          <p:cNvPr id="10" name="Rectangle 2"/>
          <p:cNvSpPr txBox="1">
            <a:spLocks noChangeArrowheads="1"/>
          </p:cNvSpPr>
          <p:nvPr/>
        </p:nvSpPr>
        <p:spPr>
          <a:xfrm>
            <a:off x="5753100" y="3911600"/>
            <a:ext cx="3390900" cy="792163"/>
          </a:xfrm>
          <a:prstGeom prst="rect">
            <a:avLst/>
          </a:prstGeom>
        </p:spPr>
        <p:txBody>
          <a:bodyPr/>
          <a:lstStyle/>
          <a:p>
            <a:pPr fontAlgn="auto">
              <a:spcAft>
                <a:spcPts val="0"/>
              </a:spcAft>
              <a:defRPr/>
            </a:pPr>
            <a:r>
              <a:rPr lang="en-US" dirty="0" smtClean="0">
                <a:latin typeface="+mj-lt"/>
                <a:ea typeface="+mj-ea"/>
                <a:cs typeface="+mj-cs"/>
              </a:rPr>
              <a:t>s</a:t>
            </a:r>
            <a:r>
              <a:rPr lang="nl-BE" dirty="0" smtClean="0">
                <a:latin typeface="+mj-lt"/>
                <a:ea typeface="+mj-ea"/>
                <a:cs typeface="+mj-cs"/>
              </a:rPr>
              <a:t>afety net for catching regression</a:t>
            </a:r>
            <a:endParaRPr lang="nl-NL" dirty="0">
              <a:latin typeface="+mj-lt"/>
              <a:ea typeface="+mj-ea"/>
              <a:cs typeface="+mj-cs"/>
            </a:endParaRPr>
          </a:p>
        </p:txBody>
      </p:sp>
      <p:sp>
        <p:nvSpPr>
          <p:cNvPr id="11" name="Rectangle 2"/>
          <p:cNvSpPr txBox="1">
            <a:spLocks noChangeArrowheads="1"/>
          </p:cNvSpPr>
          <p:nvPr/>
        </p:nvSpPr>
        <p:spPr>
          <a:xfrm>
            <a:off x="5753100" y="4775200"/>
            <a:ext cx="3390900" cy="792163"/>
          </a:xfrm>
          <a:prstGeom prst="rect">
            <a:avLst/>
          </a:prstGeom>
        </p:spPr>
        <p:txBody>
          <a:bodyPr/>
          <a:lstStyle/>
          <a:p>
            <a:pPr fontAlgn="auto">
              <a:spcAft>
                <a:spcPts val="0"/>
              </a:spcAft>
              <a:defRPr/>
            </a:pPr>
            <a:r>
              <a:rPr lang="en-US" dirty="0" smtClean="0">
                <a:latin typeface="+mj-lt"/>
                <a:ea typeface="+mj-ea"/>
                <a:cs typeface="+mj-cs"/>
              </a:rPr>
              <a:t>a</a:t>
            </a:r>
            <a:r>
              <a:rPr lang="nl-BE" dirty="0" smtClean="0">
                <a:latin typeface="+mj-lt"/>
                <a:ea typeface="+mj-ea"/>
                <a:cs typeface="+mj-cs"/>
              </a:rPr>
              <a:t>ids in design</a:t>
            </a:r>
            <a:endParaRPr lang="nl-NL" dirty="0">
              <a:latin typeface="+mj-lt"/>
              <a:ea typeface="+mj-ea"/>
              <a:cs typeface="+mj-cs"/>
            </a:endParaRPr>
          </a:p>
        </p:txBody>
      </p:sp>
      <p:sp>
        <p:nvSpPr>
          <p:cNvPr id="12" name="Rectangle 2"/>
          <p:cNvSpPr txBox="1">
            <a:spLocks noChangeArrowheads="1"/>
          </p:cNvSpPr>
          <p:nvPr/>
        </p:nvSpPr>
        <p:spPr>
          <a:xfrm>
            <a:off x="5753100" y="5638800"/>
            <a:ext cx="3390900" cy="792163"/>
          </a:xfrm>
          <a:prstGeom prst="rect">
            <a:avLst/>
          </a:prstGeom>
        </p:spPr>
        <p:txBody>
          <a:bodyPr/>
          <a:lstStyle/>
          <a:p>
            <a:pPr fontAlgn="auto">
              <a:spcAft>
                <a:spcPts val="0"/>
              </a:spcAft>
              <a:defRPr/>
            </a:pPr>
            <a:r>
              <a:rPr lang="en-US" dirty="0" smtClean="0">
                <a:latin typeface="+mj-lt"/>
                <a:ea typeface="+mj-ea"/>
                <a:cs typeface="+mj-cs"/>
              </a:rPr>
              <a:t>e</a:t>
            </a:r>
            <a:r>
              <a:rPr lang="nl-BE" dirty="0" smtClean="0">
                <a:latin typeface="+mj-lt"/>
                <a:ea typeface="+mj-ea"/>
                <a:cs typeface="+mj-cs"/>
              </a:rPr>
              <a:t>xecutable documentation</a:t>
            </a:r>
            <a:endParaRPr lang="nl-NL" dirty="0">
              <a:latin typeface="+mj-lt"/>
              <a:ea typeface="+mj-ea"/>
              <a:cs typeface="+mj-cs"/>
            </a:endParaRPr>
          </a:p>
        </p:txBody>
      </p:sp>
      <p:sp>
        <p:nvSpPr>
          <p:cNvPr id="13" name="Oval 12"/>
          <p:cNvSpPr/>
          <p:nvPr/>
        </p:nvSpPr>
        <p:spPr>
          <a:xfrm>
            <a:off x="5926634" y="1572633"/>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2"/>
          <p:cNvSpPr txBox="1">
            <a:spLocks noChangeArrowheads="1"/>
          </p:cNvSpPr>
          <p:nvPr/>
        </p:nvSpPr>
        <p:spPr>
          <a:xfrm>
            <a:off x="5345606" y="1641688"/>
            <a:ext cx="3855426" cy="792163"/>
          </a:xfrm>
          <a:prstGeom prst="rect">
            <a:avLst/>
          </a:prstGeom>
        </p:spPr>
        <p:txBody>
          <a:bodyPr/>
          <a:lstStyle>
            <a:defPPr>
              <a:defRPr lang="en-US"/>
            </a:defPPr>
            <a:lvl1pPr algn="ctr" fontAlgn="auto">
              <a:spcAft>
                <a:spcPts val="0"/>
              </a:spcAft>
              <a:defRPr b="1">
                <a:latin typeface="+mj-lt"/>
                <a:ea typeface="+mj-ea"/>
                <a:cs typeface="+mj-cs"/>
              </a:defRPr>
            </a:lvl1pPr>
          </a:lstStyle>
          <a:p>
            <a:r>
              <a:rPr lang="en-GB" b="0" dirty="0"/>
              <a:t>Test Driven Development</a:t>
            </a:r>
            <a:endParaRPr lang="nl-NL" b="0" dirty="0"/>
          </a:p>
        </p:txBody>
      </p:sp>
    </p:spTree>
    <p:extLst>
      <p:ext uri="{BB962C8B-B14F-4D97-AF65-F5344CB8AC3E}">
        <p14:creationId xmlns:p14="http://schemas.microsoft.com/office/powerpoint/2010/main" val="22534270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P spid="13"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914400" y="457200"/>
            <a:ext cx="7112977" cy="1008063"/>
          </a:xfrm>
        </p:spPr>
        <p:txBody>
          <a:bodyPr>
            <a:normAutofit/>
          </a:bodyPr>
          <a:lstStyle/>
          <a:p>
            <a:r>
              <a:rPr lang="en-US" sz="4400" dirty="0" smtClean="0"/>
              <a:t>Test driven development</a:t>
            </a:r>
            <a:endParaRPr lang="en-US" sz="4400" dirty="0"/>
          </a:p>
        </p:txBody>
      </p:sp>
      <p:pic>
        <p:nvPicPr>
          <p:cNvPr id="4" name="Picture 3"/>
          <p:cNvPicPr>
            <a:picLocks noChangeAspect="1"/>
          </p:cNvPicPr>
          <p:nvPr/>
        </p:nvPicPr>
        <p:blipFill>
          <a:blip r:embed="rId3"/>
          <a:stretch>
            <a:fillRect/>
          </a:stretch>
        </p:blipFill>
        <p:spPr>
          <a:xfrm>
            <a:off x="218721" y="2403164"/>
            <a:ext cx="8706558" cy="1313925"/>
          </a:xfrm>
          <a:prstGeom prst="rect">
            <a:avLst/>
          </a:prstGeom>
        </p:spPr>
      </p:pic>
      <p:sp>
        <p:nvSpPr>
          <p:cNvPr id="5" name="Rectangle 2"/>
          <p:cNvSpPr txBox="1">
            <a:spLocks noChangeArrowheads="1"/>
          </p:cNvSpPr>
          <p:nvPr/>
        </p:nvSpPr>
        <p:spPr>
          <a:xfrm>
            <a:off x="76200" y="4003364"/>
            <a:ext cx="1752600" cy="720000"/>
          </a:xfrm>
          <a:prstGeom prst="rect">
            <a:avLst/>
          </a:prstGeom>
        </p:spPr>
        <p:txBody>
          <a:bodyPr/>
          <a:lstStyle/>
          <a:p>
            <a:pPr algn="ctr" fontAlgn="auto">
              <a:spcAft>
                <a:spcPts val="0"/>
              </a:spcAft>
              <a:defRPr/>
            </a:pPr>
            <a:r>
              <a:rPr lang="en-US" dirty="0" smtClean="0">
                <a:latin typeface="+mj-lt"/>
                <a:ea typeface="+mj-ea"/>
                <a:cs typeface="+mj-cs"/>
              </a:rPr>
              <a:t>W</a:t>
            </a:r>
            <a:r>
              <a:rPr lang="en-GB" dirty="0" smtClean="0">
                <a:latin typeface="+mj-lt"/>
                <a:ea typeface="+mj-ea"/>
                <a:cs typeface="+mj-cs"/>
              </a:rPr>
              <a:t>rite test</a:t>
            </a:r>
            <a:endParaRPr lang="nl-NL" dirty="0">
              <a:latin typeface="+mj-lt"/>
              <a:ea typeface="+mj-ea"/>
              <a:cs typeface="+mj-cs"/>
            </a:endParaRPr>
          </a:p>
        </p:txBody>
      </p:sp>
      <p:sp>
        <p:nvSpPr>
          <p:cNvPr id="6" name="Rectangle 2"/>
          <p:cNvSpPr txBox="1">
            <a:spLocks noChangeArrowheads="1"/>
          </p:cNvSpPr>
          <p:nvPr/>
        </p:nvSpPr>
        <p:spPr>
          <a:xfrm>
            <a:off x="1943100" y="4003364"/>
            <a:ext cx="1752600" cy="720000"/>
          </a:xfrm>
          <a:prstGeom prst="rect">
            <a:avLst/>
          </a:prstGeom>
        </p:spPr>
        <p:txBody>
          <a:bodyPr/>
          <a:lstStyle/>
          <a:p>
            <a:pPr algn="ctr" fontAlgn="auto">
              <a:spcAft>
                <a:spcPts val="0"/>
              </a:spcAft>
              <a:defRPr/>
            </a:pPr>
            <a:r>
              <a:rPr lang="nl-BE" dirty="0" smtClean="0">
                <a:latin typeface="+mj-lt"/>
                <a:ea typeface="+mj-ea"/>
                <a:cs typeface="+mj-cs"/>
              </a:rPr>
              <a:t>Run test</a:t>
            </a:r>
            <a:endParaRPr lang="nl-NL" dirty="0">
              <a:latin typeface="+mj-lt"/>
              <a:ea typeface="+mj-ea"/>
              <a:cs typeface="+mj-cs"/>
            </a:endParaRPr>
          </a:p>
        </p:txBody>
      </p:sp>
      <p:sp>
        <p:nvSpPr>
          <p:cNvPr id="7" name="Rectangle 2"/>
          <p:cNvSpPr txBox="1">
            <a:spLocks noChangeArrowheads="1"/>
          </p:cNvSpPr>
          <p:nvPr/>
        </p:nvSpPr>
        <p:spPr>
          <a:xfrm>
            <a:off x="3810000" y="4003364"/>
            <a:ext cx="1752600" cy="720000"/>
          </a:xfrm>
          <a:prstGeom prst="rect">
            <a:avLst/>
          </a:prstGeom>
        </p:spPr>
        <p:txBody>
          <a:bodyPr/>
          <a:lstStyle/>
          <a:p>
            <a:pPr algn="ctr" fontAlgn="auto">
              <a:spcAft>
                <a:spcPts val="0"/>
              </a:spcAft>
              <a:defRPr/>
            </a:pPr>
            <a:r>
              <a:rPr lang="nl-BE" dirty="0" smtClean="0">
                <a:latin typeface="+mj-lt"/>
                <a:ea typeface="+mj-ea"/>
                <a:cs typeface="+mj-cs"/>
              </a:rPr>
              <a:t>Write code</a:t>
            </a:r>
            <a:endParaRPr lang="nl-NL" dirty="0">
              <a:latin typeface="+mj-lt"/>
              <a:ea typeface="+mj-ea"/>
              <a:cs typeface="+mj-cs"/>
            </a:endParaRPr>
          </a:p>
        </p:txBody>
      </p:sp>
      <p:sp>
        <p:nvSpPr>
          <p:cNvPr id="8" name="Rectangle 2"/>
          <p:cNvSpPr txBox="1">
            <a:spLocks noChangeArrowheads="1"/>
          </p:cNvSpPr>
          <p:nvPr/>
        </p:nvSpPr>
        <p:spPr>
          <a:xfrm>
            <a:off x="5676900" y="4003364"/>
            <a:ext cx="1752600" cy="720000"/>
          </a:xfrm>
          <a:prstGeom prst="rect">
            <a:avLst/>
          </a:prstGeom>
        </p:spPr>
        <p:txBody>
          <a:bodyPr/>
          <a:lstStyle/>
          <a:p>
            <a:pPr algn="ctr" fontAlgn="auto">
              <a:spcAft>
                <a:spcPts val="0"/>
              </a:spcAft>
              <a:defRPr/>
            </a:pPr>
            <a:r>
              <a:rPr lang="nl-BE" dirty="0" smtClean="0">
                <a:latin typeface="+mj-lt"/>
                <a:ea typeface="+mj-ea"/>
                <a:cs typeface="+mj-cs"/>
              </a:rPr>
              <a:t>Run test</a:t>
            </a:r>
            <a:endParaRPr lang="nl-NL" dirty="0">
              <a:latin typeface="+mj-lt"/>
              <a:ea typeface="+mj-ea"/>
              <a:cs typeface="+mj-cs"/>
            </a:endParaRPr>
          </a:p>
        </p:txBody>
      </p:sp>
      <p:sp>
        <p:nvSpPr>
          <p:cNvPr id="9" name="Rectangle 2"/>
          <p:cNvSpPr txBox="1">
            <a:spLocks noChangeArrowheads="1"/>
          </p:cNvSpPr>
          <p:nvPr/>
        </p:nvSpPr>
        <p:spPr>
          <a:xfrm>
            <a:off x="7543800" y="4003364"/>
            <a:ext cx="1752600" cy="720000"/>
          </a:xfrm>
          <a:prstGeom prst="rect">
            <a:avLst/>
          </a:prstGeom>
        </p:spPr>
        <p:txBody>
          <a:bodyPr/>
          <a:lstStyle/>
          <a:p>
            <a:pPr algn="ctr" fontAlgn="auto">
              <a:spcAft>
                <a:spcPts val="0"/>
              </a:spcAft>
              <a:defRPr/>
            </a:pPr>
            <a:r>
              <a:rPr lang="nl-BE" dirty="0" smtClean="0">
                <a:latin typeface="+mj-lt"/>
                <a:ea typeface="+mj-ea"/>
                <a:cs typeface="+mj-cs"/>
              </a:rPr>
              <a:t>Refactor</a:t>
            </a:r>
            <a:endParaRPr lang="nl-NL" dirty="0">
              <a:latin typeface="+mj-lt"/>
              <a:ea typeface="+mj-ea"/>
              <a:cs typeface="+mj-cs"/>
            </a:endParaRPr>
          </a:p>
        </p:txBody>
      </p:sp>
      <p:sp>
        <p:nvSpPr>
          <p:cNvPr id="10" name="Curved Left Arrow 9"/>
          <p:cNvSpPr/>
          <p:nvPr/>
        </p:nvSpPr>
        <p:spPr>
          <a:xfrm rot="5400000">
            <a:off x="7068983" y="3944783"/>
            <a:ext cx="644834" cy="1828800"/>
          </a:xfrm>
          <a:prstGeom prst="curvedLeftArrow">
            <a:avLst/>
          </a:prstGeom>
          <a:solidFill>
            <a:srgbClr val="4B4B4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2612894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990600" y="381000"/>
            <a:ext cx="7112977" cy="1008063"/>
          </a:xfrm>
        </p:spPr>
        <p:txBody>
          <a:bodyPr>
            <a:normAutofit/>
          </a:bodyPr>
          <a:lstStyle/>
          <a:p>
            <a:r>
              <a:rPr lang="en-US" sz="4400" dirty="0" smtClean="0"/>
              <a:t>Risk 4: the design is a mess</a:t>
            </a:r>
            <a:endParaRPr lang="en-US" sz="4400" dirty="0"/>
          </a:p>
        </p:txBody>
      </p:sp>
      <p:sp>
        <p:nvSpPr>
          <p:cNvPr id="3" name="Rectangle 2"/>
          <p:cNvSpPr txBox="1">
            <a:spLocks noChangeArrowheads="1"/>
          </p:cNvSpPr>
          <p:nvPr/>
        </p:nvSpPr>
        <p:spPr>
          <a:xfrm>
            <a:off x="842680" y="1326611"/>
            <a:ext cx="8603999" cy="792163"/>
          </a:xfrm>
          <a:prstGeom prst="rect">
            <a:avLst/>
          </a:prstGeom>
        </p:spPr>
        <p:txBody>
          <a:bodyPr/>
          <a:lstStyle/>
          <a:p>
            <a:pPr fontAlgn="auto">
              <a:spcAft>
                <a:spcPts val="0"/>
              </a:spcAft>
              <a:defRPr/>
            </a:pPr>
            <a:r>
              <a:rPr lang="en-US" i="1" dirty="0" smtClean="0">
                <a:latin typeface="+mj-lt"/>
                <a:ea typeface="+mj-ea"/>
                <a:cs typeface="+mj-cs"/>
              </a:rPr>
              <a:t>Solution: improve your design continuously</a:t>
            </a:r>
            <a:endParaRPr lang="nl-NL" i="1" dirty="0">
              <a:latin typeface="+mj-lt"/>
              <a:ea typeface="+mj-ea"/>
              <a:cs typeface="+mj-cs"/>
            </a:endParaRPr>
          </a:p>
        </p:txBody>
      </p:sp>
      <p:sp>
        <p:nvSpPr>
          <p:cNvPr id="4" name="Rectangle 2"/>
          <p:cNvSpPr txBox="1">
            <a:spLocks noChangeArrowheads="1"/>
          </p:cNvSpPr>
          <p:nvPr/>
        </p:nvSpPr>
        <p:spPr>
          <a:xfrm>
            <a:off x="5926015" y="4189942"/>
            <a:ext cx="3058258" cy="792162"/>
          </a:xfrm>
          <a:prstGeom prst="rect">
            <a:avLst/>
          </a:prstGeom>
        </p:spPr>
        <p:txBody>
          <a:bodyPr/>
          <a:lstStyle/>
          <a:p>
            <a:pPr fontAlgn="auto">
              <a:spcAft>
                <a:spcPts val="0"/>
              </a:spcAft>
              <a:defRPr/>
            </a:pPr>
            <a:r>
              <a:rPr lang="en-GB" dirty="0">
                <a:latin typeface="+mj-lt"/>
                <a:ea typeface="+mj-ea"/>
                <a:cs typeface="+mj-cs"/>
              </a:rPr>
              <a:t>keep functionality</a:t>
            </a:r>
            <a:endParaRPr lang="nl-NL" dirty="0">
              <a:latin typeface="+mj-lt"/>
              <a:ea typeface="+mj-ea"/>
              <a:cs typeface="+mj-cs"/>
            </a:endParaRPr>
          </a:p>
        </p:txBody>
      </p:sp>
      <p:sp>
        <p:nvSpPr>
          <p:cNvPr id="5" name="Rectangle 2"/>
          <p:cNvSpPr txBox="1">
            <a:spLocks noChangeArrowheads="1"/>
          </p:cNvSpPr>
          <p:nvPr/>
        </p:nvSpPr>
        <p:spPr>
          <a:xfrm>
            <a:off x="5926015" y="5028671"/>
            <a:ext cx="3058258" cy="792162"/>
          </a:xfrm>
          <a:prstGeom prst="rect">
            <a:avLst/>
          </a:prstGeom>
        </p:spPr>
        <p:txBody>
          <a:bodyPr/>
          <a:lstStyle/>
          <a:p>
            <a:pPr fontAlgn="auto">
              <a:spcAft>
                <a:spcPts val="0"/>
              </a:spcAft>
              <a:defRPr/>
            </a:pPr>
            <a:r>
              <a:rPr lang="en-GB" dirty="0">
                <a:latin typeface="+mj-lt"/>
                <a:ea typeface="+mj-ea"/>
                <a:cs typeface="+mj-cs"/>
              </a:rPr>
              <a:t>code smells</a:t>
            </a:r>
            <a:endParaRPr lang="nl-NL" dirty="0">
              <a:latin typeface="+mj-lt"/>
              <a:ea typeface="+mj-ea"/>
              <a:cs typeface="+mj-cs"/>
            </a:endParaRPr>
          </a:p>
        </p:txBody>
      </p:sp>
      <p:sp>
        <p:nvSpPr>
          <p:cNvPr id="6" name="Rectangle 2"/>
          <p:cNvSpPr txBox="1">
            <a:spLocks noChangeArrowheads="1"/>
          </p:cNvSpPr>
          <p:nvPr/>
        </p:nvSpPr>
        <p:spPr>
          <a:xfrm>
            <a:off x="5926015" y="3352800"/>
            <a:ext cx="3522785" cy="790575"/>
          </a:xfrm>
          <a:prstGeom prst="rect">
            <a:avLst/>
          </a:prstGeom>
        </p:spPr>
        <p:txBody>
          <a:bodyPr/>
          <a:lstStyle/>
          <a:p>
            <a:pPr fontAlgn="auto">
              <a:spcAft>
                <a:spcPts val="0"/>
              </a:spcAft>
              <a:defRPr/>
            </a:pPr>
            <a:r>
              <a:rPr lang="en-GB" dirty="0">
                <a:latin typeface="+mj-lt"/>
                <a:ea typeface="+mj-ea"/>
                <a:cs typeface="+mj-cs"/>
              </a:rPr>
              <a:t>improve structure of code</a:t>
            </a:r>
            <a:endParaRPr lang="nl-NL" dirty="0">
              <a:latin typeface="+mj-lt"/>
              <a:ea typeface="+mj-ea"/>
              <a:cs typeface="+mj-cs"/>
            </a:endParaRPr>
          </a:p>
        </p:txBody>
      </p:sp>
      <p:sp>
        <p:nvSpPr>
          <p:cNvPr id="7" name="Rectangle 2"/>
          <p:cNvSpPr txBox="1">
            <a:spLocks noChangeArrowheads="1"/>
          </p:cNvSpPr>
          <p:nvPr/>
        </p:nvSpPr>
        <p:spPr>
          <a:xfrm>
            <a:off x="5926015" y="5867400"/>
            <a:ext cx="3058258" cy="792162"/>
          </a:xfrm>
          <a:prstGeom prst="rect">
            <a:avLst/>
          </a:prstGeom>
        </p:spPr>
        <p:txBody>
          <a:bodyPr/>
          <a:lstStyle/>
          <a:p>
            <a:pPr fontAlgn="auto">
              <a:spcAft>
                <a:spcPts val="0"/>
              </a:spcAft>
              <a:defRPr/>
            </a:pPr>
            <a:r>
              <a:rPr lang="en-US" dirty="0" smtClean="0">
                <a:latin typeface="+mj-lt"/>
                <a:ea typeface="+mj-ea"/>
                <a:cs typeface="+mj-cs"/>
              </a:rPr>
              <a:t>p</a:t>
            </a:r>
            <a:r>
              <a:rPr lang="en-GB" dirty="0" smtClean="0">
                <a:latin typeface="+mj-lt"/>
                <a:ea typeface="+mj-ea"/>
                <a:cs typeface="+mj-cs"/>
              </a:rPr>
              <a:t>art of TDD cycle</a:t>
            </a:r>
            <a:endParaRPr lang="nl-NL" dirty="0">
              <a:latin typeface="+mj-lt"/>
              <a:ea typeface="+mj-ea"/>
              <a:cs typeface="+mj-cs"/>
            </a:endParaRPr>
          </a:p>
        </p:txBody>
      </p:sp>
      <p:pic>
        <p:nvPicPr>
          <p:cNvPr id="8" name="Picture 7"/>
          <p:cNvPicPr>
            <a:picLocks noChangeAspect="1"/>
          </p:cNvPicPr>
          <p:nvPr/>
        </p:nvPicPr>
        <p:blipFill rotWithShape="1">
          <a:blip r:embed="rId3"/>
          <a:srcRect l="5556" t="7204" r="44443" b="42595"/>
          <a:stretch/>
        </p:blipFill>
        <p:spPr>
          <a:xfrm>
            <a:off x="22578" y="3245556"/>
            <a:ext cx="5760000" cy="3614555"/>
          </a:xfrm>
          <a:prstGeom prst="rect">
            <a:avLst/>
          </a:prstGeom>
        </p:spPr>
      </p:pic>
      <p:sp>
        <p:nvSpPr>
          <p:cNvPr id="9" name="Oval 8"/>
          <p:cNvSpPr/>
          <p:nvPr/>
        </p:nvSpPr>
        <p:spPr>
          <a:xfrm>
            <a:off x="5678558" y="1290092"/>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2"/>
          <p:cNvSpPr txBox="1">
            <a:spLocks noChangeArrowheads="1"/>
          </p:cNvSpPr>
          <p:nvPr/>
        </p:nvSpPr>
        <p:spPr>
          <a:xfrm>
            <a:off x="5402698" y="1305780"/>
            <a:ext cx="3058257" cy="792163"/>
          </a:xfrm>
          <a:prstGeom prst="rect">
            <a:avLst/>
          </a:prstGeom>
        </p:spPr>
        <p:txBody>
          <a:bodyPr/>
          <a:lstStyle/>
          <a:p>
            <a:pPr algn="ctr" fontAlgn="auto">
              <a:spcAft>
                <a:spcPts val="0"/>
              </a:spcAft>
              <a:defRPr/>
            </a:pPr>
            <a:r>
              <a:rPr lang="en-GB" dirty="0">
                <a:latin typeface="+mj-lt"/>
                <a:ea typeface="+mj-ea"/>
                <a:cs typeface="+mj-cs"/>
              </a:rPr>
              <a:t>Refactoring</a:t>
            </a:r>
            <a:endParaRPr lang="nl-NL" dirty="0">
              <a:latin typeface="+mj-lt"/>
              <a:ea typeface="+mj-ea"/>
              <a:cs typeface="+mj-cs"/>
            </a:endParaRPr>
          </a:p>
        </p:txBody>
      </p:sp>
    </p:spTree>
    <p:extLst>
      <p:ext uri="{BB962C8B-B14F-4D97-AF65-F5344CB8AC3E}">
        <p14:creationId xmlns:p14="http://schemas.microsoft.com/office/powerpoint/2010/main" val="34349271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9" grpId="0" animBg="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381000" y="228600"/>
            <a:ext cx="8229600" cy="1143000"/>
          </a:xfrm>
          <a:prstGeom prst="rect">
            <a:avLst/>
          </a:prstGeom>
        </p:spPr>
        <p:txBody>
          <a:bodyPr/>
          <a:lstStyle/>
          <a:p>
            <a:pPr algn="ctr" fontAlgn="auto">
              <a:spcAft>
                <a:spcPts val="0"/>
              </a:spcAft>
              <a:defRPr/>
            </a:pPr>
            <a:r>
              <a:rPr lang="nl-BE" sz="4400" dirty="0">
                <a:latin typeface="+mj-lt"/>
                <a:ea typeface="+mj-ea"/>
                <a:cs typeface="+mj-cs"/>
              </a:rPr>
              <a:t>Refactoring</a:t>
            </a:r>
            <a:endParaRPr lang="nl-NL" sz="4400" dirty="0">
              <a:latin typeface="+mj-lt"/>
              <a:ea typeface="+mj-ea"/>
              <a:cs typeface="+mj-cs"/>
            </a:endParaRPr>
          </a:p>
        </p:txBody>
      </p:sp>
      <p:pic>
        <p:nvPicPr>
          <p:cNvPr id="2" name="Picture 1"/>
          <p:cNvPicPr>
            <a:picLocks noChangeAspect="1"/>
          </p:cNvPicPr>
          <p:nvPr/>
        </p:nvPicPr>
        <p:blipFill>
          <a:blip r:embed="rId3"/>
          <a:stretch>
            <a:fillRect/>
          </a:stretch>
        </p:blipFill>
        <p:spPr>
          <a:xfrm>
            <a:off x="183444" y="2251800"/>
            <a:ext cx="8952089" cy="1477135"/>
          </a:xfrm>
          <a:prstGeom prst="rect">
            <a:avLst/>
          </a:prstGeom>
        </p:spPr>
      </p:pic>
      <p:sp>
        <p:nvSpPr>
          <p:cNvPr id="8" name="Rectangle 2"/>
          <p:cNvSpPr txBox="1">
            <a:spLocks noChangeArrowheads="1"/>
          </p:cNvSpPr>
          <p:nvPr/>
        </p:nvSpPr>
        <p:spPr>
          <a:xfrm>
            <a:off x="76200" y="3775800"/>
            <a:ext cx="1752600" cy="720000"/>
          </a:xfrm>
          <a:prstGeom prst="rect">
            <a:avLst/>
          </a:prstGeom>
        </p:spPr>
        <p:txBody>
          <a:bodyPr/>
          <a:lstStyle/>
          <a:p>
            <a:pPr algn="ctr" fontAlgn="auto">
              <a:spcAft>
                <a:spcPts val="0"/>
              </a:spcAft>
              <a:defRPr/>
            </a:pPr>
            <a:r>
              <a:rPr lang="nl-BE" dirty="0" smtClean="0">
                <a:latin typeface="+mj-lt"/>
                <a:ea typeface="+mj-ea"/>
                <a:cs typeface="+mj-cs"/>
              </a:rPr>
              <a:t>Run tests</a:t>
            </a:r>
            <a:endParaRPr lang="nl-NL" dirty="0">
              <a:latin typeface="+mj-lt"/>
              <a:ea typeface="+mj-ea"/>
              <a:cs typeface="+mj-cs"/>
            </a:endParaRPr>
          </a:p>
        </p:txBody>
      </p:sp>
      <p:sp>
        <p:nvSpPr>
          <p:cNvPr id="10" name="Rectangle 2"/>
          <p:cNvSpPr txBox="1">
            <a:spLocks noChangeArrowheads="1"/>
          </p:cNvSpPr>
          <p:nvPr/>
        </p:nvSpPr>
        <p:spPr>
          <a:xfrm>
            <a:off x="1830917" y="3775800"/>
            <a:ext cx="1905000" cy="720000"/>
          </a:xfrm>
          <a:prstGeom prst="rect">
            <a:avLst/>
          </a:prstGeom>
        </p:spPr>
        <p:txBody>
          <a:bodyPr/>
          <a:lstStyle/>
          <a:p>
            <a:pPr algn="ctr" fontAlgn="auto">
              <a:spcAft>
                <a:spcPts val="0"/>
              </a:spcAft>
              <a:defRPr/>
            </a:pPr>
            <a:r>
              <a:rPr lang="nl-BE" dirty="0" smtClean="0">
                <a:latin typeface="+mj-lt"/>
                <a:ea typeface="+mj-ea"/>
                <a:cs typeface="+mj-cs"/>
              </a:rPr>
              <a:t>Improve structure little bit</a:t>
            </a:r>
            <a:endParaRPr lang="nl-NL" dirty="0">
              <a:latin typeface="+mj-lt"/>
              <a:ea typeface="+mj-ea"/>
              <a:cs typeface="+mj-cs"/>
            </a:endParaRPr>
          </a:p>
        </p:txBody>
      </p:sp>
      <p:sp>
        <p:nvSpPr>
          <p:cNvPr id="11" name="Rectangle 2"/>
          <p:cNvSpPr txBox="1">
            <a:spLocks noChangeArrowheads="1"/>
          </p:cNvSpPr>
          <p:nvPr/>
        </p:nvSpPr>
        <p:spPr>
          <a:xfrm>
            <a:off x="3738034" y="3775800"/>
            <a:ext cx="1752600" cy="720000"/>
          </a:xfrm>
          <a:prstGeom prst="rect">
            <a:avLst/>
          </a:prstGeom>
        </p:spPr>
        <p:txBody>
          <a:bodyPr/>
          <a:lstStyle/>
          <a:p>
            <a:pPr algn="ctr" fontAlgn="auto">
              <a:spcAft>
                <a:spcPts val="0"/>
              </a:spcAft>
              <a:defRPr/>
            </a:pPr>
            <a:r>
              <a:rPr lang="nl-BE" dirty="0" smtClean="0">
                <a:latin typeface="+mj-lt"/>
                <a:ea typeface="+mj-ea"/>
                <a:cs typeface="+mj-cs"/>
              </a:rPr>
              <a:t>Run tests</a:t>
            </a:r>
            <a:endParaRPr lang="nl-NL" dirty="0">
              <a:latin typeface="+mj-lt"/>
              <a:ea typeface="+mj-ea"/>
              <a:cs typeface="+mj-cs"/>
            </a:endParaRPr>
          </a:p>
        </p:txBody>
      </p:sp>
      <p:sp>
        <p:nvSpPr>
          <p:cNvPr id="12" name="Rectangle 2"/>
          <p:cNvSpPr txBox="1">
            <a:spLocks noChangeArrowheads="1"/>
          </p:cNvSpPr>
          <p:nvPr/>
        </p:nvSpPr>
        <p:spPr>
          <a:xfrm>
            <a:off x="7399867" y="3775800"/>
            <a:ext cx="1752600" cy="720000"/>
          </a:xfrm>
          <a:prstGeom prst="rect">
            <a:avLst/>
          </a:prstGeom>
        </p:spPr>
        <p:txBody>
          <a:bodyPr/>
          <a:lstStyle/>
          <a:p>
            <a:pPr algn="ctr" fontAlgn="auto">
              <a:spcAft>
                <a:spcPts val="0"/>
              </a:spcAft>
              <a:defRPr/>
            </a:pPr>
            <a:r>
              <a:rPr lang="nl-BE" dirty="0" smtClean="0">
                <a:latin typeface="+mj-lt"/>
                <a:ea typeface="+mj-ea"/>
                <a:cs typeface="+mj-cs"/>
              </a:rPr>
              <a:t>Run tests</a:t>
            </a:r>
            <a:endParaRPr lang="nl-NL" dirty="0">
              <a:latin typeface="+mj-lt"/>
              <a:ea typeface="+mj-ea"/>
              <a:cs typeface="+mj-cs"/>
            </a:endParaRPr>
          </a:p>
        </p:txBody>
      </p:sp>
      <p:sp>
        <p:nvSpPr>
          <p:cNvPr id="13" name="Rectangle 2"/>
          <p:cNvSpPr txBox="1">
            <a:spLocks noChangeArrowheads="1"/>
          </p:cNvSpPr>
          <p:nvPr/>
        </p:nvSpPr>
        <p:spPr>
          <a:xfrm>
            <a:off x="5492751" y="3775800"/>
            <a:ext cx="1905000" cy="720000"/>
          </a:xfrm>
          <a:prstGeom prst="rect">
            <a:avLst/>
          </a:prstGeom>
        </p:spPr>
        <p:txBody>
          <a:bodyPr/>
          <a:lstStyle/>
          <a:p>
            <a:pPr algn="ctr" fontAlgn="auto">
              <a:spcAft>
                <a:spcPts val="0"/>
              </a:spcAft>
              <a:defRPr/>
            </a:pPr>
            <a:r>
              <a:rPr lang="nl-BE" dirty="0"/>
              <a:t>Improve structure little </a:t>
            </a:r>
            <a:r>
              <a:rPr lang="nl-BE" dirty="0" smtClean="0"/>
              <a:t>bit more</a:t>
            </a:r>
            <a:endParaRPr lang="nl-NL" dirty="0"/>
          </a:p>
        </p:txBody>
      </p:sp>
    </p:spTree>
    <p:extLst>
      <p:ext uri="{BB962C8B-B14F-4D97-AF65-F5344CB8AC3E}">
        <p14:creationId xmlns:p14="http://schemas.microsoft.com/office/powerpoint/2010/main" val="155535101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57200" y="609600"/>
            <a:ext cx="8229600" cy="1143000"/>
          </a:xfrm>
          <a:prstGeom prst="rect">
            <a:avLst/>
          </a:prstGeom>
        </p:spPr>
        <p:txBody>
          <a:bodyPr/>
          <a:lstStyle/>
          <a:p>
            <a:pPr algn="ctr" fontAlgn="auto">
              <a:spcAft>
                <a:spcPts val="0"/>
              </a:spcAft>
              <a:defRPr/>
            </a:pPr>
            <a:r>
              <a:rPr lang="nl-BE" sz="4400" dirty="0" smtClean="0">
                <a:latin typeface="+mj-lt"/>
                <a:ea typeface="+mj-ea"/>
                <a:cs typeface="+mj-cs"/>
              </a:rPr>
              <a:t>Risk 5: </a:t>
            </a:r>
            <a:r>
              <a:rPr lang="nl-BE" sz="4400" dirty="0" err="1" smtClean="0">
                <a:latin typeface="+mj-lt"/>
                <a:ea typeface="+mj-ea"/>
                <a:cs typeface="+mj-cs"/>
              </a:rPr>
              <a:t>everyone</a:t>
            </a:r>
            <a:r>
              <a:rPr lang="nl-BE" sz="4400" dirty="0" smtClean="0">
                <a:latin typeface="+mj-lt"/>
                <a:ea typeface="+mj-ea"/>
                <a:cs typeface="+mj-cs"/>
              </a:rPr>
              <a:t> is </a:t>
            </a:r>
            <a:r>
              <a:rPr lang="nl-BE" sz="4400" dirty="0" err="1" smtClean="0">
                <a:latin typeface="+mj-lt"/>
                <a:ea typeface="+mj-ea"/>
                <a:cs typeface="+mj-cs"/>
              </a:rPr>
              <a:t>leaving</a:t>
            </a:r>
            <a:r>
              <a:rPr lang="nl-BE" sz="4400" dirty="0" smtClean="0">
                <a:latin typeface="+mj-lt"/>
                <a:ea typeface="+mj-ea"/>
                <a:cs typeface="+mj-cs"/>
              </a:rPr>
              <a:t> the project</a:t>
            </a:r>
            <a:endParaRPr lang="nl-NL" sz="4400" dirty="0">
              <a:latin typeface="+mj-lt"/>
              <a:ea typeface="+mj-ea"/>
              <a:cs typeface="+mj-cs"/>
            </a:endParaRPr>
          </a:p>
        </p:txBody>
      </p:sp>
      <p:sp>
        <p:nvSpPr>
          <p:cNvPr id="4" name="Rectangle 2"/>
          <p:cNvSpPr txBox="1">
            <a:spLocks noChangeArrowheads="1"/>
          </p:cNvSpPr>
          <p:nvPr/>
        </p:nvSpPr>
        <p:spPr>
          <a:xfrm>
            <a:off x="5562600" y="4183591"/>
            <a:ext cx="3058257" cy="792163"/>
          </a:xfrm>
          <a:prstGeom prst="rect">
            <a:avLst/>
          </a:prstGeom>
        </p:spPr>
        <p:txBody>
          <a:bodyPr/>
          <a:lstStyle/>
          <a:p>
            <a:pPr fontAlgn="auto">
              <a:spcAft>
                <a:spcPts val="0"/>
              </a:spcAft>
              <a:defRPr/>
            </a:pPr>
            <a:r>
              <a:rPr lang="en-GB" dirty="0">
                <a:latin typeface="+mj-lt"/>
                <a:ea typeface="+mj-ea"/>
                <a:cs typeface="+mj-cs"/>
              </a:rPr>
              <a:t>pleasant working environment</a:t>
            </a:r>
            <a:endParaRPr lang="nl-NL" dirty="0">
              <a:latin typeface="+mj-lt"/>
              <a:ea typeface="+mj-ea"/>
              <a:cs typeface="+mj-cs"/>
            </a:endParaRPr>
          </a:p>
        </p:txBody>
      </p:sp>
      <p:sp>
        <p:nvSpPr>
          <p:cNvPr id="5" name="Rectangle 2"/>
          <p:cNvSpPr txBox="1">
            <a:spLocks noChangeArrowheads="1"/>
          </p:cNvSpPr>
          <p:nvPr/>
        </p:nvSpPr>
        <p:spPr>
          <a:xfrm>
            <a:off x="5562600" y="5092170"/>
            <a:ext cx="3058258" cy="792163"/>
          </a:xfrm>
          <a:prstGeom prst="rect">
            <a:avLst/>
          </a:prstGeom>
        </p:spPr>
        <p:txBody>
          <a:bodyPr/>
          <a:lstStyle/>
          <a:p>
            <a:pPr fontAlgn="auto">
              <a:spcAft>
                <a:spcPts val="0"/>
              </a:spcAft>
              <a:defRPr/>
            </a:pPr>
            <a:r>
              <a:rPr lang="en-GB" dirty="0">
                <a:latin typeface="+mj-lt"/>
                <a:ea typeface="+mj-ea"/>
                <a:cs typeface="+mj-cs"/>
              </a:rPr>
              <a:t>code quality</a:t>
            </a:r>
            <a:endParaRPr lang="nl-NL" dirty="0">
              <a:latin typeface="+mj-lt"/>
              <a:ea typeface="+mj-ea"/>
              <a:cs typeface="+mj-cs"/>
            </a:endParaRPr>
          </a:p>
        </p:txBody>
      </p:sp>
      <p:sp>
        <p:nvSpPr>
          <p:cNvPr id="7" name="Rectangle 2"/>
          <p:cNvSpPr txBox="1">
            <a:spLocks noChangeArrowheads="1"/>
          </p:cNvSpPr>
          <p:nvPr/>
        </p:nvSpPr>
        <p:spPr>
          <a:xfrm>
            <a:off x="5562600" y="3276600"/>
            <a:ext cx="3722077" cy="790575"/>
          </a:xfrm>
          <a:prstGeom prst="rect">
            <a:avLst/>
          </a:prstGeom>
        </p:spPr>
        <p:txBody>
          <a:bodyPr/>
          <a:lstStyle/>
          <a:p>
            <a:pPr fontAlgn="auto">
              <a:spcAft>
                <a:spcPts val="0"/>
              </a:spcAft>
              <a:defRPr/>
            </a:pPr>
            <a:r>
              <a:rPr lang="en-GB" dirty="0">
                <a:latin typeface="+mj-lt"/>
                <a:ea typeface="+mj-ea"/>
                <a:cs typeface="+mj-cs"/>
              </a:rPr>
              <a:t>no overtime (all the time)</a:t>
            </a:r>
            <a:endParaRPr lang="nl-NL" dirty="0">
              <a:latin typeface="+mj-lt"/>
              <a:ea typeface="+mj-ea"/>
              <a:cs typeface="+mj-cs"/>
            </a:endParaRPr>
          </a:p>
        </p:txBody>
      </p:sp>
      <p:pic>
        <p:nvPicPr>
          <p:cNvPr id="2" name="Picture 1"/>
          <p:cNvPicPr>
            <a:picLocks noChangeAspect="1"/>
          </p:cNvPicPr>
          <p:nvPr/>
        </p:nvPicPr>
        <p:blipFill>
          <a:blip r:embed="rId3"/>
          <a:stretch>
            <a:fillRect/>
          </a:stretch>
        </p:blipFill>
        <p:spPr>
          <a:xfrm>
            <a:off x="0" y="3300588"/>
            <a:ext cx="5384800" cy="3594100"/>
          </a:xfrm>
          <a:prstGeom prst="rect">
            <a:avLst/>
          </a:prstGeom>
        </p:spPr>
      </p:pic>
      <p:sp>
        <p:nvSpPr>
          <p:cNvPr id="8" name="Rectangle 2"/>
          <p:cNvSpPr txBox="1">
            <a:spLocks noChangeArrowheads="1"/>
          </p:cNvSpPr>
          <p:nvPr/>
        </p:nvSpPr>
        <p:spPr>
          <a:xfrm>
            <a:off x="685800" y="2060848"/>
            <a:ext cx="4876800" cy="792163"/>
          </a:xfrm>
          <a:prstGeom prst="rect">
            <a:avLst/>
          </a:prstGeom>
        </p:spPr>
        <p:txBody>
          <a:bodyPr/>
          <a:lstStyle/>
          <a:p>
            <a:pPr fontAlgn="auto">
              <a:spcAft>
                <a:spcPts val="0"/>
              </a:spcAft>
              <a:defRPr/>
            </a:pPr>
            <a:r>
              <a:rPr lang="nl-BE" i="1" dirty="0" smtClean="0">
                <a:latin typeface="+mj-lt"/>
                <a:ea typeface="+mj-ea"/>
                <a:cs typeface="+mj-cs"/>
              </a:rPr>
              <a:t>Solution: make </a:t>
            </a:r>
            <a:r>
              <a:rPr lang="nl-BE" i="1" dirty="0" err="1" smtClean="0">
                <a:latin typeface="+mj-lt"/>
                <a:ea typeface="+mj-ea"/>
                <a:cs typeface="+mj-cs"/>
              </a:rPr>
              <a:t>them</a:t>
            </a:r>
            <a:r>
              <a:rPr lang="nl-BE" i="1" dirty="0" smtClean="0">
                <a:latin typeface="+mj-lt"/>
                <a:ea typeface="+mj-ea"/>
                <a:cs typeface="+mj-cs"/>
              </a:rPr>
              <a:t> want </a:t>
            </a:r>
            <a:r>
              <a:rPr lang="nl-BE" i="1" dirty="0" err="1" smtClean="0">
                <a:latin typeface="+mj-lt"/>
                <a:ea typeface="+mj-ea"/>
                <a:cs typeface="+mj-cs"/>
              </a:rPr>
              <a:t>to</a:t>
            </a:r>
            <a:r>
              <a:rPr lang="nl-BE" i="1" dirty="0" smtClean="0">
                <a:latin typeface="+mj-lt"/>
                <a:ea typeface="+mj-ea"/>
                <a:cs typeface="+mj-cs"/>
              </a:rPr>
              <a:t> </a:t>
            </a:r>
            <a:r>
              <a:rPr lang="nl-BE" i="1" dirty="0" err="1" smtClean="0">
                <a:latin typeface="+mj-lt"/>
                <a:ea typeface="+mj-ea"/>
                <a:cs typeface="+mj-cs"/>
              </a:rPr>
              <a:t>stay</a:t>
            </a:r>
            <a:r>
              <a:rPr lang="nl-BE" i="1" dirty="0" smtClean="0">
                <a:latin typeface="+mj-lt"/>
                <a:ea typeface="+mj-ea"/>
                <a:cs typeface="+mj-cs"/>
              </a:rPr>
              <a:t> on the project</a:t>
            </a:r>
            <a:endParaRPr lang="nl-NL" i="1" dirty="0">
              <a:latin typeface="+mj-lt"/>
              <a:ea typeface="+mj-ea"/>
              <a:cs typeface="+mj-cs"/>
            </a:endParaRPr>
          </a:p>
        </p:txBody>
      </p:sp>
      <p:sp>
        <p:nvSpPr>
          <p:cNvPr id="9" name="Oval 8"/>
          <p:cNvSpPr/>
          <p:nvPr/>
        </p:nvSpPr>
        <p:spPr>
          <a:xfrm>
            <a:off x="5709958" y="2035878"/>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2"/>
          <p:cNvSpPr txBox="1">
            <a:spLocks noChangeArrowheads="1"/>
          </p:cNvSpPr>
          <p:nvPr/>
        </p:nvSpPr>
        <p:spPr>
          <a:xfrm>
            <a:off x="4788024" y="2088190"/>
            <a:ext cx="4188069" cy="792163"/>
          </a:xfrm>
          <a:prstGeom prst="rect">
            <a:avLst/>
          </a:prstGeom>
        </p:spPr>
        <p:txBody>
          <a:bodyPr/>
          <a:lstStyle/>
          <a:p>
            <a:pPr algn="ctr" fontAlgn="auto">
              <a:spcAft>
                <a:spcPts val="0"/>
              </a:spcAft>
              <a:defRPr/>
            </a:pPr>
            <a:r>
              <a:rPr lang="en-GB" dirty="0">
                <a:latin typeface="+mj-lt"/>
                <a:ea typeface="+mj-ea"/>
                <a:cs typeface="+mj-cs"/>
              </a:rPr>
              <a:t>Sustainable</a:t>
            </a:r>
            <a:r>
              <a:rPr lang="en-GB" dirty="0">
                <a:solidFill>
                  <a:schemeClr val="bg1">
                    <a:lumMod val="65000"/>
                  </a:schemeClr>
                </a:solidFill>
                <a:latin typeface="+mj-lt"/>
                <a:ea typeface="+mj-ea"/>
                <a:cs typeface="+mj-cs"/>
              </a:rPr>
              <a:t> </a:t>
            </a:r>
            <a:r>
              <a:rPr lang="en-GB" dirty="0">
                <a:latin typeface="+mj-lt"/>
                <a:ea typeface="+mj-ea"/>
                <a:cs typeface="+mj-cs"/>
              </a:rPr>
              <a:t>pace</a:t>
            </a:r>
            <a:endParaRPr lang="nl-NL" dirty="0">
              <a:latin typeface="+mj-lt"/>
              <a:ea typeface="+mj-ea"/>
              <a:cs typeface="+mj-cs"/>
            </a:endParaRPr>
          </a:p>
        </p:txBody>
      </p:sp>
    </p:spTree>
    <p:extLst>
      <p:ext uri="{BB962C8B-B14F-4D97-AF65-F5344CB8AC3E}">
        <p14:creationId xmlns:p14="http://schemas.microsoft.com/office/powerpoint/2010/main" val="5089821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animBg="1"/>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57200" y="228600"/>
            <a:ext cx="8229600" cy="1143000"/>
          </a:xfrm>
          <a:prstGeom prst="rect">
            <a:avLst/>
          </a:prstGeom>
        </p:spPr>
        <p:txBody>
          <a:bodyPr/>
          <a:lstStyle/>
          <a:p>
            <a:pPr algn="ctr" fontAlgn="auto">
              <a:spcAft>
                <a:spcPts val="0"/>
              </a:spcAft>
              <a:defRPr/>
            </a:pPr>
            <a:r>
              <a:rPr lang="nl-BE" sz="4400" dirty="0" smtClean="0">
                <a:latin typeface="+mj-lt"/>
                <a:ea typeface="+mj-ea"/>
                <a:cs typeface="+mj-cs"/>
              </a:rPr>
              <a:t>Risk 6: </a:t>
            </a:r>
            <a:r>
              <a:rPr lang="nl-BE" sz="4400" dirty="0" err="1" smtClean="0">
                <a:latin typeface="+mj-lt"/>
                <a:ea typeface="+mj-ea"/>
                <a:cs typeface="+mj-cs"/>
              </a:rPr>
              <a:t>merge</a:t>
            </a:r>
            <a:r>
              <a:rPr lang="nl-BE" sz="4400" dirty="0" smtClean="0">
                <a:latin typeface="+mj-lt"/>
                <a:ea typeface="+mj-ea"/>
                <a:cs typeface="+mj-cs"/>
              </a:rPr>
              <a:t> 1000 </a:t>
            </a:r>
            <a:r>
              <a:rPr lang="nl-BE" sz="4400" dirty="0" err="1" smtClean="0">
                <a:latin typeface="+mj-lt"/>
                <a:ea typeface="+mj-ea"/>
                <a:cs typeface="+mj-cs"/>
              </a:rPr>
              <a:t>lines</a:t>
            </a:r>
            <a:r>
              <a:rPr lang="nl-BE" sz="4400" dirty="0" smtClean="0">
                <a:latin typeface="+mj-lt"/>
                <a:ea typeface="+mj-ea"/>
                <a:cs typeface="+mj-cs"/>
              </a:rPr>
              <a:t> of code at end of sprint</a:t>
            </a:r>
            <a:endParaRPr lang="nl-NL" sz="4400" dirty="0">
              <a:latin typeface="+mj-lt"/>
              <a:ea typeface="+mj-ea"/>
              <a:cs typeface="+mj-cs"/>
            </a:endParaRPr>
          </a:p>
        </p:txBody>
      </p:sp>
      <p:sp>
        <p:nvSpPr>
          <p:cNvPr id="5" name="Rectangle 2"/>
          <p:cNvSpPr txBox="1">
            <a:spLocks noChangeArrowheads="1"/>
          </p:cNvSpPr>
          <p:nvPr/>
        </p:nvSpPr>
        <p:spPr>
          <a:xfrm>
            <a:off x="5867400" y="4389437"/>
            <a:ext cx="3058258" cy="792163"/>
          </a:xfrm>
          <a:prstGeom prst="rect">
            <a:avLst/>
          </a:prstGeom>
        </p:spPr>
        <p:txBody>
          <a:bodyPr/>
          <a:lstStyle/>
          <a:p>
            <a:pPr fontAlgn="auto">
              <a:spcAft>
                <a:spcPts val="0"/>
              </a:spcAft>
              <a:defRPr/>
            </a:pPr>
            <a:r>
              <a:rPr lang="en-US" dirty="0" smtClean="0">
                <a:latin typeface="+mj-lt"/>
                <a:ea typeface="+mj-ea"/>
                <a:cs typeface="+mj-cs"/>
              </a:rPr>
              <a:t>t</a:t>
            </a:r>
            <a:r>
              <a:rPr lang="en-GB" dirty="0" smtClean="0">
                <a:latin typeface="+mj-lt"/>
                <a:ea typeface="+mj-ea"/>
                <a:cs typeface="+mj-cs"/>
              </a:rPr>
              <a:t>ell rest of team</a:t>
            </a:r>
            <a:endParaRPr lang="nl-NL" dirty="0">
              <a:latin typeface="+mj-lt"/>
              <a:ea typeface="+mj-ea"/>
              <a:cs typeface="+mj-cs"/>
            </a:endParaRPr>
          </a:p>
        </p:txBody>
      </p:sp>
      <p:sp>
        <p:nvSpPr>
          <p:cNvPr id="6" name="Rectangle 2"/>
          <p:cNvSpPr txBox="1">
            <a:spLocks noChangeArrowheads="1"/>
          </p:cNvSpPr>
          <p:nvPr/>
        </p:nvSpPr>
        <p:spPr>
          <a:xfrm>
            <a:off x="5841023" y="2743200"/>
            <a:ext cx="3302977" cy="792162"/>
          </a:xfrm>
          <a:prstGeom prst="rect">
            <a:avLst/>
          </a:prstGeom>
        </p:spPr>
        <p:txBody>
          <a:bodyPr/>
          <a:lstStyle/>
          <a:p>
            <a:pPr fontAlgn="auto">
              <a:spcAft>
                <a:spcPts val="0"/>
              </a:spcAft>
              <a:defRPr/>
            </a:pPr>
            <a:r>
              <a:rPr lang="en-US" dirty="0" smtClean="0">
                <a:latin typeface="+mj-lt"/>
                <a:ea typeface="+mj-ea"/>
                <a:cs typeface="+mj-cs"/>
              </a:rPr>
              <a:t>c</a:t>
            </a:r>
            <a:r>
              <a:rPr lang="en-GB" dirty="0" smtClean="0">
                <a:latin typeface="+mj-lt"/>
                <a:ea typeface="+mj-ea"/>
                <a:cs typeface="+mj-cs"/>
              </a:rPr>
              <a:t>heck in code multiple times a day</a:t>
            </a:r>
            <a:endParaRPr lang="nl-NL" dirty="0">
              <a:latin typeface="+mj-lt"/>
              <a:ea typeface="+mj-ea"/>
              <a:cs typeface="+mj-cs"/>
            </a:endParaRPr>
          </a:p>
        </p:txBody>
      </p:sp>
      <p:sp>
        <p:nvSpPr>
          <p:cNvPr id="8" name="Rectangle 2"/>
          <p:cNvSpPr txBox="1">
            <a:spLocks noChangeArrowheads="1"/>
          </p:cNvSpPr>
          <p:nvPr/>
        </p:nvSpPr>
        <p:spPr>
          <a:xfrm>
            <a:off x="5867400" y="3627437"/>
            <a:ext cx="3058257" cy="792163"/>
          </a:xfrm>
          <a:prstGeom prst="rect">
            <a:avLst/>
          </a:prstGeom>
        </p:spPr>
        <p:txBody>
          <a:bodyPr/>
          <a:lstStyle/>
          <a:p>
            <a:pPr fontAlgn="auto">
              <a:spcAft>
                <a:spcPts val="0"/>
              </a:spcAft>
              <a:defRPr/>
            </a:pPr>
            <a:r>
              <a:rPr lang="en-GB" dirty="0">
                <a:latin typeface="+mj-lt"/>
                <a:ea typeface="+mj-ea"/>
                <a:cs typeface="+mj-cs"/>
              </a:rPr>
              <a:t>small pieces</a:t>
            </a:r>
            <a:endParaRPr lang="nl-NL" dirty="0">
              <a:latin typeface="+mj-lt"/>
              <a:ea typeface="+mj-ea"/>
              <a:cs typeface="+mj-cs"/>
            </a:endParaRPr>
          </a:p>
        </p:txBody>
      </p:sp>
      <p:sp>
        <p:nvSpPr>
          <p:cNvPr id="7" name="Rectangle 2"/>
          <p:cNvSpPr txBox="1">
            <a:spLocks noChangeArrowheads="1"/>
          </p:cNvSpPr>
          <p:nvPr/>
        </p:nvSpPr>
        <p:spPr>
          <a:xfrm>
            <a:off x="532655" y="1700808"/>
            <a:ext cx="8603999" cy="792163"/>
          </a:xfrm>
          <a:prstGeom prst="rect">
            <a:avLst/>
          </a:prstGeom>
        </p:spPr>
        <p:txBody>
          <a:bodyPr/>
          <a:lstStyle/>
          <a:p>
            <a:pPr fontAlgn="auto">
              <a:spcAft>
                <a:spcPts val="0"/>
              </a:spcAft>
              <a:defRPr/>
            </a:pPr>
            <a:r>
              <a:rPr lang="nl-BE" i="1" dirty="0" smtClean="0">
                <a:latin typeface="+mj-lt"/>
                <a:ea typeface="+mj-ea"/>
                <a:cs typeface="+mj-cs"/>
              </a:rPr>
              <a:t>Solution: </a:t>
            </a:r>
            <a:r>
              <a:rPr lang="nl-BE" i="1" dirty="0" err="1" smtClean="0">
                <a:latin typeface="+mj-lt"/>
                <a:ea typeface="+mj-ea"/>
                <a:cs typeface="+mj-cs"/>
              </a:rPr>
              <a:t>merge</a:t>
            </a:r>
            <a:r>
              <a:rPr lang="nl-BE" i="1" dirty="0" smtClean="0">
                <a:latin typeface="+mj-lt"/>
                <a:ea typeface="+mj-ea"/>
                <a:cs typeface="+mj-cs"/>
              </a:rPr>
              <a:t> code </a:t>
            </a:r>
            <a:r>
              <a:rPr lang="nl-BE" i="1" dirty="0" err="1" smtClean="0">
                <a:latin typeface="+mj-lt"/>
                <a:ea typeface="+mj-ea"/>
                <a:cs typeface="+mj-cs"/>
              </a:rPr>
              <a:t>continuously</a:t>
            </a:r>
            <a:endParaRPr lang="nl-NL" i="1" dirty="0">
              <a:latin typeface="+mj-lt"/>
              <a:ea typeface="+mj-ea"/>
              <a:cs typeface="+mj-cs"/>
            </a:endParaRPr>
          </a:p>
        </p:txBody>
      </p:sp>
      <p:pic>
        <p:nvPicPr>
          <p:cNvPr id="10" name="Picture 9"/>
          <p:cNvPicPr>
            <a:picLocks noChangeAspect="1"/>
          </p:cNvPicPr>
          <p:nvPr/>
        </p:nvPicPr>
        <p:blipFill>
          <a:blip r:embed="rId3"/>
          <a:stretch>
            <a:fillRect/>
          </a:stretch>
        </p:blipFill>
        <p:spPr>
          <a:xfrm>
            <a:off x="-17690" y="2727350"/>
            <a:ext cx="5760000" cy="4133130"/>
          </a:xfrm>
          <a:prstGeom prst="rect">
            <a:avLst/>
          </a:prstGeom>
        </p:spPr>
      </p:pic>
      <p:sp>
        <p:nvSpPr>
          <p:cNvPr id="9" name="Oval 8"/>
          <p:cNvSpPr/>
          <p:nvPr/>
        </p:nvSpPr>
        <p:spPr>
          <a:xfrm>
            <a:off x="5724468" y="1690781"/>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2"/>
          <p:cNvSpPr txBox="1">
            <a:spLocks noChangeArrowheads="1"/>
          </p:cNvSpPr>
          <p:nvPr/>
        </p:nvSpPr>
        <p:spPr>
          <a:xfrm>
            <a:off x="4884434" y="1806214"/>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integration</a:t>
            </a:r>
            <a:endParaRPr lang="nl-NL" dirty="0">
              <a:latin typeface="+mj-lt"/>
              <a:ea typeface="+mj-ea"/>
              <a:cs typeface="+mj-cs"/>
            </a:endParaRPr>
          </a:p>
        </p:txBody>
      </p:sp>
    </p:spTree>
    <p:extLst>
      <p:ext uri="{BB962C8B-B14F-4D97-AF65-F5344CB8AC3E}">
        <p14:creationId xmlns:p14="http://schemas.microsoft.com/office/powerpoint/2010/main" val="36384687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7" grpId="0"/>
      <p:bldP spid="9" grpId="0" animBg="1"/>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8600" y="2286000"/>
            <a:ext cx="8763000" cy="2159849"/>
          </a:xfrm>
          <a:prstGeom prst="rect">
            <a:avLst/>
          </a:prstGeom>
        </p:spPr>
      </p:pic>
      <p:sp>
        <p:nvSpPr>
          <p:cNvPr id="4" name="Rectangle 2"/>
          <p:cNvSpPr txBox="1">
            <a:spLocks noChangeArrowheads="1"/>
          </p:cNvSpPr>
          <p:nvPr/>
        </p:nvSpPr>
        <p:spPr>
          <a:xfrm>
            <a:off x="152400" y="4537800"/>
            <a:ext cx="1752600" cy="720000"/>
          </a:xfrm>
          <a:prstGeom prst="rect">
            <a:avLst/>
          </a:prstGeom>
        </p:spPr>
        <p:txBody>
          <a:bodyPr/>
          <a:lstStyle/>
          <a:p>
            <a:pPr algn="ctr" fontAlgn="auto">
              <a:spcAft>
                <a:spcPts val="0"/>
              </a:spcAft>
              <a:defRPr/>
            </a:pPr>
            <a:r>
              <a:rPr lang="nl-BE" dirty="0" smtClean="0">
                <a:latin typeface="+mj-lt"/>
                <a:ea typeface="+mj-ea"/>
                <a:cs typeface="+mj-cs"/>
              </a:rPr>
              <a:t>Develop</a:t>
            </a:r>
            <a:endParaRPr lang="nl-NL" dirty="0">
              <a:latin typeface="+mj-lt"/>
              <a:ea typeface="+mj-ea"/>
              <a:cs typeface="+mj-cs"/>
            </a:endParaRPr>
          </a:p>
        </p:txBody>
      </p:sp>
      <p:sp>
        <p:nvSpPr>
          <p:cNvPr id="5" name="Rectangle 2"/>
          <p:cNvSpPr txBox="1">
            <a:spLocks noChangeArrowheads="1"/>
          </p:cNvSpPr>
          <p:nvPr/>
        </p:nvSpPr>
        <p:spPr>
          <a:xfrm>
            <a:off x="2463800" y="4537800"/>
            <a:ext cx="1752600" cy="720000"/>
          </a:xfrm>
          <a:prstGeom prst="rect">
            <a:avLst/>
          </a:prstGeom>
        </p:spPr>
        <p:txBody>
          <a:bodyPr/>
          <a:lstStyle/>
          <a:p>
            <a:pPr algn="ctr" fontAlgn="auto">
              <a:spcAft>
                <a:spcPts val="0"/>
              </a:spcAft>
              <a:defRPr/>
            </a:pPr>
            <a:r>
              <a:rPr lang="nl-BE" dirty="0" smtClean="0">
                <a:latin typeface="+mj-lt"/>
                <a:ea typeface="+mj-ea"/>
                <a:cs typeface="+mj-cs"/>
              </a:rPr>
              <a:t>Update latest code</a:t>
            </a:r>
            <a:endParaRPr lang="nl-NL" dirty="0">
              <a:latin typeface="+mj-lt"/>
              <a:ea typeface="+mj-ea"/>
              <a:cs typeface="+mj-cs"/>
            </a:endParaRPr>
          </a:p>
        </p:txBody>
      </p:sp>
      <p:sp>
        <p:nvSpPr>
          <p:cNvPr id="6" name="Rectangle 2"/>
          <p:cNvSpPr txBox="1">
            <a:spLocks noChangeArrowheads="1"/>
          </p:cNvSpPr>
          <p:nvPr/>
        </p:nvSpPr>
        <p:spPr>
          <a:xfrm>
            <a:off x="4775200" y="4537800"/>
            <a:ext cx="1752600" cy="720000"/>
          </a:xfrm>
          <a:prstGeom prst="rect">
            <a:avLst/>
          </a:prstGeom>
        </p:spPr>
        <p:txBody>
          <a:bodyPr/>
          <a:lstStyle/>
          <a:p>
            <a:pPr algn="ctr" fontAlgn="auto">
              <a:spcAft>
                <a:spcPts val="0"/>
              </a:spcAft>
              <a:defRPr/>
            </a:pPr>
            <a:r>
              <a:rPr lang="nl-BE" dirty="0" smtClean="0">
                <a:latin typeface="+mj-lt"/>
                <a:ea typeface="+mj-ea"/>
                <a:cs typeface="+mj-cs"/>
              </a:rPr>
              <a:t>Run tests</a:t>
            </a:r>
            <a:endParaRPr lang="nl-NL" dirty="0">
              <a:latin typeface="+mj-lt"/>
              <a:ea typeface="+mj-ea"/>
              <a:cs typeface="+mj-cs"/>
            </a:endParaRPr>
          </a:p>
        </p:txBody>
      </p:sp>
      <p:sp>
        <p:nvSpPr>
          <p:cNvPr id="7" name="Rectangle 2"/>
          <p:cNvSpPr txBox="1">
            <a:spLocks noChangeArrowheads="1"/>
          </p:cNvSpPr>
          <p:nvPr/>
        </p:nvSpPr>
        <p:spPr>
          <a:xfrm>
            <a:off x="7086600" y="4537800"/>
            <a:ext cx="1752600" cy="720000"/>
          </a:xfrm>
          <a:prstGeom prst="rect">
            <a:avLst/>
          </a:prstGeom>
        </p:spPr>
        <p:txBody>
          <a:bodyPr/>
          <a:lstStyle/>
          <a:p>
            <a:pPr algn="ctr" fontAlgn="auto">
              <a:spcAft>
                <a:spcPts val="0"/>
              </a:spcAft>
              <a:defRPr/>
            </a:pPr>
            <a:r>
              <a:rPr lang="nl-BE" dirty="0" smtClean="0">
                <a:latin typeface="+mj-lt"/>
                <a:ea typeface="+mj-ea"/>
                <a:cs typeface="+mj-cs"/>
              </a:rPr>
              <a:t>Check in code</a:t>
            </a:r>
            <a:endParaRPr lang="nl-NL" dirty="0">
              <a:latin typeface="+mj-lt"/>
              <a:ea typeface="+mj-ea"/>
              <a:cs typeface="+mj-cs"/>
            </a:endParaRPr>
          </a:p>
        </p:txBody>
      </p:sp>
      <p:sp>
        <p:nvSpPr>
          <p:cNvPr id="8" name="Rectangle 2"/>
          <p:cNvSpPr txBox="1">
            <a:spLocks noChangeArrowheads="1"/>
          </p:cNvSpPr>
          <p:nvPr/>
        </p:nvSpPr>
        <p:spPr>
          <a:xfrm>
            <a:off x="457200" y="228600"/>
            <a:ext cx="8229600" cy="1143000"/>
          </a:xfrm>
          <a:prstGeom prst="rect">
            <a:avLst/>
          </a:prstGeom>
        </p:spPr>
        <p:txBody>
          <a:bodyPr/>
          <a:lstStyle/>
          <a:p>
            <a:pPr algn="ctr" fontAlgn="auto">
              <a:spcAft>
                <a:spcPts val="0"/>
              </a:spcAft>
              <a:defRPr/>
            </a:pPr>
            <a:r>
              <a:rPr lang="nl-BE" sz="4400" dirty="0">
                <a:latin typeface="+mj-lt"/>
                <a:ea typeface="+mj-ea"/>
                <a:cs typeface="+mj-cs"/>
              </a:rPr>
              <a:t>Continuous integration</a:t>
            </a:r>
            <a:endParaRPr lang="nl-NL" sz="4400" dirty="0">
              <a:latin typeface="+mj-lt"/>
              <a:ea typeface="+mj-ea"/>
              <a:cs typeface="+mj-cs"/>
            </a:endParaRPr>
          </a:p>
        </p:txBody>
      </p:sp>
    </p:spTree>
    <p:extLst>
      <p:ext uri="{BB962C8B-B14F-4D97-AF65-F5344CB8AC3E}">
        <p14:creationId xmlns:p14="http://schemas.microsoft.com/office/powerpoint/2010/main" val="29649849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304800"/>
            <a:ext cx="8229600" cy="1143000"/>
          </a:xfrm>
          <a:prstGeom prst="rect">
            <a:avLst/>
          </a:prstGeom>
        </p:spPr>
        <p:txBody>
          <a:bodyPr/>
          <a:lstStyle/>
          <a:p>
            <a:pPr algn="ctr" fontAlgn="auto">
              <a:spcAft>
                <a:spcPts val="0"/>
              </a:spcAft>
              <a:defRPr/>
            </a:pPr>
            <a:r>
              <a:rPr lang="nl-BE" sz="4400" dirty="0" smtClean="0">
                <a:latin typeface="+mj-lt"/>
                <a:ea typeface="+mj-ea"/>
                <a:cs typeface="+mj-cs"/>
              </a:rPr>
              <a:t>Risk 7: “But </a:t>
            </a:r>
            <a:r>
              <a:rPr lang="nl-BE" sz="4400" dirty="0" err="1" smtClean="0">
                <a:latin typeface="+mj-lt"/>
                <a:ea typeface="+mj-ea"/>
                <a:cs typeface="+mj-cs"/>
              </a:rPr>
              <a:t>it</a:t>
            </a:r>
            <a:r>
              <a:rPr lang="nl-BE" sz="4400" dirty="0" smtClean="0">
                <a:latin typeface="+mj-lt"/>
                <a:ea typeface="+mj-ea"/>
                <a:cs typeface="+mj-cs"/>
              </a:rPr>
              <a:t> </a:t>
            </a:r>
            <a:r>
              <a:rPr lang="nl-BE" sz="4400" dirty="0" err="1" smtClean="0">
                <a:latin typeface="+mj-lt"/>
                <a:ea typeface="+mj-ea"/>
                <a:cs typeface="+mj-cs"/>
              </a:rPr>
              <a:t>worked</a:t>
            </a:r>
            <a:r>
              <a:rPr lang="nl-BE" sz="4400" dirty="0" smtClean="0">
                <a:latin typeface="+mj-lt"/>
                <a:ea typeface="+mj-ea"/>
                <a:cs typeface="+mj-cs"/>
              </a:rPr>
              <a:t> on </a:t>
            </a:r>
            <a:r>
              <a:rPr lang="nl-BE" sz="4400" dirty="0" err="1" smtClean="0">
                <a:latin typeface="+mj-lt"/>
                <a:ea typeface="+mj-ea"/>
                <a:cs typeface="+mj-cs"/>
              </a:rPr>
              <a:t>my</a:t>
            </a:r>
            <a:r>
              <a:rPr lang="nl-BE" sz="4400" dirty="0" smtClean="0">
                <a:latin typeface="+mj-lt"/>
                <a:ea typeface="+mj-ea"/>
                <a:cs typeface="+mj-cs"/>
              </a:rPr>
              <a:t> machine”</a:t>
            </a:r>
            <a:endParaRPr lang="nl-NL" sz="4400" dirty="0">
              <a:latin typeface="+mj-lt"/>
              <a:ea typeface="+mj-ea"/>
              <a:cs typeface="+mj-cs"/>
            </a:endParaRPr>
          </a:p>
        </p:txBody>
      </p:sp>
      <p:sp>
        <p:nvSpPr>
          <p:cNvPr id="5" name="Rectangle 2"/>
          <p:cNvSpPr txBox="1">
            <a:spLocks noChangeArrowheads="1"/>
          </p:cNvSpPr>
          <p:nvPr/>
        </p:nvSpPr>
        <p:spPr>
          <a:xfrm>
            <a:off x="5791200" y="4510398"/>
            <a:ext cx="3058257" cy="792162"/>
          </a:xfrm>
          <a:prstGeom prst="rect">
            <a:avLst/>
          </a:prstGeom>
        </p:spPr>
        <p:txBody>
          <a:bodyPr/>
          <a:lstStyle/>
          <a:p>
            <a:pPr fontAlgn="auto">
              <a:spcAft>
                <a:spcPts val="0"/>
              </a:spcAft>
              <a:defRPr/>
            </a:pPr>
            <a:r>
              <a:rPr lang="en-GB" dirty="0">
                <a:latin typeface="+mj-lt"/>
                <a:ea typeface="+mj-ea"/>
                <a:cs typeface="+mj-cs"/>
              </a:rPr>
              <a:t>clean environment</a:t>
            </a:r>
            <a:endParaRPr lang="nl-NL" dirty="0">
              <a:latin typeface="+mj-lt"/>
              <a:ea typeface="+mj-ea"/>
              <a:cs typeface="+mj-cs"/>
            </a:endParaRPr>
          </a:p>
        </p:txBody>
      </p:sp>
      <p:sp>
        <p:nvSpPr>
          <p:cNvPr id="6" name="Rectangle 2"/>
          <p:cNvSpPr txBox="1">
            <a:spLocks noChangeArrowheads="1"/>
          </p:cNvSpPr>
          <p:nvPr/>
        </p:nvSpPr>
        <p:spPr>
          <a:xfrm>
            <a:off x="5791200" y="5279696"/>
            <a:ext cx="3058258" cy="792163"/>
          </a:xfrm>
          <a:prstGeom prst="rect">
            <a:avLst/>
          </a:prstGeom>
        </p:spPr>
        <p:txBody>
          <a:bodyPr/>
          <a:lstStyle/>
          <a:p>
            <a:pPr fontAlgn="auto">
              <a:spcAft>
                <a:spcPts val="0"/>
              </a:spcAft>
              <a:defRPr/>
            </a:pPr>
            <a:r>
              <a:rPr lang="en-GB" dirty="0">
                <a:latin typeface="+mj-lt"/>
                <a:ea typeface="+mj-ea"/>
                <a:cs typeface="+mj-cs"/>
              </a:rPr>
              <a:t>several times a day</a:t>
            </a:r>
            <a:endParaRPr lang="nl-NL" dirty="0">
              <a:latin typeface="+mj-lt"/>
              <a:ea typeface="+mj-ea"/>
              <a:cs typeface="+mj-cs"/>
            </a:endParaRPr>
          </a:p>
        </p:txBody>
      </p:sp>
      <p:sp>
        <p:nvSpPr>
          <p:cNvPr id="8" name="Rectangle 2"/>
          <p:cNvSpPr txBox="1">
            <a:spLocks noChangeArrowheads="1"/>
          </p:cNvSpPr>
          <p:nvPr/>
        </p:nvSpPr>
        <p:spPr>
          <a:xfrm>
            <a:off x="5791200" y="2971800"/>
            <a:ext cx="3352800" cy="792163"/>
          </a:xfrm>
          <a:prstGeom prst="rect">
            <a:avLst/>
          </a:prstGeom>
        </p:spPr>
        <p:txBody>
          <a:bodyPr/>
          <a:lstStyle/>
          <a:p>
            <a:pPr fontAlgn="auto">
              <a:spcAft>
                <a:spcPts val="0"/>
              </a:spcAft>
              <a:defRPr/>
            </a:pPr>
            <a:r>
              <a:rPr lang="en-GB" dirty="0">
                <a:latin typeface="+mj-lt"/>
                <a:ea typeface="+mj-ea"/>
                <a:cs typeface="+mj-cs"/>
              </a:rPr>
              <a:t>automated </a:t>
            </a:r>
            <a:r>
              <a:rPr lang="en-GB" dirty="0" smtClean="0">
                <a:latin typeface="+mj-lt"/>
                <a:ea typeface="+mj-ea"/>
                <a:cs typeface="+mj-cs"/>
              </a:rPr>
              <a:t>build (Ant, Maven,..)</a:t>
            </a:r>
            <a:endParaRPr lang="nl-NL" dirty="0">
              <a:latin typeface="+mj-lt"/>
              <a:ea typeface="+mj-ea"/>
              <a:cs typeface="+mj-cs"/>
            </a:endParaRPr>
          </a:p>
        </p:txBody>
      </p:sp>
      <p:sp>
        <p:nvSpPr>
          <p:cNvPr id="9" name="Rectangle 2"/>
          <p:cNvSpPr txBox="1">
            <a:spLocks noChangeArrowheads="1"/>
          </p:cNvSpPr>
          <p:nvPr/>
        </p:nvSpPr>
        <p:spPr>
          <a:xfrm>
            <a:off x="5791200" y="6048996"/>
            <a:ext cx="3058258" cy="792163"/>
          </a:xfrm>
          <a:prstGeom prst="rect">
            <a:avLst/>
          </a:prstGeom>
        </p:spPr>
        <p:txBody>
          <a:bodyPr/>
          <a:lstStyle/>
          <a:p>
            <a:pPr fontAlgn="auto">
              <a:spcAft>
                <a:spcPts val="0"/>
              </a:spcAft>
              <a:defRPr/>
            </a:pPr>
            <a:r>
              <a:rPr lang="en-GB" dirty="0" smtClean="0">
                <a:latin typeface="+mj-lt"/>
                <a:ea typeface="+mj-ea"/>
                <a:cs typeface="+mj-cs"/>
              </a:rPr>
              <a:t>tool</a:t>
            </a:r>
            <a:r>
              <a:rPr lang="en-GB" dirty="0">
                <a:latin typeface="+mj-lt"/>
                <a:ea typeface="+mj-ea"/>
                <a:cs typeface="+mj-cs"/>
              </a:rPr>
              <a:t>: </a:t>
            </a:r>
            <a:r>
              <a:rPr lang="en-GB" dirty="0" smtClean="0">
                <a:latin typeface="+mj-lt"/>
                <a:ea typeface="+mj-ea"/>
                <a:cs typeface="+mj-cs"/>
              </a:rPr>
              <a:t>Jenkins, Cruise Control, …</a:t>
            </a:r>
            <a:endParaRPr lang="nl-NL" dirty="0">
              <a:latin typeface="+mj-lt"/>
              <a:ea typeface="+mj-ea"/>
              <a:cs typeface="+mj-cs"/>
            </a:endParaRPr>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3668" b="28339"/>
          <a:stretch/>
        </p:blipFill>
        <p:spPr bwMode="auto">
          <a:xfrm>
            <a:off x="0" y="2964668"/>
            <a:ext cx="5766122" cy="3893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2"/>
          <p:cNvSpPr txBox="1">
            <a:spLocks noChangeArrowheads="1"/>
          </p:cNvSpPr>
          <p:nvPr/>
        </p:nvSpPr>
        <p:spPr>
          <a:xfrm>
            <a:off x="539552" y="1700808"/>
            <a:ext cx="6553200" cy="792163"/>
          </a:xfrm>
          <a:prstGeom prst="rect">
            <a:avLst/>
          </a:prstGeom>
        </p:spPr>
        <p:txBody>
          <a:bodyPr/>
          <a:lstStyle/>
          <a:p>
            <a:pPr fontAlgn="auto">
              <a:spcAft>
                <a:spcPts val="0"/>
              </a:spcAft>
              <a:defRPr/>
            </a:pPr>
            <a:r>
              <a:rPr lang="nl-BE" i="1" dirty="0" smtClean="0">
                <a:latin typeface="+mj-lt"/>
                <a:ea typeface="+mj-ea"/>
                <a:cs typeface="+mj-cs"/>
              </a:rPr>
              <a:t>Solution: </a:t>
            </a:r>
            <a:r>
              <a:rPr lang="nl-BE" i="1" dirty="0" err="1" smtClean="0">
                <a:latin typeface="+mj-lt"/>
                <a:ea typeface="+mj-ea"/>
                <a:cs typeface="+mj-cs"/>
              </a:rPr>
              <a:t>automate</a:t>
            </a:r>
            <a:r>
              <a:rPr lang="nl-BE" i="1" dirty="0" smtClean="0">
                <a:latin typeface="+mj-lt"/>
                <a:ea typeface="+mj-ea"/>
                <a:cs typeface="+mj-cs"/>
              </a:rPr>
              <a:t> building</a:t>
            </a:r>
            <a:endParaRPr lang="nl-NL" i="1" dirty="0">
              <a:latin typeface="+mj-lt"/>
              <a:ea typeface="+mj-ea"/>
              <a:cs typeface="+mj-cs"/>
            </a:endParaRPr>
          </a:p>
        </p:txBody>
      </p:sp>
      <p:sp>
        <p:nvSpPr>
          <p:cNvPr id="12" name="Rectangle 2"/>
          <p:cNvSpPr txBox="1">
            <a:spLocks noChangeArrowheads="1"/>
          </p:cNvSpPr>
          <p:nvPr/>
        </p:nvSpPr>
        <p:spPr>
          <a:xfrm>
            <a:off x="5791200" y="3741099"/>
            <a:ext cx="3352800" cy="792163"/>
          </a:xfrm>
          <a:prstGeom prst="rect">
            <a:avLst/>
          </a:prstGeom>
        </p:spPr>
        <p:txBody>
          <a:bodyPr/>
          <a:lstStyle/>
          <a:p>
            <a:pPr fontAlgn="auto">
              <a:spcAft>
                <a:spcPts val="0"/>
              </a:spcAft>
              <a:defRPr/>
            </a:pPr>
            <a:r>
              <a:rPr lang="en-US" dirty="0" smtClean="0">
                <a:latin typeface="+mj-lt"/>
                <a:ea typeface="+mj-ea"/>
                <a:cs typeface="+mj-cs"/>
              </a:rPr>
              <a:t>b</a:t>
            </a:r>
            <a:r>
              <a:rPr lang="en-GB" dirty="0" err="1" smtClean="0">
                <a:latin typeface="+mj-lt"/>
                <a:ea typeface="+mj-ea"/>
                <a:cs typeface="+mj-cs"/>
              </a:rPr>
              <a:t>uild</a:t>
            </a:r>
            <a:r>
              <a:rPr lang="en-GB" dirty="0" smtClean="0">
                <a:latin typeface="+mj-lt"/>
                <a:ea typeface="+mj-ea"/>
                <a:cs typeface="+mj-cs"/>
              </a:rPr>
              <a:t> potentially shippable product</a:t>
            </a:r>
            <a:endParaRPr lang="nl-NL" dirty="0">
              <a:latin typeface="+mj-lt"/>
              <a:ea typeface="+mj-ea"/>
              <a:cs typeface="+mj-cs"/>
            </a:endParaRPr>
          </a:p>
        </p:txBody>
      </p:sp>
      <p:sp>
        <p:nvSpPr>
          <p:cNvPr id="13" name="Oval 12"/>
          <p:cNvSpPr/>
          <p:nvPr/>
        </p:nvSpPr>
        <p:spPr>
          <a:xfrm>
            <a:off x="5574313" y="1661388"/>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2"/>
          <p:cNvSpPr txBox="1">
            <a:spLocks noChangeArrowheads="1"/>
          </p:cNvSpPr>
          <p:nvPr/>
        </p:nvSpPr>
        <p:spPr>
          <a:xfrm>
            <a:off x="4734279" y="1741148"/>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build</a:t>
            </a:r>
            <a:endParaRPr lang="nl-NL" dirty="0">
              <a:latin typeface="+mj-lt"/>
              <a:ea typeface="+mj-ea"/>
              <a:cs typeface="+mj-cs"/>
            </a:endParaRPr>
          </a:p>
        </p:txBody>
      </p:sp>
    </p:spTree>
    <p:extLst>
      <p:ext uri="{BB962C8B-B14F-4D97-AF65-F5344CB8AC3E}">
        <p14:creationId xmlns:p14="http://schemas.microsoft.com/office/powerpoint/2010/main" val="2342231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1" grpId="0"/>
      <p:bldP spid="12" grpId="0"/>
      <p:bldP spid="13" grpId="0" animBg="1"/>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2128" y="2133600"/>
            <a:ext cx="8879745" cy="2209800"/>
          </a:xfrm>
          <a:prstGeom prst="rect">
            <a:avLst/>
          </a:prstGeom>
        </p:spPr>
      </p:pic>
      <p:sp>
        <p:nvSpPr>
          <p:cNvPr id="14" name="Rectangle 2"/>
          <p:cNvSpPr txBox="1">
            <a:spLocks noChangeArrowheads="1"/>
          </p:cNvSpPr>
          <p:nvPr/>
        </p:nvSpPr>
        <p:spPr>
          <a:xfrm>
            <a:off x="381000" y="304800"/>
            <a:ext cx="8229600" cy="1143000"/>
          </a:xfrm>
          <a:prstGeom prst="rect">
            <a:avLst/>
          </a:prstGeom>
        </p:spPr>
        <p:txBody>
          <a:bodyPr/>
          <a:lstStyle/>
          <a:p>
            <a:pPr algn="ctr" fontAlgn="auto">
              <a:spcAft>
                <a:spcPts val="0"/>
              </a:spcAft>
              <a:defRPr/>
            </a:pPr>
            <a:r>
              <a:rPr lang="nl-BE" sz="4400" dirty="0">
                <a:latin typeface="+mj-lt"/>
                <a:ea typeface="+mj-ea"/>
                <a:cs typeface="+mj-cs"/>
              </a:rPr>
              <a:t>Continuous </a:t>
            </a:r>
            <a:r>
              <a:rPr lang="nl-BE" sz="4400" dirty="0" smtClean="0">
                <a:latin typeface="+mj-lt"/>
                <a:ea typeface="+mj-ea"/>
                <a:cs typeface="+mj-cs"/>
              </a:rPr>
              <a:t>build</a:t>
            </a:r>
            <a:endParaRPr lang="nl-NL" sz="4400" dirty="0">
              <a:latin typeface="+mj-lt"/>
              <a:ea typeface="+mj-ea"/>
              <a:cs typeface="+mj-cs"/>
            </a:endParaRPr>
          </a:p>
        </p:txBody>
      </p:sp>
      <p:sp>
        <p:nvSpPr>
          <p:cNvPr id="15" name="Rectangle 2"/>
          <p:cNvSpPr txBox="1">
            <a:spLocks noChangeArrowheads="1"/>
          </p:cNvSpPr>
          <p:nvPr/>
        </p:nvSpPr>
        <p:spPr>
          <a:xfrm>
            <a:off x="152400" y="4343400"/>
            <a:ext cx="1752600" cy="720000"/>
          </a:xfrm>
          <a:prstGeom prst="rect">
            <a:avLst/>
          </a:prstGeom>
        </p:spPr>
        <p:txBody>
          <a:bodyPr/>
          <a:lstStyle/>
          <a:p>
            <a:pPr algn="ctr" fontAlgn="auto">
              <a:spcAft>
                <a:spcPts val="0"/>
              </a:spcAft>
              <a:defRPr/>
            </a:pPr>
            <a:r>
              <a:rPr lang="nl-BE" dirty="0" smtClean="0">
                <a:latin typeface="+mj-lt"/>
                <a:ea typeface="+mj-ea"/>
                <a:cs typeface="+mj-cs"/>
              </a:rPr>
              <a:t>Check out source code</a:t>
            </a:r>
            <a:endParaRPr lang="nl-NL" dirty="0">
              <a:latin typeface="+mj-lt"/>
              <a:ea typeface="+mj-ea"/>
              <a:cs typeface="+mj-cs"/>
            </a:endParaRPr>
          </a:p>
        </p:txBody>
      </p:sp>
      <p:sp>
        <p:nvSpPr>
          <p:cNvPr id="16" name="Rectangle 2"/>
          <p:cNvSpPr txBox="1">
            <a:spLocks noChangeArrowheads="1"/>
          </p:cNvSpPr>
          <p:nvPr/>
        </p:nvSpPr>
        <p:spPr>
          <a:xfrm>
            <a:off x="2209800" y="4343400"/>
            <a:ext cx="1524000" cy="914400"/>
          </a:xfrm>
          <a:prstGeom prst="rect">
            <a:avLst/>
          </a:prstGeom>
        </p:spPr>
        <p:txBody>
          <a:bodyPr/>
          <a:lstStyle/>
          <a:p>
            <a:pPr algn="ctr" fontAlgn="auto">
              <a:spcAft>
                <a:spcPts val="0"/>
              </a:spcAft>
              <a:defRPr/>
            </a:pPr>
            <a:r>
              <a:rPr lang="nl-BE" dirty="0" smtClean="0">
                <a:latin typeface="+mj-lt"/>
                <a:ea typeface="+mj-ea"/>
                <a:cs typeface="+mj-cs"/>
              </a:rPr>
              <a:t>Clean DB, environment,</a:t>
            </a:r>
            <a:r>
              <a:rPr lang="en-US" dirty="0" smtClean="0">
                <a:latin typeface="+mj-lt"/>
                <a:ea typeface="+mj-ea"/>
                <a:cs typeface="+mj-cs"/>
              </a:rPr>
              <a:t>…</a:t>
            </a:r>
            <a:endParaRPr lang="nl-NL" dirty="0">
              <a:latin typeface="+mj-lt"/>
              <a:ea typeface="+mj-ea"/>
              <a:cs typeface="+mj-cs"/>
            </a:endParaRPr>
          </a:p>
        </p:txBody>
      </p:sp>
      <p:sp>
        <p:nvSpPr>
          <p:cNvPr id="17" name="Rectangle 2"/>
          <p:cNvSpPr txBox="1">
            <a:spLocks noChangeArrowheads="1"/>
          </p:cNvSpPr>
          <p:nvPr/>
        </p:nvSpPr>
        <p:spPr>
          <a:xfrm>
            <a:off x="3962400" y="4343400"/>
            <a:ext cx="1066800" cy="720000"/>
          </a:xfrm>
          <a:prstGeom prst="rect">
            <a:avLst/>
          </a:prstGeom>
        </p:spPr>
        <p:txBody>
          <a:bodyPr/>
          <a:lstStyle/>
          <a:p>
            <a:pPr algn="ctr" fontAlgn="auto">
              <a:spcAft>
                <a:spcPts val="0"/>
              </a:spcAft>
              <a:defRPr/>
            </a:pPr>
            <a:r>
              <a:rPr lang="nl-BE" dirty="0" smtClean="0">
                <a:latin typeface="+mj-lt"/>
                <a:ea typeface="+mj-ea"/>
                <a:cs typeface="+mj-cs"/>
              </a:rPr>
              <a:t>Build and test</a:t>
            </a:r>
            <a:endParaRPr lang="nl-NL" dirty="0">
              <a:latin typeface="+mj-lt"/>
              <a:ea typeface="+mj-ea"/>
              <a:cs typeface="+mj-cs"/>
            </a:endParaRPr>
          </a:p>
        </p:txBody>
      </p:sp>
      <p:sp>
        <p:nvSpPr>
          <p:cNvPr id="18" name="Rectangle 2"/>
          <p:cNvSpPr txBox="1">
            <a:spLocks noChangeArrowheads="1"/>
          </p:cNvSpPr>
          <p:nvPr/>
        </p:nvSpPr>
        <p:spPr>
          <a:xfrm>
            <a:off x="5257800" y="4343400"/>
            <a:ext cx="1524000" cy="720000"/>
          </a:xfrm>
          <a:prstGeom prst="rect">
            <a:avLst/>
          </a:prstGeom>
        </p:spPr>
        <p:txBody>
          <a:bodyPr/>
          <a:lstStyle/>
          <a:p>
            <a:pPr algn="ctr" fontAlgn="auto">
              <a:spcAft>
                <a:spcPts val="0"/>
              </a:spcAft>
              <a:defRPr/>
            </a:pPr>
            <a:r>
              <a:rPr lang="nl-BE" dirty="0" smtClean="0">
                <a:latin typeface="+mj-lt"/>
                <a:ea typeface="+mj-ea"/>
                <a:cs typeface="+mj-cs"/>
              </a:rPr>
              <a:t>Publish report</a:t>
            </a:r>
            <a:endParaRPr lang="nl-NL" dirty="0">
              <a:latin typeface="+mj-lt"/>
              <a:ea typeface="+mj-ea"/>
              <a:cs typeface="+mj-cs"/>
            </a:endParaRPr>
          </a:p>
        </p:txBody>
      </p:sp>
      <p:sp>
        <p:nvSpPr>
          <p:cNvPr id="19" name="Rectangle 2"/>
          <p:cNvSpPr txBox="1">
            <a:spLocks noChangeArrowheads="1"/>
          </p:cNvSpPr>
          <p:nvPr/>
        </p:nvSpPr>
        <p:spPr>
          <a:xfrm>
            <a:off x="7162800" y="4343400"/>
            <a:ext cx="1752600" cy="720000"/>
          </a:xfrm>
          <a:prstGeom prst="rect">
            <a:avLst/>
          </a:prstGeom>
        </p:spPr>
        <p:txBody>
          <a:bodyPr/>
          <a:lstStyle/>
          <a:p>
            <a:pPr algn="ctr" fontAlgn="auto">
              <a:spcAft>
                <a:spcPts val="0"/>
              </a:spcAft>
              <a:defRPr/>
            </a:pPr>
            <a:r>
              <a:rPr lang="nl-BE" dirty="0" smtClean="0">
                <a:latin typeface="+mj-lt"/>
                <a:ea typeface="+mj-ea"/>
                <a:cs typeface="+mj-cs"/>
              </a:rPr>
              <a:t>Tag source code</a:t>
            </a:r>
            <a:endParaRPr lang="nl-NL" dirty="0">
              <a:latin typeface="+mj-lt"/>
              <a:ea typeface="+mj-ea"/>
              <a:cs typeface="+mj-cs"/>
            </a:endParaRPr>
          </a:p>
        </p:txBody>
      </p:sp>
    </p:spTree>
    <p:extLst>
      <p:ext uri="{BB962C8B-B14F-4D97-AF65-F5344CB8AC3E}">
        <p14:creationId xmlns:p14="http://schemas.microsoft.com/office/powerpoint/2010/main" val="214787258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Placeholder 1"/>
          <p:cNvSpPr>
            <a:spLocks noGrp="1"/>
          </p:cNvSpPr>
          <p:nvPr>
            <p:ph type="body" sz="quarter" idx="13"/>
          </p:nvPr>
        </p:nvSpPr>
        <p:spPr bwMode="auto">
          <a:xfrm>
            <a:off x="981808" y="333376"/>
            <a:ext cx="7112977" cy="1008063"/>
          </a:xfrm>
          <a:noFill/>
          <a:ln>
            <a:miter lim="800000"/>
            <a:headEnd/>
            <a:tailEnd/>
          </a:ln>
        </p:spPr>
        <p:txBody>
          <a:bodyPr vert="horz" wrap="square" lIns="91440" tIns="45720" rIns="91440" bIns="45720" numCol="1" anchor="t" anchorCtr="0" compatLnSpc="1">
            <a:prstTxWarp prst="textNoShape">
              <a:avLst/>
            </a:prstTxWarp>
          </a:bodyPr>
          <a:lstStyle/>
          <a:p>
            <a:r>
              <a:rPr lang="nl-BE" sz="4400" dirty="0" smtClean="0"/>
              <a:t>Jenkins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1285874"/>
            <a:ext cx="8915400" cy="5572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956452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1338" y="2781300"/>
            <a:ext cx="8229600" cy="1143000"/>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eaLnBrk="1" hangingPunct="1"/>
            <a:r>
              <a:rPr lang="en-GB" sz="8800" dirty="0" smtClean="0"/>
              <a:t>Scrum</a:t>
            </a:r>
            <a:endParaRPr lang="nl-NL" sz="8800" dirty="0" smtClean="0"/>
          </a:p>
        </p:txBody>
      </p:sp>
      <p:sp>
        <p:nvSpPr>
          <p:cNvPr id="14" name="Rectangle 2"/>
          <p:cNvSpPr txBox="1">
            <a:spLocks noChangeArrowheads="1"/>
          </p:cNvSpPr>
          <p:nvPr/>
        </p:nvSpPr>
        <p:spPr>
          <a:xfrm>
            <a:off x="517281" y="1557338"/>
            <a:ext cx="3058257" cy="792162"/>
          </a:xfrm>
          <a:prstGeom prst="rect">
            <a:avLst/>
          </a:prstGeom>
        </p:spPr>
        <p:txBody>
          <a:bodyPr/>
          <a:lstStyle/>
          <a:p>
            <a:pPr algn="ctr" fontAlgn="auto">
              <a:spcAft>
                <a:spcPts val="0"/>
              </a:spcAft>
              <a:defRPr/>
            </a:pPr>
            <a:r>
              <a:rPr lang="en-GB" sz="3600" dirty="0">
                <a:latin typeface="+mj-lt"/>
                <a:ea typeface="+mj-ea"/>
                <a:cs typeface="+mj-cs"/>
              </a:rPr>
              <a:t>Iterations</a:t>
            </a:r>
            <a:endParaRPr lang="nl-NL" sz="3600" dirty="0">
              <a:latin typeface="+mj-lt"/>
              <a:ea typeface="+mj-ea"/>
              <a:cs typeface="+mj-cs"/>
            </a:endParaRPr>
          </a:p>
        </p:txBody>
      </p:sp>
      <p:sp>
        <p:nvSpPr>
          <p:cNvPr id="15" name="Rectangle 2"/>
          <p:cNvSpPr txBox="1">
            <a:spLocks noChangeArrowheads="1"/>
          </p:cNvSpPr>
          <p:nvPr/>
        </p:nvSpPr>
        <p:spPr>
          <a:xfrm>
            <a:off x="4372708" y="1268413"/>
            <a:ext cx="3056792" cy="792162"/>
          </a:xfrm>
          <a:prstGeom prst="rect">
            <a:avLst/>
          </a:prstGeom>
        </p:spPr>
        <p:txBody>
          <a:bodyPr/>
          <a:lstStyle/>
          <a:p>
            <a:pPr algn="ctr" fontAlgn="auto">
              <a:spcAft>
                <a:spcPts val="0"/>
              </a:spcAft>
              <a:defRPr/>
            </a:pPr>
            <a:r>
              <a:rPr lang="en-GB" sz="3600" dirty="0">
                <a:latin typeface="+mj-lt"/>
                <a:ea typeface="+mj-ea"/>
                <a:cs typeface="+mj-cs"/>
              </a:rPr>
              <a:t>Stories</a:t>
            </a:r>
            <a:endParaRPr lang="nl-NL" sz="3600" dirty="0">
              <a:latin typeface="+mj-lt"/>
              <a:ea typeface="+mj-ea"/>
              <a:cs typeface="+mj-cs"/>
            </a:endParaRPr>
          </a:p>
        </p:txBody>
      </p:sp>
      <p:sp>
        <p:nvSpPr>
          <p:cNvPr id="16" name="Rectangle 2"/>
          <p:cNvSpPr txBox="1">
            <a:spLocks noChangeArrowheads="1"/>
          </p:cNvSpPr>
          <p:nvPr/>
        </p:nvSpPr>
        <p:spPr>
          <a:xfrm>
            <a:off x="5568462" y="4797426"/>
            <a:ext cx="3058258" cy="792163"/>
          </a:xfrm>
          <a:prstGeom prst="rect">
            <a:avLst/>
          </a:prstGeom>
        </p:spPr>
        <p:txBody>
          <a:bodyPr/>
          <a:lstStyle/>
          <a:p>
            <a:pPr algn="ctr" fontAlgn="auto">
              <a:spcAft>
                <a:spcPts val="0"/>
              </a:spcAft>
              <a:defRPr/>
            </a:pPr>
            <a:r>
              <a:rPr lang="en-GB" sz="3600" dirty="0">
                <a:latin typeface="+mj-lt"/>
                <a:ea typeface="+mj-ea"/>
                <a:cs typeface="+mj-cs"/>
              </a:rPr>
              <a:t>Backlog</a:t>
            </a:r>
            <a:endParaRPr lang="nl-NL" sz="3600" dirty="0">
              <a:latin typeface="+mj-lt"/>
              <a:ea typeface="+mj-ea"/>
              <a:cs typeface="+mj-cs"/>
            </a:endParaRPr>
          </a:p>
        </p:txBody>
      </p:sp>
      <p:sp>
        <p:nvSpPr>
          <p:cNvPr id="17" name="Rectangle 2"/>
          <p:cNvSpPr txBox="1">
            <a:spLocks noChangeArrowheads="1"/>
          </p:cNvSpPr>
          <p:nvPr/>
        </p:nvSpPr>
        <p:spPr>
          <a:xfrm>
            <a:off x="915866" y="5229226"/>
            <a:ext cx="3058257" cy="792163"/>
          </a:xfrm>
          <a:prstGeom prst="rect">
            <a:avLst/>
          </a:prstGeom>
        </p:spPr>
        <p:txBody>
          <a:bodyPr/>
          <a:lstStyle/>
          <a:p>
            <a:pPr algn="ctr" fontAlgn="auto">
              <a:spcAft>
                <a:spcPts val="0"/>
              </a:spcAft>
              <a:defRPr/>
            </a:pPr>
            <a:r>
              <a:rPr lang="en-GB" sz="3600" dirty="0">
                <a:latin typeface="+mj-lt"/>
                <a:ea typeface="+mj-ea"/>
                <a:cs typeface="+mj-cs"/>
              </a:rPr>
              <a:t>Cooperation</a:t>
            </a:r>
            <a:endParaRPr lang="nl-NL" sz="3600" dirty="0">
              <a:latin typeface="+mj-lt"/>
              <a:ea typeface="+mj-ea"/>
              <a:cs typeface="+mj-cs"/>
            </a:endParaRPr>
          </a:p>
        </p:txBody>
      </p:sp>
    </p:spTree>
    <p:extLst>
      <p:ext uri="{BB962C8B-B14F-4D97-AF65-F5344CB8AC3E}">
        <p14:creationId xmlns:p14="http://schemas.microsoft.com/office/powerpoint/2010/main" val="23196000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Placeholder 1"/>
          <p:cNvSpPr>
            <a:spLocks noGrp="1"/>
          </p:cNvSpPr>
          <p:nvPr>
            <p:ph type="body" sz="quarter" idx="13"/>
          </p:nvPr>
        </p:nvSpPr>
        <p:spPr bwMode="auto">
          <a:xfrm>
            <a:off x="981808" y="333376"/>
            <a:ext cx="7112977" cy="1008063"/>
          </a:xfrm>
          <a:noFill/>
          <a:ln>
            <a:miter lim="800000"/>
            <a:headEnd/>
            <a:tailEnd/>
          </a:ln>
        </p:spPr>
        <p:txBody>
          <a:bodyPr vert="horz" wrap="square" lIns="91440" tIns="45720" rIns="91440" bIns="45720" numCol="1" anchor="t" anchorCtr="0" compatLnSpc="1">
            <a:prstTxWarp prst="textNoShape">
              <a:avLst/>
            </a:prstTxWarp>
          </a:bodyPr>
          <a:lstStyle/>
          <a:p>
            <a:r>
              <a:rPr lang="nl-BE" sz="4400" dirty="0" smtClean="0"/>
              <a:t>Jenkins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00" y="1277999"/>
            <a:ext cx="8928000" cy="5580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672499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Placeholder 1"/>
          <p:cNvSpPr>
            <a:spLocks noGrp="1"/>
          </p:cNvSpPr>
          <p:nvPr>
            <p:ph type="body" sz="quarter" idx="13"/>
          </p:nvPr>
        </p:nvSpPr>
        <p:spPr bwMode="auto">
          <a:xfrm>
            <a:off x="981808" y="333376"/>
            <a:ext cx="7112977" cy="1008063"/>
          </a:xfrm>
          <a:noFill/>
          <a:ln>
            <a:miter lim="800000"/>
            <a:headEnd/>
            <a:tailEnd/>
          </a:ln>
        </p:spPr>
        <p:txBody>
          <a:bodyPr vert="horz" wrap="square" lIns="91440" tIns="45720" rIns="91440" bIns="45720" numCol="1" anchor="t" anchorCtr="0" compatLnSpc="1">
            <a:prstTxWarp prst="textNoShape">
              <a:avLst/>
            </a:prstTxWarp>
          </a:bodyPr>
          <a:lstStyle/>
          <a:p>
            <a:r>
              <a:rPr lang="nl-BE" sz="4400" dirty="0" smtClean="0"/>
              <a:t>Jenkins</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 y="1219200"/>
            <a:ext cx="8976360" cy="561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988219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381000" y="304800"/>
            <a:ext cx="8229600" cy="1143000"/>
          </a:xfrm>
          <a:prstGeom prst="rect">
            <a:avLst/>
          </a:prstGeom>
        </p:spPr>
        <p:txBody>
          <a:bodyPr/>
          <a:lstStyle/>
          <a:p>
            <a:pPr algn="ctr" fontAlgn="auto">
              <a:spcAft>
                <a:spcPts val="0"/>
              </a:spcAft>
              <a:defRPr/>
            </a:pPr>
            <a:r>
              <a:rPr lang="nl-BE" sz="4400" dirty="0" smtClean="0">
                <a:latin typeface="+mj-lt"/>
                <a:ea typeface="+mj-ea"/>
                <a:cs typeface="+mj-cs"/>
              </a:rPr>
              <a:t>Risk 8: </a:t>
            </a:r>
            <a:r>
              <a:rPr lang="nl-BE" sz="4400" dirty="0" err="1" smtClean="0">
                <a:latin typeface="+mj-lt"/>
                <a:ea typeface="+mj-ea"/>
                <a:cs typeface="+mj-cs"/>
              </a:rPr>
              <a:t>it</a:t>
            </a:r>
            <a:r>
              <a:rPr lang="nl-BE" sz="4400" dirty="0" smtClean="0">
                <a:latin typeface="+mj-lt"/>
                <a:ea typeface="+mj-ea"/>
                <a:cs typeface="+mj-cs"/>
              </a:rPr>
              <a:t> takes </a:t>
            </a:r>
            <a:r>
              <a:rPr lang="nl-BE" sz="4400" dirty="0" err="1" smtClean="0">
                <a:latin typeface="+mj-lt"/>
                <a:ea typeface="+mj-ea"/>
                <a:cs typeface="+mj-cs"/>
              </a:rPr>
              <a:t>days</a:t>
            </a:r>
            <a:r>
              <a:rPr lang="nl-BE" sz="4400" dirty="0" smtClean="0">
                <a:latin typeface="+mj-lt"/>
                <a:ea typeface="+mj-ea"/>
                <a:cs typeface="+mj-cs"/>
              </a:rPr>
              <a:t> </a:t>
            </a:r>
            <a:r>
              <a:rPr lang="nl-BE" sz="4400" dirty="0" err="1" smtClean="0">
                <a:latin typeface="+mj-lt"/>
                <a:ea typeface="+mj-ea"/>
                <a:cs typeface="+mj-cs"/>
              </a:rPr>
              <a:t>to</a:t>
            </a:r>
            <a:r>
              <a:rPr lang="nl-BE" sz="4400" dirty="0" smtClean="0">
                <a:latin typeface="+mj-lt"/>
                <a:ea typeface="+mj-ea"/>
                <a:cs typeface="+mj-cs"/>
              </a:rPr>
              <a:t> </a:t>
            </a:r>
            <a:r>
              <a:rPr lang="nl-BE" sz="4400" dirty="0" err="1" smtClean="0">
                <a:latin typeface="+mj-lt"/>
                <a:ea typeface="+mj-ea"/>
                <a:cs typeface="+mj-cs"/>
              </a:rPr>
              <a:t>deploy</a:t>
            </a:r>
            <a:endParaRPr lang="nl-NL" sz="4400" dirty="0">
              <a:latin typeface="+mj-lt"/>
              <a:ea typeface="+mj-ea"/>
              <a:cs typeface="+mj-cs"/>
            </a:endParaRPr>
          </a:p>
        </p:txBody>
      </p:sp>
      <p:sp>
        <p:nvSpPr>
          <p:cNvPr id="5" name="Rectangle 2"/>
          <p:cNvSpPr txBox="1">
            <a:spLocks noChangeArrowheads="1"/>
          </p:cNvSpPr>
          <p:nvPr/>
        </p:nvSpPr>
        <p:spPr>
          <a:xfrm>
            <a:off x="5791200" y="4077072"/>
            <a:ext cx="3058258" cy="792162"/>
          </a:xfrm>
          <a:prstGeom prst="rect">
            <a:avLst/>
          </a:prstGeom>
        </p:spPr>
        <p:txBody>
          <a:bodyPr/>
          <a:lstStyle/>
          <a:p>
            <a:pPr fontAlgn="auto">
              <a:spcAft>
                <a:spcPts val="0"/>
              </a:spcAft>
              <a:defRPr/>
            </a:pPr>
            <a:r>
              <a:rPr lang="en-GB" dirty="0"/>
              <a:t>Tool: </a:t>
            </a:r>
            <a:r>
              <a:rPr lang="en-GB" dirty="0" smtClean="0"/>
              <a:t>Jenkins, Maven/</a:t>
            </a:r>
            <a:r>
              <a:rPr lang="en-GB" dirty="0" err="1" smtClean="0"/>
              <a:t>Gradle</a:t>
            </a:r>
            <a:r>
              <a:rPr lang="en-GB" dirty="0" smtClean="0"/>
              <a:t>, Flyway, </a:t>
            </a:r>
            <a:r>
              <a:rPr lang="en-GB" dirty="0" err="1" smtClean="0"/>
              <a:t>Docker</a:t>
            </a:r>
            <a:endParaRPr lang="nl-NL" dirty="0"/>
          </a:p>
        </p:txBody>
      </p:sp>
      <p:sp>
        <p:nvSpPr>
          <p:cNvPr id="7" name="Rectangle 2"/>
          <p:cNvSpPr txBox="1">
            <a:spLocks noChangeArrowheads="1"/>
          </p:cNvSpPr>
          <p:nvPr/>
        </p:nvSpPr>
        <p:spPr>
          <a:xfrm>
            <a:off x="5791200" y="4897967"/>
            <a:ext cx="3058257" cy="790575"/>
          </a:xfrm>
          <a:prstGeom prst="rect">
            <a:avLst/>
          </a:prstGeom>
        </p:spPr>
        <p:txBody>
          <a:bodyPr/>
          <a:lstStyle/>
          <a:p>
            <a:pPr fontAlgn="auto">
              <a:spcAft>
                <a:spcPts val="0"/>
              </a:spcAft>
              <a:defRPr/>
            </a:pPr>
            <a:r>
              <a:rPr lang="en-GB" dirty="0" err="1"/>
              <a:t>DevOps</a:t>
            </a:r>
            <a:endParaRPr lang="nl-NL" dirty="0">
              <a:latin typeface="+mj-lt"/>
              <a:ea typeface="+mj-ea"/>
              <a:cs typeface="+mj-cs"/>
            </a:endParaRPr>
          </a:p>
        </p:txBody>
      </p:sp>
      <p:sp>
        <p:nvSpPr>
          <p:cNvPr id="8" name="Rectangle 2"/>
          <p:cNvSpPr txBox="1">
            <a:spLocks noChangeArrowheads="1"/>
          </p:cNvSpPr>
          <p:nvPr/>
        </p:nvSpPr>
        <p:spPr>
          <a:xfrm>
            <a:off x="5791200" y="3322638"/>
            <a:ext cx="3060000" cy="790575"/>
          </a:xfrm>
          <a:prstGeom prst="rect">
            <a:avLst/>
          </a:prstGeom>
        </p:spPr>
        <p:txBody>
          <a:bodyPr/>
          <a:lstStyle/>
          <a:p>
            <a:pPr fontAlgn="auto">
              <a:spcAft>
                <a:spcPts val="0"/>
              </a:spcAft>
              <a:defRPr/>
            </a:pPr>
            <a:r>
              <a:rPr lang="en-GB" dirty="0"/>
              <a:t>automated </a:t>
            </a:r>
            <a:r>
              <a:rPr lang="en-GB" dirty="0" err="1"/>
              <a:t>config</a:t>
            </a:r>
            <a:r>
              <a:rPr lang="en-GB" dirty="0"/>
              <a:t> + </a:t>
            </a:r>
            <a:r>
              <a:rPr lang="en-GB" dirty="0" smtClean="0"/>
              <a:t>rollout</a:t>
            </a:r>
            <a:endParaRPr lang="nl-NL" dirty="0"/>
          </a:p>
        </p:txBody>
      </p:sp>
      <p:sp>
        <p:nvSpPr>
          <p:cNvPr id="9" name="Rectangle 2"/>
          <p:cNvSpPr txBox="1">
            <a:spLocks noChangeArrowheads="1"/>
          </p:cNvSpPr>
          <p:nvPr/>
        </p:nvSpPr>
        <p:spPr>
          <a:xfrm>
            <a:off x="539552" y="1558541"/>
            <a:ext cx="4876800" cy="792163"/>
          </a:xfrm>
          <a:prstGeom prst="rect">
            <a:avLst/>
          </a:prstGeom>
        </p:spPr>
        <p:txBody>
          <a:bodyPr/>
          <a:lstStyle/>
          <a:p>
            <a:pPr fontAlgn="auto">
              <a:spcAft>
                <a:spcPts val="0"/>
              </a:spcAft>
              <a:defRPr/>
            </a:pPr>
            <a:r>
              <a:rPr lang="nl-BE" i="1" dirty="0" smtClean="0">
                <a:latin typeface="+mj-lt"/>
                <a:ea typeface="+mj-ea"/>
                <a:cs typeface="+mj-cs"/>
              </a:rPr>
              <a:t>Solution: </a:t>
            </a:r>
            <a:r>
              <a:rPr lang="nl-BE" i="1" dirty="0" err="1" smtClean="0">
                <a:latin typeface="+mj-lt"/>
                <a:ea typeface="+mj-ea"/>
                <a:cs typeface="+mj-cs"/>
              </a:rPr>
              <a:t>continuous</a:t>
            </a:r>
            <a:r>
              <a:rPr lang="nl-BE" i="1" dirty="0" smtClean="0">
                <a:latin typeface="+mj-lt"/>
                <a:ea typeface="+mj-ea"/>
                <a:cs typeface="+mj-cs"/>
              </a:rPr>
              <a:t> delivery</a:t>
            </a:r>
            <a:endParaRPr lang="nl-NL" i="1" dirty="0">
              <a:latin typeface="+mj-lt"/>
              <a:ea typeface="+mj-ea"/>
              <a:cs typeface="+mj-cs"/>
            </a:endParaRPr>
          </a:p>
        </p:txBody>
      </p:sp>
      <p:pic>
        <p:nvPicPr>
          <p:cNvPr id="1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1562" b="26434"/>
          <a:stretch/>
        </p:blipFill>
        <p:spPr bwMode="auto">
          <a:xfrm>
            <a:off x="31200" y="3200400"/>
            <a:ext cx="5760000" cy="3494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Oval 9"/>
          <p:cNvSpPr/>
          <p:nvPr/>
        </p:nvSpPr>
        <p:spPr>
          <a:xfrm>
            <a:off x="5574313" y="1661388"/>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2"/>
          <p:cNvSpPr txBox="1">
            <a:spLocks noChangeArrowheads="1"/>
          </p:cNvSpPr>
          <p:nvPr/>
        </p:nvSpPr>
        <p:spPr>
          <a:xfrm>
            <a:off x="4734279" y="1741148"/>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smtClean="0">
                <a:latin typeface="+mj-lt"/>
                <a:ea typeface="+mj-ea"/>
                <a:cs typeface="+mj-cs"/>
              </a:rPr>
              <a:t>delivery</a:t>
            </a:r>
            <a:endParaRPr lang="nl-NL" dirty="0">
              <a:latin typeface="+mj-lt"/>
              <a:ea typeface="+mj-ea"/>
              <a:cs typeface="+mj-cs"/>
            </a:endParaRPr>
          </a:p>
        </p:txBody>
      </p:sp>
    </p:spTree>
    <p:extLst>
      <p:ext uri="{BB962C8B-B14F-4D97-AF65-F5344CB8AC3E}">
        <p14:creationId xmlns:p14="http://schemas.microsoft.com/office/powerpoint/2010/main" val="4778543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animBg="1"/>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381000" y="304800"/>
            <a:ext cx="8229600" cy="1143000"/>
          </a:xfrm>
          <a:prstGeom prst="rect">
            <a:avLst/>
          </a:prstGeom>
        </p:spPr>
        <p:txBody>
          <a:bodyPr/>
          <a:lstStyle/>
          <a:p>
            <a:pPr algn="ctr" fontAlgn="auto">
              <a:spcAft>
                <a:spcPts val="0"/>
              </a:spcAft>
              <a:defRPr/>
            </a:pPr>
            <a:r>
              <a:rPr lang="nl-BE" sz="4400" dirty="0" smtClean="0">
                <a:latin typeface="+mj-lt"/>
                <a:ea typeface="+mj-ea"/>
                <a:cs typeface="+mj-cs"/>
              </a:rPr>
              <a:t>Risk 9: customer </a:t>
            </a:r>
            <a:r>
              <a:rPr lang="nl-BE" sz="4400" dirty="0" err="1" smtClean="0">
                <a:latin typeface="+mj-lt"/>
                <a:ea typeface="+mj-ea"/>
                <a:cs typeface="+mj-cs"/>
              </a:rPr>
              <a:t>wanted</a:t>
            </a:r>
            <a:r>
              <a:rPr lang="nl-BE" sz="4400" dirty="0" smtClean="0">
                <a:latin typeface="+mj-lt"/>
                <a:ea typeface="+mj-ea"/>
                <a:cs typeface="+mj-cs"/>
              </a:rPr>
              <a:t> </a:t>
            </a:r>
            <a:r>
              <a:rPr lang="nl-BE" sz="4400" dirty="0" err="1" smtClean="0">
                <a:latin typeface="+mj-lt"/>
                <a:ea typeface="+mj-ea"/>
                <a:cs typeface="+mj-cs"/>
              </a:rPr>
              <a:t>something</a:t>
            </a:r>
            <a:r>
              <a:rPr lang="nl-BE" sz="4400" dirty="0" smtClean="0">
                <a:latin typeface="+mj-lt"/>
                <a:ea typeface="+mj-ea"/>
                <a:cs typeface="+mj-cs"/>
              </a:rPr>
              <a:t> </a:t>
            </a:r>
            <a:r>
              <a:rPr lang="nl-BE" sz="4400" dirty="0" err="1" smtClean="0">
                <a:latin typeface="+mj-lt"/>
                <a:ea typeface="+mj-ea"/>
                <a:cs typeface="+mj-cs"/>
              </a:rPr>
              <a:t>else</a:t>
            </a:r>
            <a:endParaRPr lang="nl-NL" sz="4400" dirty="0">
              <a:latin typeface="+mj-lt"/>
              <a:ea typeface="+mj-ea"/>
              <a:cs typeface="+mj-cs"/>
            </a:endParaRPr>
          </a:p>
        </p:txBody>
      </p:sp>
      <p:sp>
        <p:nvSpPr>
          <p:cNvPr id="5" name="Rectangle 2"/>
          <p:cNvSpPr txBox="1">
            <a:spLocks noChangeArrowheads="1"/>
          </p:cNvSpPr>
          <p:nvPr/>
        </p:nvSpPr>
        <p:spPr>
          <a:xfrm>
            <a:off x="5791200" y="4109509"/>
            <a:ext cx="3058258" cy="792162"/>
          </a:xfrm>
          <a:prstGeom prst="rect">
            <a:avLst/>
          </a:prstGeom>
        </p:spPr>
        <p:txBody>
          <a:bodyPr/>
          <a:lstStyle/>
          <a:p>
            <a:pPr fontAlgn="auto">
              <a:spcAft>
                <a:spcPts val="0"/>
              </a:spcAft>
              <a:defRPr/>
            </a:pPr>
            <a:r>
              <a:rPr lang="en-GB" dirty="0">
                <a:latin typeface="+mj-lt"/>
                <a:ea typeface="+mj-ea"/>
                <a:cs typeface="+mj-cs"/>
              </a:rPr>
              <a:t>demo</a:t>
            </a:r>
            <a:endParaRPr lang="nl-NL" dirty="0">
              <a:latin typeface="+mj-lt"/>
              <a:ea typeface="+mj-ea"/>
              <a:cs typeface="+mj-cs"/>
            </a:endParaRPr>
          </a:p>
        </p:txBody>
      </p:sp>
      <p:sp>
        <p:nvSpPr>
          <p:cNvPr id="6" name="Rectangle 2"/>
          <p:cNvSpPr txBox="1">
            <a:spLocks noChangeArrowheads="1"/>
          </p:cNvSpPr>
          <p:nvPr/>
        </p:nvSpPr>
        <p:spPr>
          <a:xfrm>
            <a:off x="5791200" y="5684838"/>
            <a:ext cx="3058258" cy="792162"/>
          </a:xfrm>
          <a:prstGeom prst="rect">
            <a:avLst/>
          </a:prstGeom>
        </p:spPr>
        <p:txBody>
          <a:bodyPr/>
          <a:lstStyle/>
          <a:p>
            <a:pPr fontAlgn="auto">
              <a:spcAft>
                <a:spcPts val="0"/>
              </a:spcAft>
              <a:defRPr/>
            </a:pPr>
            <a:r>
              <a:rPr lang="en-GB" dirty="0">
                <a:latin typeface="+mj-lt"/>
                <a:ea typeface="+mj-ea"/>
                <a:cs typeface="+mj-cs"/>
              </a:rPr>
              <a:t>every 2 weeks</a:t>
            </a:r>
            <a:endParaRPr lang="nl-NL" dirty="0">
              <a:latin typeface="+mj-lt"/>
              <a:ea typeface="+mj-ea"/>
              <a:cs typeface="+mj-cs"/>
            </a:endParaRPr>
          </a:p>
        </p:txBody>
      </p:sp>
      <p:sp>
        <p:nvSpPr>
          <p:cNvPr id="7" name="Rectangle 2"/>
          <p:cNvSpPr txBox="1">
            <a:spLocks noChangeArrowheads="1"/>
          </p:cNvSpPr>
          <p:nvPr/>
        </p:nvSpPr>
        <p:spPr>
          <a:xfrm>
            <a:off x="5791200" y="4897967"/>
            <a:ext cx="3058257" cy="790575"/>
          </a:xfrm>
          <a:prstGeom prst="rect">
            <a:avLst/>
          </a:prstGeom>
        </p:spPr>
        <p:txBody>
          <a:bodyPr/>
          <a:lstStyle/>
          <a:p>
            <a:pPr fontAlgn="auto">
              <a:spcAft>
                <a:spcPts val="0"/>
              </a:spcAft>
              <a:defRPr/>
            </a:pPr>
            <a:r>
              <a:rPr lang="en-GB" dirty="0">
                <a:latin typeface="+mj-lt"/>
                <a:ea typeface="+mj-ea"/>
                <a:cs typeface="+mj-cs"/>
              </a:rPr>
              <a:t>agreed with customer</a:t>
            </a:r>
            <a:endParaRPr lang="nl-NL" dirty="0">
              <a:latin typeface="+mj-lt"/>
              <a:ea typeface="+mj-ea"/>
              <a:cs typeface="+mj-cs"/>
            </a:endParaRPr>
          </a:p>
        </p:txBody>
      </p:sp>
      <p:sp>
        <p:nvSpPr>
          <p:cNvPr id="8" name="Rectangle 2"/>
          <p:cNvSpPr txBox="1">
            <a:spLocks noChangeArrowheads="1"/>
          </p:cNvSpPr>
          <p:nvPr/>
        </p:nvSpPr>
        <p:spPr>
          <a:xfrm>
            <a:off x="5791200" y="3322638"/>
            <a:ext cx="3352800" cy="790575"/>
          </a:xfrm>
          <a:prstGeom prst="rect">
            <a:avLst/>
          </a:prstGeom>
        </p:spPr>
        <p:txBody>
          <a:bodyPr/>
          <a:lstStyle/>
          <a:p>
            <a:pPr fontAlgn="auto">
              <a:spcAft>
                <a:spcPts val="0"/>
              </a:spcAft>
              <a:defRPr/>
            </a:pPr>
            <a:r>
              <a:rPr lang="en-GB" dirty="0">
                <a:latin typeface="+mj-lt"/>
                <a:ea typeface="+mj-ea"/>
                <a:cs typeface="+mj-cs"/>
              </a:rPr>
              <a:t>quick feedback </a:t>
            </a:r>
            <a:r>
              <a:rPr lang="en-GB" dirty="0" smtClean="0">
                <a:latin typeface="+mj-lt"/>
                <a:ea typeface="+mj-ea"/>
                <a:cs typeface="+mj-cs"/>
              </a:rPr>
              <a:t>to/from </a:t>
            </a:r>
            <a:r>
              <a:rPr lang="en-GB" dirty="0">
                <a:latin typeface="+mj-lt"/>
                <a:ea typeface="+mj-ea"/>
                <a:cs typeface="+mj-cs"/>
              </a:rPr>
              <a:t>customer</a:t>
            </a:r>
            <a:endParaRPr lang="nl-NL" dirty="0">
              <a:latin typeface="+mj-lt"/>
              <a:ea typeface="+mj-ea"/>
              <a:cs typeface="+mj-cs"/>
            </a:endParaRPr>
          </a:p>
        </p:txBody>
      </p:sp>
      <p:pic>
        <p:nvPicPr>
          <p:cNvPr id="2" name="Picture 1"/>
          <p:cNvPicPr>
            <a:picLocks noChangeAspect="1"/>
          </p:cNvPicPr>
          <p:nvPr/>
        </p:nvPicPr>
        <p:blipFill rotWithShape="1">
          <a:blip r:embed="rId3"/>
          <a:srcRect l="13246" r="4946"/>
          <a:stretch/>
        </p:blipFill>
        <p:spPr>
          <a:xfrm>
            <a:off x="0" y="3258000"/>
            <a:ext cx="5751667" cy="3600000"/>
          </a:xfrm>
          <a:prstGeom prst="rect">
            <a:avLst/>
          </a:prstGeom>
        </p:spPr>
      </p:pic>
      <p:sp>
        <p:nvSpPr>
          <p:cNvPr id="9" name="Rectangle 2"/>
          <p:cNvSpPr txBox="1">
            <a:spLocks noChangeArrowheads="1"/>
          </p:cNvSpPr>
          <p:nvPr/>
        </p:nvSpPr>
        <p:spPr>
          <a:xfrm>
            <a:off x="683568" y="1772816"/>
            <a:ext cx="4876800" cy="792163"/>
          </a:xfrm>
          <a:prstGeom prst="rect">
            <a:avLst/>
          </a:prstGeom>
        </p:spPr>
        <p:txBody>
          <a:bodyPr/>
          <a:lstStyle/>
          <a:p>
            <a:pPr fontAlgn="auto">
              <a:spcAft>
                <a:spcPts val="0"/>
              </a:spcAft>
              <a:defRPr/>
            </a:pPr>
            <a:r>
              <a:rPr lang="nl-BE" i="1" dirty="0" smtClean="0">
                <a:latin typeface="+mj-lt"/>
                <a:ea typeface="+mj-ea"/>
                <a:cs typeface="+mj-cs"/>
              </a:rPr>
              <a:t>Solution: </a:t>
            </a:r>
            <a:r>
              <a:rPr lang="nl-BE" i="1" dirty="0" err="1" smtClean="0">
                <a:latin typeface="+mj-lt"/>
                <a:ea typeface="+mj-ea"/>
                <a:cs typeface="+mj-cs"/>
              </a:rPr>
              <a:t>fast</a:t>
            </a:r>
            <a:r>
              <a:rPr lang="nl-BE" i="1" dirty="0" smtClean="0">
                <a:latin typeface="+mj-lt"/>
                <a:ea typeface="+mj-ea"/>
                <a:cs typeface="+mj-cs"/>
              </a:rPr>
              <a:t> feedback </a:t>
            </a:r>
            <a:r>
              <a:rPr lang="nl-BE" i="1" dirty="0" err="1" smtClean="0">
                <a:latin typeface="+mj-lt"/>
                <a:ea typeface="+mj-ea"/>
                <a:cs typeface="+mj-cs"/>
              </a:rPr>
              <a:t>from</a:t>
            </a:r>
            <a:r>
              <a:rPr lang="nl-BE" i="1" dirty="0" smtClean="0">
                <a:latin typeface="+mj-lt"/>
                <a:ea typeface="+mj-ea"/>
                <a:cs typeface="+mj-cs"/>
              </a:rPr>
              <a:t> customer</a:t>
            </a:r>
            <a:endParaRPr lang="nl-NL" i="1" dirty="0">
              <a:latin typeface="+mj-lt"/>
              <a:ea typeface="+mj-ea"/>
              <a:cs typeface="+mj-cs"/>
            </a:endParaRPr>
          </a:p>
        </p:txBody>
      </p:sp>
      <p:sp>
        <p:nvSpPr>
          <p:cNvPr id="10" name="Oval 9"/>
          <p:cNvSpPr/>
          <p:nvPr/>
        </p:nvSpPr>
        <p:spPr>
          <a:xfrm>
            <a:off x="5915707" y="1703744"/>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2"/>
          <p:cNvSpPr txBox="1">
            <a:spLocks noChangeArrowheads="1"/>
          </p:cNvSpPr>
          <p:nvPr/>
        </p:nvSpPr>
        <p:spPr>
          <a:xfrm>
            <a:off x="5582219" y="1809171"/>
            <a:ext cx="3056792" cy="792163"/>
          </a:xfrm>
          <a:prstGeom prst="rect">
            <a:avLst/>
          </a:prstGeom>
        </p:spPr>
        <p:txBody>
          <a:bodyPr/>
          <a:lstStyle/>
          <a:p>
            <a:pPr algn="ctr" fontAlgn="auto">
              <a:spcAft>
                <a:spcPts val="0"/>
              </a:spcAft>
              <a:defRPr/>
            </a:pPr>
            <a:r>
              <a:rPr lang="en-GB" dirty="0">
                <a:latin typeface="+mj-lt"/>
                <a:ea typeface="+mj-ea"/>
                <a:cs typeface="+mj-cs"/>
              </a:rPr>
              <a:t>Small</a:t>
            </a:r>
            <a:r>
              <a:rPr lang="en-GB" dirty="0">
                <a:solidFill>
                  <a:schemeClr val="bg1">
                    <a:lumMod val="65000"/>
                  </a:schemeClr>
                </a:solidFill>
                <a:latin typeface="+mj-lt"/>
                <a:ea typeface="+mj-ea"/>
                <a:cs typeface="+mj-cs"/>
              </a:rPr>
              <a:t> </a:t>
            </a:r>
            <a:r>
              <a:rPr lang="en-GB" dirty="0">
                <a:latin typeface="+mj-lt"/>
                <a:ea typeface="+mj-ea"/>
                <a:cs typeface="+mj-cs"/>
              </a:rPr>
              <a:t>releases</a:t>
            </a:r>
            <a:endParaRPr lang="nl-NL" dirty="0">
              <a:latin typeface="+mj-lt"/>
              <a:ea typeface="+mj-ea"/>
              <a:cs typeface="+mj-cs"/>
            </a:endParaRPr>
          </a:p>
        </p:txBody>
      </p:sp>
    </p:spTree>
    <p:extLst>
      <p:ext uri="{BB962C8B-B14F-4D97-AF65-F5344CB8AC3E}">
        <p14:creationId xmlns:p14="http://schemas.microsoft.com/office/powerpoint/2010/main" val="20615145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animBg="1"/>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6267819" y="2286357"/>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2"/>
          <p:cNvSpPr txBox="1">
            <a:spLocks noChangeArrowheads="1"/>
          </p:cNvSpPr>
          <p:nvPr/>
        </p:nvSpPr>
        <p:spPr>
          <a:xfrm>
            <a:off x="451338" y="2781300"/>
            <a:ext cx="8229600" cy="1143000"/>
          </a:xfrm>
          <a:prstGeom prst="rect">
            <a:avLst/>
          </a:prstGeom>
        </p:spPr>
        <p:txBody>
          <a:bodyPr/>
          <a:lstStyle/>
          <a:p>
            <a:pPr algn="ctr" fontAlgn="auto">
              <a:spcAft>
                <a:spcPts val="0"/>
              </a:spcAft>
              <a:defRPr/>
            </a:pPr>
            <a:r>
              <a:rPr lang="en-GB" sz="5400" dirty="0">
                <a:latin typeface="+mj-lt"/>
                <a:ea typeface="+mj-ea"/>
                <a:cs typeface="+mj-cs"/>
              </a:rPr>
              <a:t>XP practices</a:t>
            </a:r>
            <a:endParaRPr lang="nl-NL" sz="5400" dirty="0">
              <a:latin typeface="+mj-lt"/>
              <a:ea typeface="+mj-ea"/>
              <a:cs typeface="+mj-cs"/>
            </a:endParaRPr>
          </a:p>
        </p:txBody>
      </p:sp>
      <p:sp>
        <p:nvSpPr>
          <p:cNvPr id="6" name="Rectangle 2"/>
          <p:cNvSpPr txBox="1">
            <a:spLocks noChangeArrowheads="1"/>
          </p:cNvSpPr>
          <p:nvPr/>
        </p:nvSpPr>
        <p:spPr>
          <a:xfrm>
            <a:off x="5593374" y="2385218"/>
            <a:ext cx="3855426" cy="792163"/>
          </a:xfrm>
          <a:prstGeom prst="rect">
            <a:avLst/>
          </a:prstGeom>
        </p:spPr>
        <p:txBody>
          <a:bodyPr/>
          <a:lstStyle>
            <a:defPPr>
              <a:defRPr lang="en-US"/>
            </a:defPPr>
            <a:lvl1pPr algn="ctr" fontAlgn="auto">
              <a:spcAft>
                <a:spcPts val="0"/>
              </a:spcAft>
              <a:defRPr b="1">
                <a:latin typeface="+mj-lt"/>
                <a:ea typeface="+mj-ea"/>
                <a:cs typeface="+mj-cs"/>
              </a:defRPr>
            </a:lvl1pPr>
          </a:lstStyle>
          <a:p>
            <a:r>
              <a:rPr lang="en-GB" b="0" dirty="0"/>
              <a:t>Test Driven Development</a:t>
            </a:r>
            <a:endParaRPr lang="nl-NL" b="0" dirty="0"/>
          </a:p>
        </p:txBody>
      </p:sp>
      <p:sp>
        <p:nvSpPr>
          <p:cNvPr id="7" name="Rectangle 2"/>
          <p:cNvSpPr txBox="1">
            <a:spLocks noChangeArrowheads="1"/>
          </p:cNvSpPr>
          <p:nvPr/>
        </p:nvSpPr>
        <p:spPr>
          <a:xfrm>
            <a:off x="4566138" y="1424680"/>
            <a:ext cx="3722077" cy="792163"/>
          </a:xfrm>
          <a:prstGeom prst="rect">
            <a:avLst/>
          </a:prstGeom>
        </p:spPr>
        <p:txBody>
          <a:bodyPr/>
          <a:lstStyle/>
          <a:p>
            <a:pPr algn="ctr" fontAlgn="auto">
              <a:spcAft>
                <a:spcPts val="0"/>
              </a:spcAft>
              <a:defRPr/>
            </a:pPr>
            <a:r>
              <a:rPr lang="en-GB" dirty="0">
                <a:latin typeface="+mj-lt"/>
                <a:ea typeface="+mj-ea"/>
                <a:cs typeface="+mj-cs"/>
              </a:rPr>
              <a:t>Pair</a:t>
            </a:r>
            <a:r>
              <a:rPr lang="en-GB" dirty="0">
                <a:solidFill>
                  <a:schemeClr val="bg1">
                    <a:lumMod val="65000"/>
                  </a:schemeClr>
                </a:solidFill>
                <a:latin typeface="+mj-lt"/>
                <a:ea typeface="+mj-ea"/>
                <a:cs typeface="+mj-cs"/>
              </a:rPr>
              <a:t> </a:t>
            </a:r>
            <a:r>
              <a:rPr lang="en-GB" dirty="0">
                <a:latin typeface="+mj-lt"/>
                <a:ea typeface="+mj-ea"/>
                <a:cs typeface="+mj-cs"/>
              </a:rPr>
              <a:t>programming</a:t>
            </a:r>
            <a:endParaRPr lang="nl-NL" dirty="0">
              <a:latin typeface="+mj-lt"/>
              <a:ea typeface="+mj-ea"/>
              <a:cs typeface="+mj-cs"/>
            </a:endParaRPr>
          </a:p>
        </p:txBody>
      </p:sp>
      <p:sp>
        <p:nvSpPr>
          <p:cNvPr id="8" name="Rectangle 2"/>
          <p:cNvSpPr txBox="1">
            <a:spLocks noChangeArrowheads="1"/>
          </p:cNvSpPr>
          <p:nvPr/>
        </p:nvSpPr>
        <p:spPr>
          <a:xfrm>
            <a:off x="3886200" y="4839937"/>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integration</a:t>
            </a:r>
            <a:endParaRPr lang="nl-NL" dirty="0">
              <a:latin typeface="+mj-lt"/>
              <a:ea typeface="+mj-ea"/>
              <a:cs typeface="+mj-cs"/>
            </a:endParaRPr>
          </a:p>
        </p:txBody>
      </p:sp>
      <p:sp>
        <p:nvSpPr>
          <p:cNvPr id="9" name="Rectangle 2"/>
          <p:cNvSpPr txBox="1">
            <a:spLocks noChangeArrowheads="1"/>
          </p:cNvSpPr>
          <p:nvPr/>
        </p:nvSpPr>
        <p:spPr>
          <a:xfrm>
            <a:off x="304800" y="4114800"/>
            <a:ext cx="3058257" cy="792163"/>
          </a:xfrm>
          <a:prstGeom prst="rect">
            <a:avLst/>
          </a:prstGeom>
        </p:spPr>
        <p:txBody>
          <a:bodyPr/>
          <a:lstStyle/>
          <a:p>
            <a:pPr algn="ctr" fontAlgn="auto">
              <a:spcAft>
                <a:spcPts val="0"/>
              </a:spcAft>
              <a:defRPr/>
            </a:pPr>
            <a:r>
              <a:rPr lang="en-GB" dirty="0">
                <a:latin typeface="+mj-lt"/>
                <a:ea typeface="+mj-ea"/>
                <a:cs typeface="+mj-cs"/>
              </a:rPr>
              <a:t>Refactoring</a:t>
            </a:r>
            <a:endParaRPr lang="nl-NL" dirty="0">
              <a:latin typeface="+mj-lt"/>
              <a:ea typeface="+mj-ea"/>
              <a:cs typeface="+mj-cs"/>
            </a:endParaRPr>
          </a:p>
        </p:txBody>
      </p:sp>
      <p:sp>
        <p:nvSpPr>
          <p:cNvPr id="10" name="Rectangle 2"/>
          <p:cNvSpPr txBox="1">
            <a:spLocks noChangeArrowheads="1"/>
          </p:cNvSpPr>
          <p:nvPr/>
        </p:nvSpPr>
        <p:spPr>
          <a:xfrm>
            <a:off x="829408" y="1524000"/>
            <a:ext cx="3056792" cy="792163"/>
          </a:xfrm>
          <a:prstGeom prst="rect">
            <a:avLst/>
          </a:prstGeom>
        </p:spPr>
        <p:txBody>
          <a:bodyPr/>
          <a:lstStyle/>
          <a:p>
            <a:pPr algn="ctr" fontAlgn="auto">
              <a:spcAft>
                <a:spcPts val="0"/>
              </a:spcAft>
              <a:defRPr/>
            </a:pPr>
            <a:r>
              <a:rPr lang="en-GB" dirty="0">
                <a:latin typeface="+mj-lt"/>
                <a:ea typeface="+mj-ea"/>
                <a:cs typeface="+mj-cs"/>
              </a:rPr>
              <a:t>Small</a:t>
            </a:r>
            <a:r>
              <a:rPr lang="en-GB" dirty="0">
                <a:solidFill>
                  <a:schemeClr val="bg1">
                    <a:lumMod val="65000"/>
                  </a:schemeClr>
                </a:solidFill>
                <a:latin typeface="+mj-lt"/>
                <a:ea typeface="+mj-ea"/>
                <a:cs typeface="+mj-cs"/>
              </a:rPr>
              <a:t> </a:t>
            </a:r>
            <a:r>
              <a:rPr lang="en-GB" dirty="0">
                <a:latin typeface="+mj-lt"/>
                <a:ea typeface="+mj-ea"/>
                <a:cs typeface="+mj-cs"/>
              </a:rPr>
              <a:t>releases</a:t>
            </a:r>
            <a:endParaRPr lang="nl-NL" dirty="0">
              <a:latin typeface="+mj-lt"/>
              <a:ea typeface="+mj-ea"/>
              <a:cs typeface="+mj-cs"/>
            </a:endParaRPr>
          </a:p>
        </p:txBody>
      </p:sp>
      <p:sp>
        <p:nvSpPr>
          <p:cNvPr id="13" name="Rectangle 2"/>
          <p:cNvSpPr txBox="1">
            <a:spLocks noChangeArrowheads="1"/>
          </p:cNvSpPr>
          <p:nvPr/>
        </p:nvSpPr>
        <p:spPr>
          <a:xfrm>
            <a:off x="5206931" y="3752540"/>
            <a:ext cx="4188069" cy="792163"/>
          </a:xfrm>
          <a:prstGeom prst="rect">
            <a:avLst/>
          </a:prstGeom>
        </p:spPr>
        <p:txBody>
          <a:bodyPr/>
          <a:lstStyle/>
          <a:p>
            <a:pPr algn="ctr" fontAlgn="auto">
              <a:spcAft>
                <a:spcPts val="0"/>
              </a:spcAft>
              <a:defRPr/>
            </a:pPr>
            <a:r>
              <a:rPr lang="en-GB" dirty="0">
                <a:latin typeface="+mj-lt"/>
                <a:ea typeface="+mj-ea"/>
                <a:cs typeface="+mj-cs"/>
              </a:rPr>
              <a:t>Shared</a:t>
            </a:r>
            <a:r>
              <a:rPr lang="en-GB" dirty="0">
                <a:solidFill>
                  <a:schemeClr val="bg1">
                    <a:lumMod val="65000"/>
                  </a:schemeClr>
                </a:solidFill>
                <a:latin typeface="+mj-lt"/>
                <a:ea typeface="+mj-ea"/>
                <a:cs typeface="+mj-cs"/>
              </a:rPr>
              <a:t> </a:t>
            </a:r>
            <a:r>
              <a:rPr lang="en-GB" dirty="0">
                <a:latin typeface="+mj-lt"/>
                <a:ea typeface="+mj-ea"/>
                <a:cs typeface="+mj-cs"/>
              </a:rPr>
              <a:t>code</a:t>
            </a:r>
            <a:endParaRPr lang="nl-NL" dirty="0">
              <a:latin typeface="+mj-lt"/>
              <a:ea typeface="+mj-ea"/>
              <a:cs typeface="+mj-cs"/>
            </a:endParaRPr>
          </a:p>
        </p:txBody>
      </p:sp>
      <p:sp>
        <p:nvSpPr>
          <p:cNvPr id="14" name="Rectangle 2"/>
          <p:cNvSpPr txBox="1">
            <a:spLocks noChangeArrowheads="1"/>
          </p:cNvSpPr>
          <p:nvPr/>
        </p:nvSpPr>
        <p:spPr>
          <a:xfrm>
            <a:off x="2209800" y="626410"/>
            <a:ext cx="4188069" cy="792163"/>
          </a:xfrm>
          <a:prstGeom prst="rect">
            <a:avLst/>
          </a:prstGeom>
        </p:spPr>
        <p:txBody>
          <a:bodyPr/>
          <a:lstStyle/>
          <a:p>
            <a:pPr algn="ctr" fontAlgn="auto">
              <a:spcAft>
                <a:spcPts val="0"/>
              </a:spcAft>
              <a:defRPr/>
            </a:pPr>
            <a:r>
              <a:rPr lang="en-GB" dirty="0">
                <a:latin typeface="+mj-lt"/>
                <a:ea typeface="+mj-ea"/>
                <a:cs typeface="+mj-cs"/>
              </a:rPr>
              <a:t>Incremental design</a:t>
            </a:r>
            <a:endParaRPr lang="nl-NL" dirty="0">
              <a:latin typeface="+mj-lt"/>
              <a:ea typeface="+mj-ea"/>
              <a:cs typeface="+mj-cs"/>
            </a:endParaRPr>
          </a:p>
        </p:txBody>
      </p:sp>
      <p:sp>
        <p:nvSpPr>
          <p:cNvPr id="15" name="Rectangle 2"/>
          <p:cNvSpPr txBox="1">
            <a:spLocks noChangeArrowheads="1"/>
          </p:cNvSpPr>
          <p:nvPr/>
        </p:nvSpPr>
        <p:spPr>
          <a:xfrm>
            <a:off x="-609600" y="2781300"/>
            <a:ext cx="4188069" cy="792163"/>
          </a:xfrm>
          <a:prstGeom prst="rect">
            <a:avLst/>
          </a:prstGeom>
        </p:spPr>
        <p:txBody>
          <a:bodyPr/>
          <a:lstStyle/>
          <a:p>
            <a:pPr algn="ctr" fontAlgn="auto">
              <a:spcAft>
                <a:spcPts val="0"/>
              </a:spcAft>
              <a:defRPr/>
            </a:pPr>
            <a:r>
              <a:rPr lang="en-GB" dirty="0">
                <a:latin typeface="+mj-lt"/>
                <a:ea typeface="+mj-ea"/>
                <a:cs typeface="+mj-cs"/>
              </a:rPr>
              <a:t>Sustainable</a:t>
            </a:r>
            <a:r>
              <a:rPr lang="en-GB" dirty="0">
                <a:solidFill>
                  <a:schemeClr val="bg1">
                    <a:lumMod val="65000"/>
                  </a:schemeClr>
                </a:solidFill>
                <a:latin typeface="+mj-lt"/>
                <a:ea typeface="+mj-ea"/>
                <a:cs typeface="+mj-cs"/>
              </a:rPr>
              <a:t> </a:t>
            </a:r>
            <a:r>
              <a:rPr lang="en-GB" dirty="0">
                <a:latin typeface="+mj-lt"/>
                <a:ea typeface="+mj-ea"/>
                <a:cs typeface="+mj-cs"/>
              </a:rPr>
              <a:t>pace</a:t>
            </a:r>
            <a:endParaRPr lang="nl-NL" dirty="0">
              <a:latin typeface="+mj-lt"/>
              <a:ea typeface="+mj-ea"/>
              <a:cs typeface="+mj-cs"/>
            </a:endParaRPr>
          </a:p>
        </p:txBody>
      </p:sp>
      <p:sp>
        <p:nvSpPr>
          <p:cNvPr id="16" name="Rectangle 2"/>
          <p:cNvSpPr txBox="1">
            <a:spLocks noChangeArrowheads="1"/>
          </p:cNvSpPr>
          <p:nvPr/>
        </p:nvSpPr>
        <p:spPr>
          <a:xfrm>
            <a:off x="1379764" y="5257799"/>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build</a:t>
            </a:r>
            <a:endParaRPr lang="nl-NL" dirty="0">
              <a:latin typeface="+mj-lt"/>
              <a:ea typeface="+mj-ea"/>
              <a:cs typeface="+mj-cs"/>
            </a:endParaRPr>
          </a:p>
        </p:txBody>
      </p:sp>
    </p:spTree>
    <p:extLst>
      <p:ext uri="{BB962C8B-B14F-4D97-AF65-F5344CB8AC3E}">
        <p14:creationId xmlns:p14="http://schemas.microsoft.com/office/powerpoint/2010/main" val="407427473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914400" y="457200"/>
            <a:ext cx="7112977" cy="1008063"/>
          </a:xfrm>
        </p:spPr>
        <p:txBody>
          <a:bodyPr>
            <a:normAutofit/>
          </a:bodyPr>
          <a:lstStyle/>
          <a:p>
            <a:r>
              <a:rPr lang="en-US" sz="4400" dirty="0" smtClean="0"/>
              <a:t>Test driven development</a:t>
            </a:r>
            <a:endParaRPr lang="en-US" sz="4400" dirty="0"/>
          </a:p>
        </p:txBody>
      </p:sp>
      <p:pic>
        <p:nvPicPr>
          <p:cNvPr id="4" name="Picture 3"/>
          <p:cNvPicPr>
            <a:picLocks noChangeAspect="1"/>
          </p:cNvPicPr>
          <p:nvPr/>
        </p:nvPicPr>
        <p:blipFill>
          <a:blip r:embed="rId3"/>
          <a:stretch>
            <a:fillRect/>
          </a:stretch>
        </p:blipFill>
        <p:spPr>
          <a:xfrm>
            <a:off x="218721" y="2403164"/>
            <a:ext cx="8706558" cy="1313925"/>
          </a:xfrm>
          <a:prstGeom prst="rect">
            <a:avLst/>
          </a:prstGeom>
        </p:spPr>
      </p:pic>
      <p:sp>
        <p:nvSpPr>
          <p:cNvPr id="5" name="Rectangle 2"/>
          <p:cNvSpPr txBox="1">
            <a:spLocks noChangeArrowheads="1"/>
          </p:cNvSpPr>
          <p:nvPr/>
        </p:nvSpPr>
        <p:spPr>
          <a:xfrm>
            <a:off x="76200" y="4003364"/>
            <a:ext cx="1752600" cy="720000"/>
          </a:xfrm>
          <a:prstGeom prst="rect">
            <a:avLst/>
          </a:prstGeom>
        </p:spPr>
        <p:txBody>
          <a:bodyPr/>
          <a:lstStyle/>
          <a:p>
            <a:pPr algn="ctr" fontAlgn="auto">
              <a:spcAft>
                <a:spcPts val="0"/>
              </a:spcAft>
              <a:defRPr/>
            </a:pPr>
            <a:r>
              <a:rPr lang="en-US" dirty="0" smtClean="0">
                <a:latin typeface="+mj-lt"/>
                <a:ea typeface="+mj-ea"/>
                <a:cs typeface="+mj-cs"/>
              </a:rPr>
              <a:t>W</a:t>
            </a:r>
            <a:r>
              <a:rPr lang="en-GB" dirty="0" smtClean="0">
                <a:latin typeface="+mj-lt"/>
                <a:ea typeface="+mj-ea"/>
                <a:cs typeface="+mj-cs"/>
              </a:rPr>
              <a:t>rite test</a:t>
            </a:r>
            <a:endParaRPr lang="nl-NL" dirty="0">
              <a:latin typeface="+mj-lt"/>
              <a:ea typeface="+mj-ea"/>
              <a:cs typeface="+mj-cs"/>
            </a:endParaRPr>
          </a:p>
        </p:txBody>
      </p:sp>
      <p:sp>
        <p:nvSpPr>
          <p:cNvPr id="6" name="Rectangle 2"/>
          <p:cNvSpPr txBox="1">
            <a:spLocks noChangeArrowheads="1"/>
          </p:cNvSpPr>
          <p:nvPr/>
        </p:nvSpPr>
        <p:spPr>
          <a:xfrm>
            <a:off x="1943100" y="4003364"/>
            <a:ext cx="1752600" cy="720000"/>
          </a:xfrm>
          <a:prstGeom prst="rect">
            <a:avLst/>
          </a:prstGeom>
        </p:spPr>
        <p:txBody>
          <a:bodyPr/>
          <a:lstStyle/>
          <a:p>
            <a:pPr algn="ctr" fontAlgn="auto">
              <a:spcAft>
                <a:spcPts val="0"/>
              </a:spcAft>
              <a:defRPr/>
            </a:pPr>
            <a:r>
              <a:rPr lang="nl-BE" dirty="0" smtClean="0">
                <a:latin typeface="+mj-lt"/>
                <a:ea typeface="+mj-ea"/>
                <a:cs typeface="+mj-cs"/>
              </a:rPr>
              <a:t>Run test</a:t>
            </a:r>
            <a:endParaRPr lang="nl-NL" dirty="0">
              <a:latin typeface="+mj-lt"/>
              <a:ea typeface="+mj-ea"/>
              <a:cs typeface="+mj-cs"/>
            </a:endParaRPr>
          </a:p>
        </p:txBody>
      </p:sp>
      <p:sp>
        <p:nvSpPr>
          <p:cNvPr id="7" name="Rectangle 2"/>
          <p:cNvSpPr txBox="1">
            <a:spLocks noChangeArrowheads="1"/>
          </p:cNvSpPr>
          <p:nvPr/>
        </p:nvSpPr>
        <p:spPr>
          <a:xfrm>
            <a:off x="3810000" y="4003364"/>
            <a:ext cx="1752600" cy="720000"/>
          </a:xfrm>
          <a:prstGeom prst="rect">
            <a:avLst/>
          </a:prstGeom>
        </p:spPr>
        <p:txBody>
          <a:bodyPr/>
          <a:lstStyle/>
          <a:p>
            <a:pPr algn="ctr" fontAlgn="auto">
              <a:spcAft>
                <a:spcPts val="0"/>
              </a:spcAft>
              <a:defRPr/>
            </a:pPr>
            <a:r>
              <a:rPr lang="nl-BE" dirty="0" smtClean="0">
                <a:latin typeface="+mj-lt"/>
                <a:ea typeface="+mj-ea"/>
                <a:cs typeface="+mj-cs"/>
              </a:rPr>
              <a:t>Write code</a:t>
            </a:r>
            <a:endParaRPr lang="nl-NL" dirty="0">
              <a:latin typeface="+mj-lt"/>
              <a:ea typeface="+mj-ea"/>
              <a:cs typeface="+mj-cs"/>
            </a:endParaRPr>
          </a:p>
        </p:txBody>
      </p:sp>
      <p:sp>
        <p:nvSpPr>
          <p:cNvPr id="8" name="Rectangle 2"/>
          <p:cNvSpPr txBox="1">
            <a:spLocks noChangeArrowheads="1"/>
          </p:cNvSpPr>
          <p:nvPr/>
        </p:nvSpPr>
        <p:spPr>
          <a:xfrm>
            <a:off x="5676900" y="4003364"/>
            <a:ext cx="1752600" cy="720000"/>
          </a:xfrm>
          <a:prstGeom prst="rect">
            <a:avLst/>
          </a:prstGeom>
        </p:spPr>
        <p:txBody>
          <a:bodyPr/>
          <a:lstStyle/>
          <a:p>
            <a:pPr algn="ctr" fontAlgn="auto">
              <a:spcAft>
                <a:spcPts val="0"/>
              </a:spcAft>
              <a:defRPr/>
            </a:pPr>
            <a:r>
              <a:rPr lang="nl-BE" dirty="0" smtClean="0">
                <a:latin typeface="+mj-lt"/>
                <a:ea typeface="+mj-ea"/>
                <a:cs typeface="+mj-cs"/>
              </a:rPr>
              <a:t>Run test</a:t>
            </a:r>
            <a:endParaRPr lang="nl-NL" dirty="0">
              <a:latin typeface="+mj-lt"/>
              <a:ea typeface="+mj-ea"/>
              <a:cs typeface="+mj-cs"/>
            </a:endParaRPr>
          </a:p>
        </p:txBody>
      </p:sp>
      <p:sp>
        <p:nvSpPr>
          <p:cNvPr id="9" name="Rectangle 2"/>
          <p:cNvSpPr txBox="1">
            <a:spLocks noChangeArrowheads="1"/>
          </p:cNvSpPr>
          <p:nvPr/>
        </p:nvSpPr>
        <p:spPr>
          <a:xfrm>
            <a:off x="7543800" y="4003364"/>
            <a:ext cx="1752600" cy="720000"/>
          </a:xfrm>
          <a:prstGeom prst="rect">
            <a:avLst/>
          </a:prstGeom>
        </p:spPr>
        <p:txBody>
          <a:bodyPr/>
          <a:lstStyle/>
          <a:p>
            <a:pPr algn="ctr" fontAlgn="auto">
              <a:spcAft>
                <a:spcPts val="0"/>
              </a:spcAft>
              <a:defRPr/>
            </a:pPr>
            <a:r>
              <a:rPr lang="nl-BE" dirty="0" smtClean="0">
                <a:latin typeface="+mj-lt"/>
                <a:ea typeface="+mj-ea"/>
                <a:cs typeface="+mj-cs"/>
              </a:rPr>
              <a:t>Refactor</a:t>
            </a:r>
            <a:endParaRPr lang="nl-NL" dirty="0">
              <a:latin typeface="+mj-lt"/>
              <a:ea typeface="+mj-ea"/>
              <a:cs typeface="+mj-cs"/>
            </a:endParaRPr>
          </a:p>
        </p:txBody>
      </p:sp>
      <p:sp>
        <p:nvSpPr>
          <p:cNvPr id="10" name="Curved Left Arrow 9"/>
          <p:cNvSpPr/>
          <p:nvPr/>
        </p:nvSpPr>
        <p:spPr>
          <a:xfrm rot="5400000">
            <a:off x="7068983" y="3944783"/>
            <a:ext cx="644834" cy="1828800"/>
          </a:xfrm>
          <a:prstGeom prst="curvedLeftArrow">
            <a:avLst/>
          </a:prstGeom>
          <a:solidFill>
            <a:srgbClr val="4B4B4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TextBox 2"/>
          <p:cNvSpPr txBox="1"/>
          <p:nvPr/>
        </p:nvSpPr>
        <p:spPr>
          <a:xfrm>
            <a:off x="-108519" y="5431252"/>
            <a:ext cx="9252520" cy="523220"/>
          </a:xfrm>
          <a:prstGeom prst="rect">
            <a:avLst/>
          </a:prstGeom>
          <a:noFill/>
        </p:spPr>
        <p:txBody>
          <a:bodyPr wrap="square" rtlCol="0">
            <a:spAutoFit/>
          </a:bodyPr>
          <a:lstStyle/>
          <a:p>
            <a:pPr algn="ctr"/>
            <a:r>
              <a:rPr lang="en-US" sz="2800" dirty="0"/>
              <a:t>https://</a:t>
            </a:r>
            <a:r>
              <a:rPr lang="en-US" sz="2800" dirty="0" err="1"/>
              <a:t>prezi.com</a:t>
            </a:r>
            <a:r>
              <a:rPr lang="en-US" sz="2800" dirty="0"/>
              <a:t>/</a:t>
            </a:r>
            <a:r>
              <a:rPr lang="en-US" sz="2800" dirty="0" err="1"/>
              <a:t>gnel-i_cejbv</a:t>
            </a:r>
            <a:r>
              <a:rPr lang="en-US" sz="2800" dirty="0"/>
              <a:t>/copy-of-</a:t>
            </a:r>
            <a:r>
              <a:rPr lang="en-US" sz="2800" dirty="0" err="1"/>
              <a:t>tdd</a:t>
            </a:r>
            <a:r>
              <a:rPr lang="en-US" sz="2800" dirty="0"/>
              <a:t>/</a:t>
            </a:r>
          </a:p>
        </p:txBody>
      </p:sp>
    </p:spTree>
    <p:extLst>
      <p:ext uri="{BB962C8B-B14F-4D97-AF65-F5344CB8AC3E}">
        <p14:creationId xmlns:p14="http://schemas.microsoft.com/office/powerpoint/2010/main" val="107790306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1846385" y="1628775"/>
            <a:ext cx="6893169" cy="4724400"/>
          </a:xfrm>
          <a:prstGeom prst="rect">
            <a:avLst/>
          </a:prstGeom>
          <a:noFill/>
          <a:ln w="9525">
            <a:noFill/>
            <a:miter lim="800000"/>
            <a:headEnd/>
            <a:tailEnd/>
          </a:ln>
        </p:spPr>
        <p:txBody>
          <a:bodyPr lIns="91427" tIns="45713" rIns="91427" bIns="45713"/>
          <a:lstStyle/>
          <a:p>
            <a:pPr marL="358775" indent="-358775">
              <a:spcBef>
                <a:spcPct val="50000"/>
              </a:spcBef>
              <a:spcAft>
                <a:spcPct val="50000"/>
              </a:spcAft>
              <a:buClr>
                <a:srgbClr val="164174"/>
              </a:buClr>
              <a:buFont typeface="Tahoma" pitchFamily="34" charset="0"/>
              <a:buChar char="●"/>
            </a:pPr>
            <a:endParaRPr lang="nl-NL" sz="2300">
              <a:latin typeface="Tahoma" pitchFamily="34" charset="0"/>
            </a:endParaRPr>
          </a:p>
        </p:txBody>
      </p:sp>
      <p:sp>
        <p:nvSpPr>
          <p:cNvPr id="60419" name="Rectangle 4"/>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Example</a:t>
            </a:r>
            <a:endParaRPr lang="nl-NL" dirty="0" smtClean="0"/>
          </a:p>
        </p:txBody>
      </p:sp>
      <p:sp>
        <p:nvSpPr>
          <p:cNvPr id="60420" name="TextBox 5"/>
          <p:cNvSpPr txBox="1">
            <a:spLocks noChangeArrowheads="1"/>
          </p:cNvSpPr>
          <p:nvPr/>
        </p:nvSpPr>
        <p:spPr bwMode="auto">
          <a:xfrm>
            <a:off x="1381858" y="1052513"/>
            <a:ext cx="7510096" cy="5632311"/>
          </a:xfrm>
          <a:prstGeom prst="rect">
            <a:avLst/>
          </a:prstGeom>
          <a:noFill/>
          <a:ln w="9525">
            <a:noFill/>
            <a:miter lim="800000"/>
            <a:headEnd/>
            <a:tailEnd/>
          </a:ln>
        </p:spPr>
        <p:txBody>
          <a:bodyPr>
            <a:spAutoFit/>
          </a:bodyPr>
          <a:lstStyle/>
          <a:p>
            <a:r>
              <a:rPr lang="nl-BE" b="1">
                <a:solidFill>
                  <a:srgbClr val="7F0055"/>
                </a:solidFill>
                <a:latin typeface="Consolas"/>
              </a:rPr>
              <a:t>public</a:t>
            </a:r>
            <a:r>
              <a:rPr lang="nl-BE" b="1">
                <a:solidFill>
                  <a:srgbClr val="000000"/>
                </a:solidFill>
                <a:latin typeface="Consolas"/>
              </a:rPr>
              <a:t> </a:t>
            </a:r>
            <a:r>
              <a:rPr lang="nl-BE" b="1">
                <a:solidFill>
                  <a:srgbClr val="7F0055"/>
                </a:solidFill>
                <a:latin typeface="Consolas"/>
              </a:rPr>
              <a:t>class</a:t>
            </a:r>
            <a:r>
              <a:rPr lang="nl-BE" b="1">
                <a:solidFill>
                  <a:srgbClr val="000000"/>
                </a:solidFill>
                <a:latin typeface="Consolas"/>
              </a:rPr>
              <a:t> MyTest {</a:t>
            </a:r>
          </a:p>
          <a:p>
            <a:r>
              <a:rPr lang="nl-BE">
                <a:solidFill>
                  <a:srgbClr val="000000"/>
                </a:solidFill>
                <a:latin typeface="Consolas"/>
              </a:rPr>
              <a:t>  </a:t>
            </a:r>
            <a:r>
              <a:rPr lang="nl-BE" b="1">
                <a:solidFill>
                  <a:srgbClr val="7F0055"/>
                </a:solidFill>
                <a:latin typeface="Consolas"/>
              </a:rPr>
              <a:t>private</a:t>
            </a:r>
            <a:r>
              <a:rPr lang="nl-BE" b="1">
                <a:solidFill>
                  <a:srgbClr val="000000"/>
                </a:solidFill>
                <a:latin typeface="Consolas"/>
              </a:rPr>
              <a:t> SystemUnderTest </a:t>
            </a:r>
            <a:r>
              <a:rPr lang="nl-BE" b="1">
                <a:solidFill>
                  <a:srgbClr val="0000C0"/>
                </a:solidFill>
                <a:latin typeface="Consolas"/>
              </a:rPr>
              <a:t>system</a:t>
            </a:r>
            <a:r>
              <a:rPr lang="nl-BE" b="1">
                <a:solidFill>
                  <a:srgbClr val="000000"/>
                </a:solidFill>
                <a:latin typeface="Consolas"/>
              </a:rPr>
              <a:t>;</a:t>
            </a:r>
          </a:p>
          <a:p>
            <a:endParaRPr lang="nl-BE">
              <a:latin typeface="Consolas"/>
            </a:endParaRPr>
          </a:p>
          <a:p>
            <a:r>
              <a:rPr lang="nl-BE">
                <a:solidFill>
                  <a:srgbClr val="000000"/>
                </a:solidFill>
                <a:latin typeface="Consolas"/>
              </a:rPr>
              <a:t>  </a:t>
            </a:r>
            <a:r>
              <a:rPr lang="nl-BE">
                <a:solidFill>
                  <a:srgbClr val="646464"/>
                </a:solidFill>
                <a:latin typeface="Consolas"/>
              </a:rPr>
              <a:t>@Before</a:t>
            </a:r>
          </a:p>
          <a:p>
            <a:r>
              <a:rPr lang="nl-BE">
                <a:solidFill>
                  <a:srgbClr val="000000"/>
                </a:solidFill>
                <a:latin typeface="Consolas"/>
              </a:rPr>
              <a:t>  </a:t>
            </a:r>
            <a:r>
              <a:rPr lang="nl-BE" b="1">
                <a:solidFill>
                  <a:srgbClr val="7F0055"/>
                </a:solidFill>
                <a:latin typeface="Consolas"/>
              </a:rPr>
              <a:t>public</a:t>
            </a:r>
            <a:r>
              <a:rPr lang="nl-BE" b="1">
                <a:solidFill>
                  <a:srgbClr val="000000"/>
                </a:solidFill>
                <a:latin typeface="Consolas"/>
              </a:rPr>
              <a:t> </a:t>
            </a:r>
            <a:r>
              <a:rPr lang="nl-BE" b="1">
                <a:solidFill>
                  <a:srgbClr val="7F0055"/>
                </a:solidFill>
                <a:latin typeface="Consolas"/>
              </a:rPr>
              <a:t>void</a:t>
            </a:r>
            <a:r>
              <a:rPr lang="nl-BE" b="1">
                <a:solidFill>
                  <a:srgbClr val="000000"/>
                </a:solidFill>
                <a:latin typeface="Consolas"/>
              </a:rPr>
              <a:t> setUpSystem() {</a:t>
            </a:r>
          </a:p>
          <a:p>
            <a:r>
              <a:rPr lang="nl-BE">
                <a:solidFill>
                  <a:srgbClr val="000000"/>
                </a:solidFill>
                <a:latin typeface="Consolas"/>
              </a:rPr>
              <a:t>    </a:t>
            </a:r>
            <a:r>
              <a:rPr lang="nl-BE" b="1">
                <a:solidFill>
                  <a:srgbClr val="7F0055"/>
                </a:solidFill>
                <a:latin typeface="Consolas"/>
              </a:rPr>
              <a:t>this</a:t>
            </a:r>
            <a:r>
              <a:rPr lang="nl-BE" b="1">
                <a:solidFill>
                  <a:srgbClr val="000000"/>
                </a:solidFill>
                <a:latin typeface="Consolas"/>
              </a:rPr>
              <a:t>.</a:t>
            </a:r>
            <a:r>
              <a:rPr lang="nl-BE" b="1">
                <a:solidFill>
                  <a:srgbClr val="0000C0"/>
                </a:solidFill>
                <a:latin typeface="Consolas"/>
              </a:rPr>
              <a:t>system</a:t>
            </a:r>
            <a:r>
              <a:rPr lang="nl-BE" b="1">
                <a:solidFill>
                  <a:srgbClr val="000000"/>
                </a:solidFill>
                <a:latin typeface="Consolas"/>
              </a:rPr>
              <a:t> = </a:t>
            </a:r>
            <a:r>
              <a:rPr lang="nl-BE" b="1">
                <a:solidFill>
                  <a:srgbClr val="7F0055"/>
                </a:solidFill>
                <a:latin typeface="Consolas"/>
              </a:rPr>
              <a:t>new</a:t>
            </a:r>
            <a:r>
              <a:rPr lang="nl-BE" b="1">
                <a:solidFill>
                  <a:srgbClr val="000000"/>
                </a:solidFill>
                <a:latin typeface="Consolas"/>
              </a:rPr>
              <a:t> SystemUnderTest();</a:t>
            </a:r>
          </a:p>
          <a:p>
            <a:r>
              <a:rPr lang="nl-BE">
                <a:solidFill>
                  <a:srgbClr val="000000"/>
                </a:solidFill>
                <a:latin typeface="Consolas"/>
              </a:rPr>
              <a:t>    </a:t>
            </a:r>
            <a:r>
              <a:rPr lang="nl-BE" b="1">
                <a:solidFill>
                  <a:srgbClr val="7F0055"/>
                </a:solidFill>
                <a:latin typeface="Consolas"/>
              </a:rPr>
              <a:t>this</a:t>
            </a:r>
            <a:r>
              <a:rPr lang="nl-BE" b="1">
                <a:solidFill>
                  <a:srgbClr val="000000"/>
                </a:solidFill>
                <a:latin typeface="Consolas"/>
              </a:rPr>
              <a:t>.</a:t>
            </a:r>
            <a:r>
              <a:rPr lang="nl-BE" b="1">
                <a:solidFill>
                  <a:srgbClr val="0000C0"/>
                </a:solidFill>
                <a:latin typeface="Consolas"/>
              </a:rPr>
              <a:t>system</a:t>
            </a:r>
            <a:r>
              <a:rPr lang="nl-BE" b="1">
                <a:solidFill>
                  <a:srgbClr val="000000"/>
                </a:solidFill>
                <a:latin typeface="Consolas"/>
              </a:rPr>
              <a:t>.initState(</a:t>
            </a:r>
            <a:r>
              <a:rPr lang="nl-BE" b="1">
                <a:solidFill>
                  <a:srgbClr val="2A00FF"/>
                </a:solidFill>
                <a:latin typeface="Consolas"/>
              </a:rPr>
              <a:t>"state"</a:t>
            </a:r>
            <a:r>
              <a:rPr lang="nl-BE" b="1">
                <a:solidFill>
                  <a:srgbClr val="000000"/>
                </a:solidFill>
                <a:latin typeface="Consolas"/>
              </a:rPr>
              <a:t>);</a:t>
            </a:r>
          </a:p>
          <a:p>
            <a:r>
              <a:rPr lang="nl-BE">
                <a:solidFill>
                  <a:srgbClr val="000000"/>
                </a:solidFill>
                <a:latin typeface="Consolas"/>
              </a:rPr>
              <a:t>  }</a:t>
            </a:r>
          </a:p>
          <a:p>
            <a:endParaRPr lang="nl-BE">
              <a:latin typeface="Consolas"/>
            </a:endParaRPr>
          </a:p>
          <a:p>
            <a:r>
              <a:rPr lang="nl-BE">
                <a:solidFill>
                  <a:srgbClr val="000000"/>
                </a:solidFill>
                <a:latin typeface="Consolas"/>
              </a:rPr>
              <a:t>  </a:t>
            </a:r>
            <a:r>
              <a:rPr lang="nl-BE">
                <a:solidFill>
                  <a:srgbClr val="646464"/>
                </a:solidFill>
                <a:latin typeface="Consolas"/>
              </a:rPr>
              <a:t>@Test</a:t>
            </a:r>
          </a:p>
          <a:p>
            <a:r>
              <a:rPr lang="nl-BE">
                <a:solidFill>
                  <a:srgbClr val="000000"/>
                </a:solidFill>
                <a:latin typeface="Consolas"/>
              </a:rPr>
              <a:t>  </a:t>
            </a:r>
            <a:r>
              <a:rPr lang="nl-BE" b="1">
                <a:solidFill>
                  <a:srgbClr val="7F0055"/>
                </a:solidFill>
                <a:latin typeface="Consolas"/>
              </a:rPr>
              <a:t>public</a:t>
            </a:r>
            <a:r>
              <a:rPr lang="nl-BE" b="1">
                <a:solidFill>
                  <a:srgbClr val="000000"/>
                </a:solidFill>
                <a:latin typeface="Consolas"/>
              </a:rPr>
              <a:t> </a:t>
            </a:r>
            <a:r>
              <a:rPr lang="nl-BE" b="1">
                <a:solidFill>
                  <a:srgbClr val="7F0055"/>
                </a:solidFill>
                <a:latin typeface="Consolas"/>
              </a:rPr>
              <a:t>void</a:t>
            </a:r>
            <a:r>
              <a:rPr lang="nl-BE" b="1">
                <a:solidFill>
                  <a:srgbClr val="000000"/>
                </a:solidFill>
                <a:latin typeface="Consolas"/>
              </a:rPr>
              <a:t> exerciseChangesState() {</a:t>
            </a:r>
          </a:p>
          <a:p>
            <a:r>
              <a:rPr lang="nl-BE">
                <a:solidFill>
                  <a:srgbClr val="000000"/>
                </a:solidFill>
                <a:latin typeface="Consolas"/>
              </a:rPr>
              <a:t>    </a:t>
            </a:r>
            <a:r>
              <a:rPr lang="nl-BE">
                <a:solidFill>
                  <a:srgbClr val="0000C0"/>
                </a:solidFill>
                <a:latin typeface="Consolas"/>
              </a:rPr>
              <a:t>system</a:t>
            </a:r>
            <a:r>
              <a:rPr lang="nl-BE">
                <a:solidFill>
                  <a:srgbClr val="000000"/>
                </a:solidFill>
                <a:latin typeface="Consolas"/>
              </a:rPr>
              <a:t>.exercise();</a:t>
            </a:r>
          </a:p>
          <a:p>
            <a:r>
              <a:rPr lang="nl-BE">
                <a:solidFill>
                  <a:srgbClr val="000000"/>
                </a:solidFill>
                <a:latin typeface="Consolas"/>
              </a:rPr>
              <a:t>    </a:t>
            </a:r>
            <a:r>
              <a:rPr lang="nl-BE" i="1">
                <a:solidFill>
                  <a:srgbClr val="000000"/>
                </a:solidFill>
                <a:latin typeface="Consolas"/>
              </a:rPr>
              <a:t>assertEquals(</a:t>
            </a:r>
            <a:r>
              <a:rPr lang="nl-BE" i="1">
                <a:solidFill>
                  <a:srgbClr val="2A00FF"/>
                </a:solidFill>
                <a:latin typeface="Consolas"/>
              </a:rPr>
              <a:t>"other state"</a:t>
            </a:r>
            <a:r>
              <a:rPr lang="nl-BE" i="1">
                <a:solidFill>
                  <a:srgbClr val="000000"/>
                </a:solidFill>
                <a:latin typeface="Consolas"/>
              </a:rPr>
              <a:t>, </a:t>
            </a:r>
            <a:r>
              <a:rPr lang="nl-BE" i="1">
                <a:solidFill>
                  <a:srgbClr val="0000C0"/>
                </a:solidFill>
                <a:latin typeface="Consolas"/>
              </a:rPr>
              <a:t>system</a:t>
            </a:r>
            <a:r>
              <a:rPr lang="nl-BE" i="1">
                <a:solidFill>
                  <a:srgbClr val="000000"/>
                </a:solidFill>
                <a:latin typeface="Consolas"/>
              </a:rPr>
              <a:t>.getState());</a:t>
            </a:r>
          </a:p>
          <a:p>
            <a:r>
              <a:rPr lang="nl-BE">
                <a:solidFill>
                  <a:srgbClr val="000000"/>
                </a:solidFill>
                <a:latin typeface="Consolas"/>
              </a:rPr>
              <a:t>  }</a:t>
            </a:r>
          </a:p>
          <a:p>
            <a:endParaRPr lang="nl-BE">
              <a:latin typeface="Consolas"/>
            </a:endParaRPr>
          </a:p>
          <a:p>
            <a:r>
              <a:rPr lang="nl-BE">
                <a:solidFill>
                  <a:srgbClr val="000000"/>
                </a:solidFill>
                <a:latin typeface="Consolas"/>
              </a:rPr>
              <a:t>  </a:t>
            </a:r>
            <a:r>
              <a:rPr lang="nl-BE">
                <a:solidFill>
                  <a:srgbClr val="646464"/>
                </a:solidFill>
                <a:latin typeface="Consolas"/>
              </a:rPr>
              <a:t>@After</a:t>
            </a:r>
          </a:p>
          <a:p>
            <a:r>
              <a:rPr lang="nl-BE">
                <a:solidFill>
                  <a:srgbClr val="000000"/>
                </a:solidFill>
                <a:latin typeface="Consolas"/>
              </a:rPr>
              <a:t>  </a:t>
            </a:r>
            <a:r>
              <a:rPr lang="nl-BE" b="1">
                <a:solidFill>
                  <a:srgbClr val="7F0055"/>
                </a:solidFill>
                <a:latin typeface="Consolas"/>
              </a:rPr>
              <a:t>public</a:t>
            </a:r>
            <a:r>
              <a:rPr lang="nl-BE" b="1">
                <a:solidFill>
                  <a:srgbClr val="000000"/>
                </a:solidFill>
                <a:latin typeface="Consolas"/>
              </a:rPr>
              <a:t> </a:t>
            </a:r>
            <a:r>
              <a:rPr lang="nl-BE" b="1">
                <a:solidFill>
                  <a:srgbClr val="7F0055"/>
                </a:solidFill>
                <a:latin typeface="Consolas"/>
              </a:rPr>
              <a:t>void</a:t>
            </a:r>
            <a:r>
              <a:rPr lang="nl-BE" b="1">
                <a:solidFill>
                  <a:srgbClr val="000000"/>
                </a:solidFill>
                <a:latin typeface="Consolas"/>
              </a:rPr>
              <a:t> restoreSystem() {</a:t>
            </a:r>
          </a:p>
          <a:p>
            <a:r>
              <a:rPr lang="nl-BE">
                <a:solidFill>
                  <a:srgbClr val="000000"/>
                </a:solidFill>
                <a:latin typeface="Consolas"/>
              </a:rPr>
              <a:t>    </a:t>
            </a:r>
            <a:r>
              <a:rPr lang="nl-BE">
                <a:solidFill>
                  <a:srgbClr val="0000C0"/>
                </a:solidFill>
                <a:latin typeface="Consolas"/>
              </a:rPr>
              <a:t>system</a:t>
            </a:r>
            <a:r>
              <a:rPr lang="nl-BE">
                <a:solidFill>
                  <a:srgbClr val="000000"/>
                </a:solidFill>
                <a:latin typeface="Consolas"/>
              </a:rPr>
              <a:t>.reset();</a:t>
            </a:r>
          </a:p>
          <a:p>
            <a:r>
              <a:rPr lang="nl-BE">
                <a:solidFill>
                  <a:srgbClr val="000000"/>
                </a:solidFill>
                <a:latin typeface="Consolas"/>
              </a:rPr>
              <a:t>  }</a:t>
            </a:r>
          </a:p>
          <a:p>
            <a:r>
              <a:rPr lang="nl-BE">
                <a:solidFill>
                  <a:srgbClr val="000000"/>
                </a:solidFill>
                <a:latin typeface="Consolas"/>
              </a:rPr>
              <a:t>}</a:t>
            </a:r>
          </a:p>
        </p:txBody>
      </p:sp>
    </p:spTree>
    <p:extLst>
      <p:ext uri="{BB962C8B-B14F-4D97-AF65-F5344CB8AC3E}">
        <p14:creationId xmlns:p14="http://schemas.microsoft.com/office/powerpoint/2010/main" val="186935469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1560" y="332657"/>
            <a:ext cx="7772400" cy="720080"/>
          </a:xfrm>
        </p:spPr>
        <p:txBody>
          <a:bodyPr>
            <a:normAutofit fontScale="90000"/>
          </a:bodyPr>
          <a:lstStyle/>
          <a:p>
            <a:r>
              <a:rPr lang="nl-BE" b="1" dirty="0" smtClean="0"/>
              <a:t>Demo</a:t>
            </a:r>
            <a:r>
              <a:rPr lang="nl-BE" dirty="0" smtClean="0"/>
              <a:t>: </a:t>
            </a:r>
            <a:r>
              <a:rPr lang="nl-BE" dirty="0" err="1" smtClean="0"/>
              <a:t>Delayed</a:t>
            </a:r>
            <a:endParaRPr lang="nl-BE" dirty="0"/>
          </a:p>
        </p:txBody>
      </p:sp>
      <p:sp>
        <p:nvSpPr>
          <p:cNvPr id="3" name="Subtitle 2"/>
          <p:cNvSpPr>
            <a:spLocks noGrp="1"/>
          </p:cNvSpPr>
          <p:nvPr>
            <p:ph type="subTitle" idx="1"/>
          </p:nvPr>
        </p:nvSpPr>
        <p:spPr>
          <a:xfrm>
            <a:off x="827584" y="1124744"/>
            <a:ext cx="7488832" cy="5256584"/>
          </a:xfrm>
        </p:spPr>
        <p:txBody>
          <a:bodyPr>
            <a:normAutofit/>
          </a:bodyPr>
          <a:lstStyle/>
          <a:p>
            <a:pPr marL="457200" indent="-457200" algn="l">
              <a:buFont typeface="Arial" pitchFamily="34" charset="0"/>
              <a:buChar char="•"/>
            </a:pPr>
            <a:r>
              <a:rPr lang="nl-BE" dirty="0">
                <a:solidFill>
                  <a:schemeClr val="tx1"/>
                </a:solidFill>
              </a:rPr>
              <a:t>A </a:t>
            </a:r>
            <a:r>
              <a:rPr lang="nl-BE" b="1" dirty="0">
                <a:solidFill>
                  <a:schemeClr val="tx1"/>
                </a:solidFill>
              </a:rPr>
              <a:t>Train</a:t>
            </a:r>
            <a:r>
              <a:rPr lang="nl-BE" dirty="0">
                <a:solidFill>
                  <a:schemeClr val="tx1"/>
                </a:solidFill>
              </a:rPr>
              <a:t> has as state </a:t>
            </a:r>
            <a:r>
              <a:rPr lang="nl-BE" b="1" dirty="0" err="1">
                <a:solidFill>
                  <a:schemeClr val="tx1"/>
                </a:solidFill>
              </a:rPr>
              <a:t>hoursDelayed</a:t>
            </a:r>
            <a:endParaRPr lang="nl-BE" b="1" dirty="0">
              <a:solidFill>
                <a:schemeClr val="tx1"/>
              </a:solidFill>
            </a:endParaRPr>
          </a:p>
          <a:p>
            <a:pPr marL="457200" indent="-457200" algn="l">
              <a:buFont typeface="Arial" pitchFamily="34" charset="0"/>
              <a:buChar char="•"/>
            </a:pPr>
            <a:r>
              <a:rPr lang="nl-BE" dirty="0" err="1">
                <a:solidFill>
                  <a:schemeClr val="tx1"/>
                </a:solidFill>
              </a:rPr>
              <a:t>You</a:t>
            </a:r>
            <a:r>
              <a:rPr lang="nl-BE" dirty="0">
                <a:solidFill>
                  <a:schemeClr val="tx1"/>
                </a:solidFill>
              </a:rPr>
              <a:t> have </a:t>
            </a:r>
            <a:r>
              <a:rPr lang="nl-BE" dirty="0" err="1">
                <a:solidFill>
                  <a:schemeClr val="tx1"/>
                </a:solidFill>
              </a:rPr>
              <a:t>to</a:t>
            </a:r>
            <a:r>
              <a:rPr lang="nl-BE" dirty="0">
                <a:solidFill>
                  <a:schemeClr val="tx1"/>
                </a:solidFill>
              </a:rPr>
              <a:t> </a:t>
            </a:r>
            <a:r>
              <a:rPr lang="nl-BE" dirty="0" err="1">
                <a:solidFill>
                  <a:schemeClr val="tx1"/>
                </a:solidFill>
              </a:rPr>
              <a:t>implement</a:t>
            </a:r>
            <a:r>
              <a:rPr lang="nl-BE" dirty="0">
                <a:solidFill>
                  <a:schemeClr val="tx1"/>
                </a:solidFill>
              </a:rPr>
              <a:t> the </a:t>
            </a:r>
            <a:r>
              <a:rPr lang="nl-BE" b="1" dirty="0" err="1">
                <a:solidFill>
                  <a:schemeClr val="tx1"/>
                </a:solidFill>
              </a:rPr>
              <a:t>customerSatisfaction</a:t>
            </a:r>
            <a:r>
              <a:rPr lang="nl-BE" dirty="0">
                <a:solidFill>
                  <a:schemeClr val="tx1"/>
                </a:solidFill>
              </a:rPr>
              <a:t>() </a:t>
            </a:r>
            <a:r>
              <a:rPr lang="nl-BE" dirty="0" err="1">
                <a:solidFill>
                  <a:schemeClr val="tx1"/>
                </a:solidFill>
              </a:rPr>
              <a:t>method</a:t>
            </a:r>
            <a:r>
              <a:rPr lang="nl-BE" dirty="0">
                <a:solidFill>
                  <a:schemeClr val="tx1"/>
                </a:solidFill>
              </a:rPr>
              <a:t> </a:t>
            </a:r>
            <a:r>
              <a:rPr lang="nl-BE" dirty="0" err="1">
                <a:solidFill>
                  <a:schemeClr val="tx1"/>
                </a:solidFill>
              </a:rPr>
              <a:t>given</a:t>
            </a:r>
            <a:r>
              <a:rPr lang="nl-BE" dirty="0">
                <a:solidFill>
                  <a:schemeClr val="tx1"/>
                </a:solidFill>
              </a:rPr>
              <a:t> </a:t>
            </a:r>
            <a:r>
              <a:rPr lang="nl-BE" dirty="0" err="1">
                <a:solidFill>
                  <a:schemeClr val="tx1"/>
                </a:solidFill>
              </a:rPr>
              <a:t>following</a:t>
            </a:r>
            <a:r>
              <a:rPr lang="nl-BE" dirty="0">
                <a:solidFill>
                  <a:schemeClr val="tx1"/>
                </a:solidFill>
              </a:rPr>
              <a:t> </a:t>
            </a:r>
            <a:r>
              <a:rPr lang="nl-BE" dirty="0" err="1">
                <a:solidFill>
                  <a:schemeClr val="tx1"/>
                </a:solidFill>
              </a:rPr>
              <a:t>rules</a:t>
            </a:r>
            <a:r>
              <a:rPr lang="nl-BE" dirty="0">
                <a:solidFill>
                  <a:schemeClr val="tx1"/>
                </a:solidFill>
              </a:rPr>
              <a:t>:</a:t>
            </a:r>
          </a:p>
          <a:p>
            <a:pPr marL="914400" lvl="1" indent="-457200" algn="l">
              <a:buFont typeface="Arial" pitchFamily="34" charset="0"/>
              <a:buChar char="•"/>
            </a:pPr>
            <a:r>
              <a:rPr lang="nl-BE" dirty="0">
                <a:solidFill>
                  <a:schemeClr val="tx1"/>
                </a:solidFill>
                <a:latin typeface="Courier New" pitchFamily="49" charset="0"/>
                <a:cs typeface="Courier New" pitchFamily="49" charset="0"/>
              </a:rPr>
              <a:t>0 </a:t>
            </a:r>
            <a:r>
              <a:rPr lang="nl-BE" dirty="0" err="1">
                <a:solidFill>
                  <a:schemeClr val="tx1"/>
                </a:solidFill>
                <a:latin typeface="Courier New" pitchFamily="49" charset="0"/>
                <a:cs typeface="Courier New" pitchFamily="49" charset="0"/>
              </a:rPr>
              <a:t>hours</a:t>
            </a:r>
            <a:r>
              <a:rPr lang="nl-BE" dirty="0">
                <a:solidFill>
                  <a:schemeClr val="tx1"/>
                </a:solidFill>
              </a:rPr>
              <a:t>: </a:t>
            </a:r>
            <a:r>
              <a:rPr lang="nl-BE" dirty="0" smtClean="0">
                <a:solidFill>
                  <a:schemeClr val="tx1"/>
                </a:solidFill>
              </a:rPr>
              <a:t>	</a:t>
            </a:r>
            <a:r>
              <a:rPr lang="nl-BE" sz="2400" dirty="0" smtClean="0">
                <a:solidFill>
                  <a:schemeClr val="tx1"/>
                </a:solidFill>
              </a:rPr>
              <a:t>“</a:t>
            </a:r>
            <a:r>
              <a:rPr lang="nl-BE" sz="2400" dirty="0">
                <a:solidFill>
                  <a:schemeClr val="tx1"/>
                </a:solidFill>
              </a:rPr>
              <a:t>Nice ‘n’ rolling!”</a:t>
            </a:r>
          </a:p>
          <a:p>
            <a:pPr marL="914400" lvl="1" indent="-457200" algn="l">
              <a:buFont typeface="Arial" pitchFamily="34" charset="0"/>
              <a:buChar char="•"/>
            </a:pPr>
            <a:r>
              <a:rPr lang="nl-BE" dirty="0">
                <a:solidFill>
                  <a:schemeClr val="tx1"/>
                </a:solidFill>
                <a:latin typeface="Courier New" pitchFamily="49" charset="0"/>
                <a:cs typeface="Courier New" pitchFamily="49" charset="0"/>
              </a:rPr>
              <a:t>1 </a:t>
            </a:r>
            <a:r>
              <a:rPr lang="nl-BE" dirty="0" err="1">
                <a:solidFill>
                  <a:schemeClr val="tx1"/>
                </a:solidFill>
                <a:latin typeface="Courier New" pitchFamily="49" charset="0"/>
                <a:cs typeface="Courier New" pitchFamily="49" charset="0"/>
              </a:rPr>
              <a:t>hour</a:t>
            </a:r>
            <a:r>
              <a:rPr lang="nl-BE" dirty="0" smtClean="0">
                <a:solidFill>
                  <a:schemeClr val="tx1"/>
                </a:solidFill>
              </a:rPr>
              <a:t>:	</a:t>
            </a:r>
            <a:r>
              <a:rPr lang="nl-BE" sz="2400" dirty="0" smtClean="0">
                <a:solidFill>
                  <a:schemeClr val="tx1"/>
                </a:solidFill>
              </a:rPr>
              <a:t>“</a:t>
            </a:r>
            <a:r>
              <a:rPr lang="nl-BE" sz="2400" dirty="0">
                <a:solidFill>
                  <a:schemeClr val="tx1"/>
                </a:solidFill>
              </a:rPr>
              <a:t>Just </a:t>
            </a:r>
            <a:r>
              <a:rPr lang="nl-BE" sz="2400" dirty="0" err="1">
                <a:solidFill>
                  <a:schemeClr val="tx1"/>
                </a:solidFill>
              </a:rPr>
              <a:t>another</a:t>
            </a:r>
            <a:r>
              <a:rPr lang="nl-BE" sz="2400" dirty="0">
                <a:solidFill>
                  <a:schemeClr val="tx1"/>
                </a:solidFill>
              </a:rPr>
              <a:t> </a:t>
            </a:r>
            <a:r>
              <a:rPr lang="nl-BE" sz="2400" dirty="0" err="1">
                <a:solidFill>
                  <a:schemeClr val="tx1"/>
                </a:solidFill>
              </a:rPr>
              <a:t>day</a:t>
            </a:r>
            <a:r>
              <a:rPr lang="nl-BE" sz="2400" dirty="0">
                <a:solidFill>
                  <a:schemeClr val="tx1"/>
                </a:solidFill>
              </a:rPr>
              <a:t> at the train …”</a:t>
            </a:r>
          </a:p>
          <a:p>
            <a:pPr marL="914400" lvl="1" indent="-457200" algn="l">
              <a:buFont typeface="Arial" pitchFamily="34" charset="0"/>
              <a:buChar char="•"/>
            </a:pPr>
            <a:r>
              <a:rPr lang="nl-BE" dirty="0">
                <a:solidFill>
                  <a:schemeClr val="tx1"/>
                </a:solidFill>
                <a:latin typeface="Courier New" pitchFamily="49" charset="0"/>
                <a:cs typeface="Courier New" pitchFamily="49" charset="0"/>
              </a:rPr>
              <a:t>2 </a:t>
            </a:r>
            <a:r>
              <a:rPr lang="nl-BE" dirty="0" err="1">
                <a:solidFill>
                  <a:schemeClr val="tx1"/>
                </a:solidFill>
                <a:latin typeface="Courier New" pitchFamily="49" charset="0"/>
                <a:cs typeface="Courier New" pitchFamily="49" charset="0"/>
              </a:rPr>
              <a:t>hours</a:t>
            </a:r>
            <a:r>
              <a:rPr lang="nl-BE" dirty="0">
                <a:solidFill>
                  <a:schemeClr val="tx1"/>
                </a:solidFill>
              </a:rPr>
              <a:t>: </a:t>
            </a:r>
            <a:r>
              <a:rPr lang="nl-BE" dirty="0" smtClean="0">
                <a:solidFill>
                  <a:schemeClr val="tx1"/>
                </a:solidFill>
              </a:rPr>
              <a:t>	</a:t>
            </a:r>
            <a:r>
              <a:rPr lang="nl-BE" sz="2400" dirty="0" smtClean="0">
                <a:solidFill>
                  <a:schemeClr val="tx1"/>
                </a:solidFill>
              </a:rPr>
              <a:t>“</a:t>
            </a:r>
            <a:r>
              <a:rPr lang="nl-BE" sz="2400" dirty="0" err="1">
                <a:solidFill>
                  <a:schemeClr val="tx1"/>
                </a:solidFill>
              </a:rPr>
              <a:t>This</a:t>
            </a:r>
            <a:r>
              <a:rPr lang="nl-BE" sz="2400" dirty="0">
                <a:solidFill>
                  <a:schemeClr val="tx1"/>
                </a:solidFill>
              </a:rPr>
              <a:t> train is </a:t>
            </a:r>
            <a:r>
              <a:rPr lang="nl-BE" sz="2400" dirty="0" err="1">
                <a:solidFill>
                  <a:schemeClr val="tx1"/>
                </a:solidFill>
              </a:rPr>
              <a:t>annoying</a:t>
            </a:r>
            <a:r>
              <a:rPr lang="nl-BE" sz="2400" dirty="0">
                <a:solidFill>
                  <a:schemeClr val="tx1"/>
                </a:solidFill>
              </a:rPr>
              <a:t> me!”</a:t>
            </a:r>
          </a:p>
          <a:p>
            <a:pPr marL="914400" lvl="1" indent="-457200" algn="l">
              <a:buFont typeface="Arial" pitchFamily="34" charset="0"/>
              <a:buChar char="•"/>
            </a:pPr>
            <a:r>
              <a:rPr lang="nl-BE" dirty="0" smtClean="0">
                <a:solidFill>
                  <a:schemeClr val="tx1"/>
                </a:solidFill>
                <a:latin typeface="Courier New" pitchFamily="49" charset="0"/>
                <a:cs typeface="Courier New" pitchFamily="49" charset="0"/>
              </a:rPr>
              <a:t>3 </a:t>
            </a:r>
            <a:r>
              <a:rPr lang="nl-BE" dirty="0" err="1">
                <a:solidFill>
                  <a:schemeClr val="tx1"/>
                </a:solidFill>
                <a:latin typeface="Courier New" pitchFamily="49" charset="0"/>
                <a:cs typeface="Courier New" pitchFamily="49" charset="0"/>
              </a:rPr>
              <a:t>hours</a:t>
            </a:r>
            <a:r>
              <a:rPr lang="nl-BE" dirty="0">
                <a:solidFill>
                  <a:schemeClr val="tx1"/>
                </a:solidFill>
              </a:rPr>
              <a:t>: </a:t>
            </a:r>
            <a:r>
              <a:rPr lang="nl-BE" dirty="0" smtClean="0">
                <a:solidFill>
                  <a:schemeClr val="tx1"/>
                </a:solidFill>
              </a:rPr>
              <a:t>	</a:t>
            </a:r>
            <a:r>
              <a:rPr lang="nl-BE" sz="2400" dirty="0" smtClean="0">
                <a:solidFill>
                  <a:schemeClr val="tx1"/>
                </a:solidFill>
              </a:rPr>
              <a:t>“</a:t>
            </a:r>
            <a:r>
              <a:rPr lang="nl-BE" sz="2400" dirty="0">
                <a:solidFill>
                  <a:schemeClr val="tx1"/>
                </a:solidFill>
              </a:rPr>
              <a:t>B-u-u-urn </a:t>
            </a:r>
            <a:r>
              <a:rPr lang="nl-BE" sz="2400" dirty="0" err="1">
                <a:solidFill>
                  <a:schemeClr val="tx1"/>
                </a:solidFill>
              </a:rPr>
              <a:t>it</a:t>
            </a:r>
            <a:r>
              <a:rPr lang="nl-BE" sz="2400" dirty="0" smtClean="0">
                <a:solidFill>
                  <a:schemeClr val="tx1"/>
                </a:solidFill>
              </a:rPr>
              <a:t>!”</a:t>
            </a:r>
          </a:p>
          <a:p>
            <a:pPr marL="914400" lvl="1" indent="-457200" algn="l">
              <a:buFont typeface="Arial" pitchFamily="34" charset="0"/>
              <a:buChar char="•"/>
            </a:pPr>
            <a:r>
              <a:rPr lang="nl-BE" dirty="0" smtClean="0">
                <a:solidFill>
                  <a:schemeClr val="tx1"/>
                </a:solidFill>
                <a:latin typeface="Courier New" pitchFamily="49" charset="0"/>
                <a:cs typeface="Courier New" pitchFamily="49" charset="0"/>
              </a:rPr>
              <a:t>+3 </a:t>
            </a:r>
            <a:r>
              <a:rPr lang="nl-BE" dirty="0" err="1" smtClean="0">
                <a:solidFill>
                  <a:schemeClr val="tx1"/>
                </a:solidFill>
                <a:latin typeface="Courier New" pitchFamily="49" charset="0"/>
                <a:cs typeface="Courier New" pitchFamily="49" charset="0"/>
              </a:rPr>
              <a:t>hours</a:t>
            </a:r>
            <a:r>
              <a:rPr lang="nl-BE" dirty="0" smtClean="0">
                <a:solidFill>
                  <a:schemeClr val="tx1"/>
                </a:solidFill>
              </a:rPr>
              <a:t>:	 </a:t>
            </a:r>
            <a:r>
              <a:rPr lang="nl-BE" sz="2400" dirty="0" smtClean="0">
                <a:solidFill>
                  <a:schemeClr val="tx1"/>
                </a:solidFill>
              </a:rPr>
              <a:t>The </a:t>
            </a:r>
            <a:r>
              <a:rPr lang="nl-BE" sz="2400" dirty="0" err="1" smtClean="0">
                <a:solidFill>
                  <a:schemeClr val="tx1"/>
                </a:solidFill>
              </a:rPr>
              <a:t>world</a:t>
            </a:r>
            <a:r>
              <a:rPr lang="nl-BE" sz="2400" dirty="0" smtClean="0">
                <a:solidFill>
                  <a:schemeClr val="tx1"/>
                </a:solidFill>
              </a:rPr>
              <a:t> </a:t>
            </a:r>
            <a:r>
              <a:rPr lang="nl-BE" sz="2400" dirty="0" err="1" smtClean="0">
                <a:solidFill>
                  <a:schemeClr val="tx1"/>
                </a:solidFill>
              </a:rPr>
              <a:t>explodes</a:t>
            </a:r>
            <a:r>
              <a:rPr lang="nl-BE" sz="2400" dirty="0" smtClean="0">
                <a:solidFill>
                  <a:schemeClr val="tx1"/>
                </a:solidFill>
              </a:rPr>
              <a:t> (</a:t>
            </a:r>
            <a:r>
              <a:rPr lang="nl-BE" sz="2400" i="1" dirty="0" err="1" smtClean="0">
                <a:solidFill>
                  <a:schemeClr val="tx1"/>
                </a:solidFill>
              </a:rPr>
              <a:t>exception</a:t>
            </a:r>
            <a:r>
              <a:rPr lang="nl-BE" sz="2400" dirty="0" smtClean="0">
                <a:solidFill>
                  <a:schemeClr val="tx1"/>
                </a:solidFill>
              </a:rPr>
              <a:t>)</a:t>
            </a:r>
            <a:endParaRPr lang="nl-BE" sz="2400" dirty="0">
              <a:solidFill>
                <a:schemeClr val="tx1"/>
              </a:solidFill>
            </a:endParaRPr>
          </a:p>
        </p:txBody>
      </p:sp>
    </p:spTree>
    <p:extLst>
      <p:ext uri="{BB962C8B-B14F-4D97-AF65-F5344CB8AC3E}">
        <p14:creationId xmlns:p14="http://schemas.microsoft.com/office/powerpoint/2010/main" val="404276603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143000" y="381000"/>
            <a:ext cx="7112977" cy="1008063"/>
          </a:xfrm>
        </p:spPr>
        <p:txBody>
          <a:bodyPr/>
          <a:lstStyle/>
          <a:p>
            <a:r>
              <a:rPr lang="nl-BE" dirty="0" smtClean="0"/>
              <a:t>Environment</a:t>
            </a:r>
            <a:endParaRPr lang="nl-BE" dirty="0"/>
          </a:p>
        </p:txBody>
      </p:sp>
      <p:sp>
        <p:nvSpPr>
          <p:cNvPr id="3" name="TextBox 2"/>
          <p:cNvSpPr txBox="1"/>
          <p:nvPr/>
        </p:nvSpPr>
        <p:spPr>
          <a:xfrm>
            <a:off x="217000" y="1628800"/>
            <a:ext cx="8341997" cy="2739211"/>
          </a:xfrm>
          <a:prstGeom prst="rect">
            <a:avLst/>
          </a:prstGeom>
          <a:noFill/>
        </p:spPr>
        <p:txBody>
          <a:bodyPr wrap="none" rtlCol="0">
            <a:spAutoFit/>
          </a:bodyPr>
          <a:lstStyle/>
          <a:p>
            <a:pPr>
              <a:buFont typeface="Arial" pitchFamily="34" charset="0"/>
              <a:buChar char="•"/>
            </a:pPr>
            <a:r>
              <a:rPr lang="nl-BE" sz="2800" dirty="0"/>
              <a:t> </a:t>
            </a:r>
            <a:r>
              <a:rPr lang="nl-BE" sz="2800" dirty="0" smtClean="0"/>
              <a:t>Get the source from github</a:t>
            </a:r>
          </a:p>
          <a:p>
            <a:pPr lvl="1"/>
            <a:r>
              <a:rPr lang="nl-BE" sz="2000" dirty="0" smtClean="0">
                <a:latin typeface="Courier New"/>
                <a:cs typeface="Courier New"/>
              </a:rPr>
              <a:t>git clone</a:t>
            </a:r>
          </a:p>
          <a:p>
            <a:pPr lvl="1"/>
            <a:r>
              <a:rPr lang="nl-BE" sz="2000" dirty="0" smtClean="0">
                <a:latin typeface="Courier New"/>
                <a:cs typeface="Courier New"/>
              </a:rPr>
              <a:t>https</a:t>
            </a:r>
            <a:r>
              <a:rPr lang="nl-BE" sz="2000" dirty="0">
                <a:latin typeface="Courier New"/>
                <a:cs typeface="Courier New"/>
              </a:rPr>
              <a:t>://github.com/XPTrainingCegeka/XPTraining.git</a:t>
            </a:r>
            <a:endParaRPr lang="nl-BE" sz="2000" dirty="0" smtClean="0">
              <a:latin typeface="Courier New"/>
              <a:cs typeface="Courier New"/>
            </a:endParaRPr>
          </a:p>
          <a:p>
            <a:pPr>
              <a:buFont typeface="Arial" pitchFamily="34" charset="0"/>
              <a:buChar char="•"/>
            </a:pPr>
            <a:r>
              <a:rPr lang="nl-BE" sz="2800" dirty="0" smtClean="0"/>
              <a:t> Create your own branch</a:t>
            </a:r>
          </a:p>
          <a:p>
            <a:pPr lvl="1"/>
            <a:r>
              <a:rPr lang="nl-BE" sz="2000" dirty="0">
                <a:latin typeface="Courier New"/>
                <a:cs typeface="Courier New"/>
              </a:rPr>
              <a:t>g</a:t>
            </a:r>
            <a:r>
              <a:rPr lang="nl-BE" sz="2000" dirty="0" smtClean="0">
                <a:latin typeface="Courier New"/>
                <a:cs typeface="Courier New"/>
              </a:rPr>
              <a:t>it checkout –b &lt;your-names&gt;</a:t>
            </a:r>
          </a:p>
          <a:p>
            <a:pPr>
              <a:buFont typeface="Arial" pitchFamily="34" charset="0"/>
              <a:buChar char="•"/>
            </a:pPr>
            <a:r>
              <a:rPr lang="nl-BE" sz="2800" dirty="0" smtClean="0"/>
              <a:t> </a:t>
            </a:r>
            <a:r>
              <a:rPr lang="nl-BE" sz="2800" dirty="0" smtClean="0"/>
              <a:t>Start eclipse by </a:t>
            </a:r>
            <a:r>
              <a:rPr lang="nl-BE" sz="2800" dirty="0" smtClean="0"/>
              <a:t>running</a:t>
            </a:r>
          </a:p>
          <a:p>
            <a:pPr lvl="1"/>
            <a:r>
              <a:rPr lang="nl-BE" sz="2800" dirty="0" smtClean="0"/>
              <a:t>C</a:t>
            </a:r>
            <a:r>
              <a:rPr lang="nl-BE" sz="2800" dirty="0" smtClean="0"/>
              <a:t>:</a:t>
            </a:r>
            <a:r>
              <a:rPr lang="nl-BE" sz="2800" dirty="0" smtClean="0"/>
              <a:t>\TrainingJit\Tools\eclipse\eclipse.exe</a:t>
            </a:r>
            <a:endParaRPr lang="nl-BE" sz="2800" dirty="0" smtClean="0"/>
          </a:p>
        </p:txBody>
      </p:sp>
      <p:pic>
        <p:nvPicPr>
          <p:cNvPr id="1026" name="Picture 2" descr="http://t2.gstatic.com/images?q=tbn:ANd9GcTSy7Z-j8kancDmjHivG0r1JQzSlURYfV2kbAJDd2fifEl57R6SSLwsuzUh4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4581128"/>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44010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Lab</a:t>
            </a:r>
            <a:endParaRPr lang="nl-BE" dirty="0"/>
          </a:p>
        </p:txBody>
      </p:sp>
      <p:pic>
        <p:nvPicPr>
          <p:cNvPr id="4" name="Picture 3" descr="http://www.geekoftheday.com/wp-content/uploads/2011/10/spacebook.jpg"/>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06013"/>
            <a:ext cx="7543800" cy="4914225"/>
          </a:xfrm>
          <a:prstGeom prst="rect">
            <a:avLst/>
          </a:prstGeom>
          <a:noFill/>
          <a:extLst/>
        </p:spPr>
      </p:pic>
    </p:spTree>
    <p:extLst>
      <p:ext uri="{BB962C8B-B14F-4D97-AF65-F5344CB8AC3E}">
        <p14:creationId xmlns:p14="http://schemas.microsoft.com/office/powerpoint/2010/main" val="358967574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bwMode="auto">
          <a:xfrm>
            <a:off x="451338" y="2781300"/>
            <a:ext cx="8229600" cy="1143000"/>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eaLnBrk="1" hangingPunct="1"/>
            <a:r>
              <a:rPr lang="en-GB" sz="8800" dirty="0" smtClean="0"/>
              <a:t>XP</a:t>
            </a:r>
            <a:endParaRPr lang="nl-NL" sz="8800" dirty="0" smtClean="0"/>
          </a:p>
        </p:txBody>
      </p:sp>
      <p:sp>
        <p:nvSpPr>
          <p:cNvPr id="14" name="Rectangle 2"/>
          <p:cNvSpPr txBox="1">
            <a:spLocks noChangeArrowheads="1"/>
          </p:cNvSpPr>
          <p:nvPr/>
        </p:nvSpPr>
        <p:spPr>
          <a:xfrm>
            <a:off x="1714501" y="765176"/>
            <a:ext cx="3056792" cy="792163"/>
          </a:xfrm>
          <a:prstGeom prst="rect">
            <a:avLst/>
          </a:prstGeom>
        </p:spPr>
        <p:txBody>
          <a:bodyPr/>
          <a:lstStyle/>
          <a:p>
            <a:pPr algn="ctr" fontAlgn="auto">
              <a:spcAft>
                <a:spcPts val="0"/>
              </a:spcAft>
              <a:defRPr/>
            </a:pPr>
            <a:r>
              <a:rPr lang="en-GB" sz="3600" dirty="0">
                <a:latin typeface="+mj-lt"/>
                <a:ea typeface="+mj-ea"/>
                <a:cs typeface="+mj-cs"/>
              </a:rPr>
              <a:t>Simplicity</a:t>
            </a:r>
            <a:endParaRPr lang="nl-NL" sz="3600" dirty="0">
              <a:latin typeface="+mj-lt"/>
              <a:ea typeface="+mj-ea"/>
              <a:cs typeface="+mj-cs"/>
            </a:endParaRPr>
          </a:p>
        </p:txBody>
      </p:sp>
      <p:sp>
        <p:nvSpPr>
          <p:cNvPr id="15" name="Rectangle 2"/>
          <p:cNvSpPr txBox="1">
            <a:spLocks noChangeArrowheads="1"/>
          </p:cNvSpPr>
          <p:nvPr/>
        </p:nvSpPr>
        <p:spPr>
          <a:xfrm>
            <a:off x="5486400" y="1916113"/>
            <a:ext cx="3206262" cy="792162"/>
          </a:xfrm>
          <a:prstGeom prst="rect">
            <a:avLst/>
          </a:prstGeom>
        </p:spPr>
        <p:txBody>
          <a:bodyPr/>
          <a:lstStyle/>
          <a:p>
            <a:pPr algn="ctr" fontAlgn="auto">
              <a:spcAft>
                <a:spcPts val="0"/>
              </a:spcAft>
              <a:defRPr/>
            </a:pPr>
            <a:r>
              <a:rPr lang="en-GB" sz="3600" dirty="0">
                <a:latin typeface="+mj-lt"/>
                <a:ea typeface="+mj-ea"/>
                <a:cs typeface="+mj-cs"/>
              </a:rPr>
              <a:t>Communication</a:t>
            </a:r>
            <a:endParaRPr lang="nl-NL" sz="3600" dirty="0">
              <a:latin typeface="+mj-lt"/>
              <a:ea typeface="+mj-ea"/>
              <a:cs typeface="+mj-cs"/>
            </a:endParaRPr>
          </a:p>
        </p:txBody>
      </p:sp>
      <p:sp>
        <p:nvSpPr>
          <p:cNvPr id="16" name="Rectangle 2"/>
          <p:cNvSpPr txBox="1">
            <a:spLocks noChangeArrowheads="1"/>
          </p:cNvSpPr>
          <p:nvPr/>
        </p:nvSpPr>
        <p:spPr>
          <a:xfrm>
            <a:off x="5568462" y="4797426"/>
            <a:ext cx="3058258" cy="792163"/>
          </a:xfrm>
          <a:prstGeom prst="rect">
            <a:avLst/>
          </a:prstGeom>
        </p:spPr>
        <p:txBody>
          <a:bodyPr/>
          <a:lstStyle/>
          <a:p>
            <a:pPr algn="ctr" fontAlgn="auto">
              <a:spcAft>
                <a:spcPts val="0"/>
              </a:spcAft>
              <a:defRPr/>
            </a:pPr>
            <a:r>
              <a:rPr lang="en-GB" sz="3600" dirty="0">
                <a:latin typeface="+mj-lt"/>
                <a:ea typeface="+mj-ea"/>
                <a:cs typeface="+mj-cs"/>
              </a:rPr>
              <a:t>Feedback</a:t>
            </a:r>
            <a:endParaRPr lang="nl-NL" sz="3600" dirty="0">
              <a:latin typeface="+mj-lt"/>
              <a:ea typeface="+mj-ea"/>
              <a:cs typeface="+mj-cs"/>
            </a:endParaRPr>
          </a:p>
        </p:txBody>
      </p:sp>
      <p:sp>
        <p:nvSpPr>
          <p:cNvPr id="17" name="Rectangle 2"/>
          <p:cNvSpPr txBox="1">
            <a:spLocks noChangeArrowheads="1"/>
          </p:cNvSpPr>
          <p:nvPr/>
        </p:nvSpPr>
        <p:spPr>
          <a:xfrm>
            <a:off x="915866" y="5229226"/>
            <a:ext cx="3058257" cy="792163"/>
          </a:xfrm>
          <a:prstGeom prst="rect">
            <a:avLst/>
          </a:prstGeom>
        </p:spPr>
        <p:txBody>
          <a:bodyPr/>
          <a:lstStyle/>
          <a:p>
            <a:pPr algn="ctr" fontAlgn="auto">
              <a:spcAft>
                <a:spcPts val="0"/>
              </a:spcAft>
              <a:defRPr/>
            </a:pPr>
            <a:r>
              <a:rPr lang="en-GB" sz="3600" dirty="0">
                <a:latin typeface="+mj-lt"/>
                <a:ea typeface="+mj-ea"/>
                <a:cs typeface="+mj-cs"/>
              </a:rPr>
              <a:t>Courage</a:t>
            </a:r>
            <a:endParaRPr lang="nl-NL" sz="3600" dirty="0">
              <a:latin typeface="+mj-lt"/>
              <a:ea typeface="+mj-ea"/>
              <a:cs typeface="+mj-cs"/>
            </a:endParaRPr>
          </a:p>
        </p:txBody>
      </p:sp>
      <p:sp>
        <p:nvSpPr>
          <p:cNvPr id="7" name="Rectangle 2"/>
          <p:cNvSpPr txBox="1">
            <a:spLocks noChangeArrowheads="1"/>
          </p:cNvSpPr>
          <p:nvPr/>
        </p:nvSpPr>
        <p:spPr>
          <a:xfrm>
            <a:off x="184639" y="2997201"/>
            <a:ext cx="3058258" cy="792163"/>
          </a:xfrm>
          <a:prstGeom prst="rect">
            <a:avLst/>
          </a:prstGeom>
        </p:spPr>
        <p:txBody>
          <a:bodyPr/>
          <a:lstStyle/>
          <a:p>
            <a:pPr algn="ctr" fontAlgn="auto">
              <a:spcAft>
                <a:spcPts val="0"/>
              </a:spcAft>
              <a:defRPr/>
            </a:pPr>
            <a:r>
              <a:rPr lang="en-GB" sz="3600" dirty="0">
                <a:latin typeface="+mj-lt"/>
                <a:ea typeface="+mj-ea"/>
                <a:cs typeface="+mj-cs"/>
              </a:rPr>
              <a:t>Change</a:t>
            </a:r>
            <a:endParaRPr lang="nl-NL" sz="3600" dirty="0">
              <a:latin typeface="+mj-lt"/>
              <a:ea typeface="+mj-ea"/>
              <a:cs typeface="+mj-cs"/>
            </a:endParaRPr>
          </a:p>
        </p:txBody>
      </p:sp>
    </p:spTree>
    <p:extLst>
      <p:ext uri="{BB962C8B-B14F-4D97-AF65-F5344CB8AC3E}">
        <p14:creationId xmlns:p14="http://schemas.microsoft.com/office/powerpoint/2010/main" val="34451464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65538" name="Text Placeholder 4"/>
          <p:cNvSpPr>
            <a:spLocks noGrp="1"/>
          </p:cNvSpPr>
          <p:nvPr>
            <p:ph type="body" sz="quarter" idx="13"/>
          </p:nvPr>
        </p:nvSpPr>
        <p:spPr bwMode="auto">
          <a:xfrm>
            <a:off x="981808" y="2492376"/>
            <a:ext cx="7112977" cy="10080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Discuss exercise</a:t>
            </a:r>
          </a:p>
        </p:txBody>
      </p:sp>
    </p:spTree>
    <p:extLst>
      <p:ext uri="{BB962C8B-B14F-4D97-AF65-F5344CB8AC3E}">
        <p14:creationId xmlns:p14="http://schemas.microsoft.com/office/powerpoint/2010/main" val="140849229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Bugfix</a:t>
            </a:r>
          </a:p>
        </p:txBody>
      </p:sp>
      <p:sp>
        <p:nvSpPr>
          <p:cNvPr id="3" name="Rectangle 2"/>
          <p:cNvSpPr/>
          <p:nvPr/>
        </p:nvSpPr>
        <p:spPr>
          <a:xfrm>
            <a:off x="650631" y="1412875"/>
            <a:ext cx="8175381" cy="4579938"/>
          </a:xfrm>
          <a:prstGeom prst="rect">
            <a:avLst/>
          </a:prstGeom>
        </p:spPr>
        <p:txBody>
          <a:bodyPr>
            <a:spAutoFit/>
          </a:bodyPr>
          <a:lstStyle/>
          <a:p>
            <a:pPr>
              <a:lnSpc>
                <a:spcPct val="90000"/>
              </a:lnSpc>
              <a:defRPr/>
            </a:pPr>
            <a:r>
              <a:rPr lang="nl-BE" sz="3600" dirty="0">
                <a:latin typeface="+mn-lt"/>
              </a:rPr>
              <a:t>Write a failing test that reproduces bug</a:t>
            </a:r>
          </a:p>
          <a:p>
            <a:pPr>
              <a:lnSpc>
                <a:spcPct val="90000"/>
              </a:lnSpc>
              <a:defRPr/>
            </a:pPr>
            <a:endParaRPr lang="nl-BE" sz="3600" dirty="0">
              <a:latin typeface="+mn-lt"/>
            </a:endParaRPr>
          </a:p>
          <a:p>
            <a:pPr>
              <a:lnSpc>
                <a:spcPct val="90000"/>
              </a:lnSpc>
              <a:defRPr/>
            </a:pPr>
            <a:r>
              <a:rPr lang="nl-BE" sz="3600" dirty="0">
                <a:latin typeface="+mn-lt"/>
              </a:rPr>
              <a:t>Fix bug</a:t>
            </a:r>
          </a:p>
          <a:p>
            <a:pPr>
              <a:lnSpc>
                <a:spcPct val="90000"/>
              </a:lnSpc>
              <a:defRPr/>
            </a:pPr>
            <a:endParaRPr lang="nl-BE" sz="3600" dirty="0">
              <a:latin typeface="+mn-lt"/>
            </a:endParaRPr>
          </a:p>
          <a:p>
            <a:pPr>
              <a:lnSpc>
                <a:spcPct val="90000"/>
              </a:lnSpc>
              <a:defRPr/>
            </a:pPr>
            <a:r>
              <a:rPr lang="nl-BE" sz="3600" dirty="0">
                <a:latin typeface="+mn-lt"/>
              </a:rPr>
              <a:t>Refactor code</a:t>
            </a:r>
          </a:p>
          <a:p>
            <a:pPr>
              <a:lnSpc>
                <a:spcPct val="90000"/>
              </a:lnSpc>
              <a:defRPr/>
            </a:pPr>
            <a:endParaRPr lang="nl-BE" sz="3600" dirty="0">
              <a:latin typeface="+mn-lt"/>
            </a:endParaRPr>
          </a:p>
          <a:p>
            <a:pPr>
              <a:lnSpc>
                <a:spcPct val="90000"/>
              </a:lnSpc>
              <a:defRPr/>
            </a:pPr>
            <a:r>
              <a:rPr lang="nl-BE" sz="3600" dirty="0">
                <a:latin typeface="+mn-lt"/>
              </a:rPr>
              <a:t>Check-in</a:t>
            </a:r>
          </a:p>
          <a:p>
            <a:pPr>
              <a:lnSpc>
                <a:spcPct val="90000"/>
              </a:lnSpc>
              <a:defRPr/>
            </a:pPr>
            <a:endParaRPr lang="nl-BE" sz="3600" dirty="0">
              <a:latin typeface="+mn-lt"/>
            </a:endParaRPr>
          </a:p>
          <a:p>
            <a:pPr>
              <a:lnSpc>
                <a:spcPct val="90000"/>
              </a:lnSpc>
              <a:defRPr/>
            </a:pPr>
            <a:r>
              <a:rPr lang="nl-BE" sz="3600" dirty="0">
                <a:latin typeface="+mn-lt"/>
              </a:rPr>
              <a:t>=&gt;</a:t>
            </a:r>
            <a:r>
              <a:rPr lang="nl-BE" sz="3600" b="1" dirty="0">
                <a:latin typeface="+mn-lt"/>
              </a:rPr>
              <a:t> no</a:t>
            </a:r>
            <a:r>
              <a:rPr lang="nl-BE" sz="3600" dirty="0">
                <a:latin typeface="+mn-lt"/>
              </a:rPr>
              <a:t> </a:t>
            </a:r>
            <a:r>
              <a:rPr lang="nl-BE" sz="3600" b="1" dirty="0">
                <a:latin typeface="+mn-lt"/>
              </a:rPr>
              <a:t>regression</a:t>
            </a:r>
            <a:endParaRPr lang="nl-NL" sz="3600" b="1" dirty="0">
              <a:latin typeface="+mn-lt"/>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2400" y="2971800"/>
            <a:ext cx="5181600" cy="3886200"/>
          </a:xfrm>
          <a:prstGeom prst="rect">
            <a:avLst/>
          </a:prstGeom>
        </p:spPr>
      </p:pic>
    </p:spTree>
    <p:extLst>
      <p:ext uri="{BB962C8B-B14F-4D97-AF65-F5344CB8AC3E}">
        <p14:creationId xmlns:p14="http://schemas.microsoft.com/office/powerpoint/2010/main" val="23430018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Lab</a:t>
            </a:r>
            <a:endParaRPr lang="nl-BE"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3587" y="1831258"/>
            <a:ext cx="3124200" cy="4373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815924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Mail</a:t>
            </a:r>
          </a:p>
        </p:txBody>
      </p:sp>
      <p:sp>
        <p:nvSpPr>
          <p:cNvPr id="3" name="Rectangle 2"/>
          <p:cNvSpPr/>
          <p:nvPr/>
        </p:nvSpPr>
        <p:spPr>
          <a:xfrm>
            <a:off x="1115158" y="1916113"/>
            <a:ext cx="2392973" cy="165735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dirty="0"/>
              <a:t>ImmoWeb </a:t>
            </a:r>
          </a:p>
        </p:txBody>
      </p:sp>
      <p:sp>
        <p:nvSpPr>
          <p:cNvPr id="4" name="Rectangle 3"/>
          <p:cNvSpPr/>
          <p:nvPr/>
        </p:nvSpPr>
        <p:spPr>
          <a:xfrm>
            <a:off x="5369169" y="2060576"/>
            <a:ext cx="2392974" cy="165576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dirty="0"/>
              <a:t>MailService</a:t>
            </a:r>
          </a:p>
        </p:txBody>
      </p:sp>
      <p:cxnSp>
        <p:nvCxnSpPr>
          <p:cNvPr id="6" name="Straight Arrow Connector 5"/>
          <p:cNvCxnSpPr>
            <a:stCxn id="3" idx="3"/>
          </p:cNvCxnSpPr>
          <p:nvPr/>
        </p:nvCxnSpPr>
        <p:spPr>
          <a:xfrm flipV="1">
            <a:off x="3508131" y="2708276"/>
            <a:ext cx="1861038" cy="3651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Right Arrow 6"/>
          <p:cNvSpPr/>
          <p:nvPr/>
        </p:nvSpPr>
        <p:spPr>
          <a:xfrm rot="16200000">
            <a:off x="2304562" y="4157541"/>
            <a:ext cx="1079500" cy="10638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a:p>
        </p:txBody>
      </p:sp>
      <p:sp>
        <p:nvSpPr>
          <p:cNvPr id="8" name="Title 1"/>
          <p:cNvSpPr txBox="1">
            <a:spLocks/>
          </p:cNvSpPr>
          <p:nvPr/>
        </p:nvSpPr>
        <p:spPr>
          <a:xfrm>
            <a:off x="783982" y="5229225"/>
            <a:ext cx="4585188" cy="1143000"/>
          </a:xfrm>
          <a:prstGeom prst="rect">
            <a:avLst/>
          </a:prstGeom>
        </p:spPr>
        <p:txBody>
          <a:bodyPr/>
          <a:lstStyle/>
          <a:p>
            <a:pPr algn="ctr">
              <a:defRPr/>
            </a:pPr>
            <a:r>
              <a:rPr lang="nl-BE" sz="4400" dirty="0">
                <a:latin typeface="+mj-lt"/>
                <a:ea typeface="+mj-ea"/>
                <a:cs typeface="+mj-cs"/>
              </a:rPr>
              <a:t>system under test</a:t>
            </a:r>
          </a:p>
        </p:txBody>
      </p:sp>
      <p:sp>
        <p:nvSpPr>
          <p:cNvPr id="11" name="Rectangle 10"/>
          <p:cNvSpPr/>
          <p:nvPr/>
        </p:nvSpPr>
        <p:spPr>
          <a:xfrm>
            <a:off x="583223" y="1628775"/>
            <a:ext cx="3522785" cy="2305050"/>
          </a:xfrm>
          <a:prstGeom prst="rect">
            <a:avLst/>
          </a:prstGeom>
          <a:solidFill>
            <a:srgbClr val="92D05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a:p>
        </p:txBody>
      </p:sp>
    </p:spTree>
    <p:extLst>
      <p:ext uri="{BB962C8B-B14F-4D97-AF65-F5344CB8AC3E}">
        <p14:creationId xmlns:p14="http://schemas.microsoft.com/office/powerpoint/2010/main" val="171594275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Double</a:t>
            </a:r>
            <a:endParaRPr lang="nl-NL" dirty="0" smtClean="0"/>
          </a:p>
        </p:txBody>
      </p:sp>
      <p:sp>
        <p:nvSpPr>
          <p:cNvPr id="71683" name="Rectangle 3"/>
          <p:cNvSpPr>
            <a:spLocks noChangeArrowheads="1"/>
          </p:cNvSpPr>
          <p:nvPr/>
        </p:nvSpPr>
        <p:spPr bwMode="auto">
          <a:xfrm>
            <a:off x="1913793" y="1844675"/>
            <a:ext cx="6778869" cy="4464050"/>
          </a:xfrm>
          <a:prstGeom prst="rect">
            <a:avLst/>
          </a:prstGeom>
          <a:noFill/>
          <a:ln w="9525">
            <a:noFill/>
            <a:miter lim="800000"/>
            <a:headEnd/>
            <a:tailEnd/>
          </a:ln>
        </p:spPr>
        <p:txBody>
          <a:bodyPr wrap="none" anchor="ctr"/>
          <a:lstStyle/>
          <a:p>
            <a:pPr>
              <a:spcBef>
                <a:spcPct val="50000"/>
              </a:spcBef>
              <a:spcAft>
                <a:spcPct val="50000"/>
              </a:spcAft>
              <a:buClr>
                <a:srgbClr val="006600"/>
              </a:buClr>
              <a:buSzPct val="130000"/>
              <a:buFont typeface="Wingdings" pitchFamily="2" charset="2"/>
              <a:buNone/>
            </a:pPr>
            <a:endParaRPr lang="nl-NL" sz="3200">
              <a:latin typeface="Tahoma" pitchFamily="34" charset="0"/>
            </a:endParaRPr>
          </a:p>
        </p:txBody>
      </p:sp>
      <p:pic>
        <p:nvPicPr>
          <p:cNvPr id="71684" name="Picture 4" descr="Test%20Double"/>
          <p:cNvPicPr>
            <a:picLocks noChangeAspect="1" noChangeArrowheads="1"/>
          </p:cNvPicPr>
          <p:nvPr/>
        </p:nvPicPr>
        <p:blipFill>
          <a:blip r:embed="rId3" cstate="print"/>
          <a:srcRect/>
          <a:stretch>
            <a:fillRect/>
          </a:stretch>
        </p:blipFill>
        <p:spPr bwMode="auto">
          <a:xfrm>
            <a:off x="2179028" y="1196975"/>
            <a:ext cx="5999285" cy="3684588"/>
          </a:xfrm>
          <a:prstGeom prst="rect">
            <a:avLst/>
          </a:prstGeom>
          <a:noFill/>
          <a:ln w="9525">
            <a:noFill/>
            <a:miter lim="800000"/>
            <a:headEnd/>
            <a:tailEnd/>
          </a:ln>
        </p:spPr>
      </p:pic>
      <p:sp>
        <p:nvSpPr>
          <p:cNvPr id="7" name="TextBox 6"/>
          <p:cNvSpPr txBox="1">
            <a:spLocks noChangeArrowheads="1"/>
          </p:cNvSpPr>
          <p:nvPr/>
        </p:nvSpPr>
        <p:spPr bwMode="auto">
          <a:xfrm>
            <a:off x="4835769" y="3143251"/>
            <a:ext cx="1582615" cy="369332"/>
          </a:xfrm>
          <a:prstGeom prst="rect">
            <a:avLst/>
          </a:prstGeom>
          <a:solidFill>
            <a:schemeClr val="accent1"/>
          </a:solidFill>
          <a:ln w="9525">
            <a:noFill/>
            <a:miter lim="800000"/>
            <a:headEnd/>
            <a:tailEnd/>
          </a:ln>
        </p:spPr>
        <p:txBody>
          <a:bodyPr>
            <a:spAutoFit/>
          </a:bodyPr>
          <a:lstStyle/>
          <a:p>
            <a:pPr>
              <a:spcBef>
                <a:spcPct val="50000"/>
              </a:spcBef>
              <a:buFont typeface="Tahoma" pitchFamily="34" charset="0"/>
              <a:buNone/>
            </a:pPr>
            <a:r>
              <a:rPr lang="nl-BE"/>
              <a:t>Immo Web</a:t>
            </a:r>
          </a:p>
        </p:txBody>
      </p:sp>
      <p:sp>
        <p:nvSpPr>
          <p:cNvPr id="8" name="TextBox 7"/>
          <p:cNvSpPr txBox="1">
            <a:spLocks noChangeArrowheads="1"/>
          </p:cNvSpPr>
          <p:nvPr/>
        </p:nvSpPr>
        <p:spPr bwMode="auto">
          <a:xfrm>
            <a:off x="7143750" y="928688"/>
            <a:ext cx="1780442" cy="369332"/>
          </a:xfrm>
          <a:prstGeom prst="rect">
            <a:avLst/>
          </a:prstGeom>
          <a:solidFill>
            <a:schemeClr val="accent1"/>
          </a:solidFill>
          <a:ln w="9525">
            <a:noFill/>
            <a:miter lim="800000"/>
            <a:headEnd/>
            <a:tailEnd/>
          </a:ln>
        </p:spPr>
        <p:txBody>
          <a:bodyPr>
            <a:spAutoFit/>
          </a:bodyPr>
          <a:lstStyle/>
          <a:p>
            <a:pPr>
              <a:spcBef>
                <a:spcPct val="50000"/>
              </a:spcBef>
              <a:buFont typeface="Tahoma" pitchFamily="34" charset="0"/>
              <a:buNone/>
            </a:pPr>
            <a:r>
              <a:rPr lang="nl-BE"/>
              <a:t>Mail Service</a:t>
            </a:r>
          </a:p>
        </p:txBody>
      </p:sp>
      <p:sp>
        <p:nvSpPr>
          <p:cNvPr id="9" name="TextBox 8"/>
          <p:cNvSpPr txBox="1">
            <a:spLocks noChangeArrowheads="1"/>
          </p:cNvSpPr>
          <p:nvPr/>
        </p:nvSpPr>
        <p:spPr bwMode="auto">
          <a:xfrm>
            <a:off x="6748097" y="2643188"/>
            <a:ext cx="1780442" cy="646331"/>
          </a:xfrm>
          <a:prstGeom prst="rect">
            <a:avLst/>
          </a:prstGeom>
          <a:solidFill>
            <a:schemeClr val="accent1"/>
          </a:solidFill>
          <a:ln w="9525">
            <a:noFill/>
            <a:miter lim="800000"/>
            <a:headEnd/>
            <a:tailEnd/>
          </a:ln>
        </p:spPr>
        <p:txBody>
          <a:bodyPr>
            <a:spAutoFit/>
          </a:bodyPr>
          <a:lstStyle/>
          <a:p>
            <a:pPr>
              <a:spcBef>
                <a:spcPct val="50000"/>
              </a:spcBef>
              <a:buFont typeface="Tahoma" pitchFamily="34" charset="0"/>
              <a:buNone/>
            </a:pPr>
            <a:r>
              <a:rPr lang="nl-BE"/>
              <a:t>Mail Service Test Double</a:t>
            </a:r>
          </a:p>
        </p:txBody>
      </p:sp>
      <p:sp>
        <p:nvSpPr>
          <p:cNvPr id="71688" name="TextBox 9"/>
          <p:cNvSpPr txBox="1">
            <a:spLocks noChangeArrowheads="1"/>
          </p:cNvSpPr>
          <p:nvPr/>
        </p:nvSpPr>
        <p:spPr bwMode="auto">
          <a:xfrm>
            <a:off x="2000251" y="5214939"/>
            <a:ext cx="3522952" cy="707886"/>
          </a:xfrm>
          <a:prstGeom prst="rect">
            <a:avLst/>
          </a:prstGeom>
          <a:noFill/>
          <a:ln w="9525">
            <a:noFill/>
            <a:miter lim="800000"/>
            <a:headEnd/>
            <a:tailEnd/>
          </a:ln>
        </p:spPr>
        <p:txBody>
          <a:bodyPr wrap="none">
            <a:spAutoFit/>
          </a:bodyPr>
          <a:lstStyle/>
          <a:p>
            <a:r>
              <a:rPr lang="nl-BE" sz="2000"/>
              <a:t>SUT: System Under Test</a:t>
            </a:r>
          </a:p>
          <a:p>
            <a:r>
              <a:rPr lang="nl-BE" sz="2000"/>
              <a:t>DOC: Depended-On Component</a:t>
            </a:r>
          </a:p>
        </p:txBody>
      </p:sp>
    </p:spTree>
    <p:extLst>
      <p:ext uri="{BB962C8B-B14F-4D97-AF65-F5344CB8AC3E}">
        <p14:creationId xmlns:p14="http://schemas.microsoft.com/office/powerpoint/2010/main" val="24572300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bwMode="auto">
          <a:xfrm>
            <a:off x="583223" y="25654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Double</a:t>
            </a:r>
            <a:endParaRPr lang="nl-NL" dirty="0" smtClean="0"/>
          </a:p>
        </p:txBody>
      </p:sp>
      <p:sp>
        <p:nvSpPr>
          <p:cNvPr id="4" name="Rectangle 2"/>
          <p:cNvSpPr txBox="1">
            <a:spLocks noChangeArrowheads="1"/>
          </p:cNvSpPr>
          <p:nvPr/>
        </p:nvSpPr>
        <p:spPr>
          <a:xfrm>
            <a:off x="2709496" y="533400"/>
            <a:ext cx="3058258" cy="792163"/>
          </a:xfrm>
          <a:prstGeom prst="rect">
            <a:avLst/>
          </a:prstGeom>
        </p:spPr>
        <p:txBody>
          <a:bodyPr/>
          <a:lstStyle/>
          <a:p>
            <a:pPr algn="ctr" fontAlgn="auto">
              <a:spcAft>
                <a:spcPts val="0"/>
              </a:spcAft>
              <a:defRPr/>
            </a:pPr>
            <a:r>
              <a:rPr lang="en-GB" dirty="0">
                <a:latin typeface="+mj-lt"/>
                <a:ea typeface="+mj-ea"/>
                <a:cs typeface="+mj-cs"/>
              </a:rPr>
              <a:t>simulate failure of external systems</a:t>
            </a:r>
            <a:endParaRPr lang="nl-NL" dirty="0">
              <a:latin typeface="+mj-lt"/>
              <a:ea typeface="+mj-ea"/>
              <a:cs typeface="+mj-cs"/>
            </a:endParaRPr>
          </a:p>
        </p:txBody>
      </p:sp>
      <p:sp>
        <p:nvSpPr>
          <p:cNvPr id="5" name="Rectangle 2"/>
          <p:cNvSpPr txBox="1">
            <a:spLocks noChangeArrowheads="1"/>
          </p:cNvSpPr>
          <p:nvPr/>
        </p:nvSpPr>
        <p:spPr>
          <a:xfrm>
            <a:off x="317989" y="1484313"/>
            <a:ext cx="3058257" cy="792162"/>
          </a:xfrm>
          <a:prstGeom prst="rect">
            <a:avLst/>
          </a:prstGeom>
        </p:spPr>
        <p:txBody>
          <a:bodyPr/>
          <a:lstStyle/>
          <a:p>
            <a:pPr algn="ctr" fontAlgn="auto">
              <a:spcAft>
                <a:spcPts val="0"/>
              </a:spcAft>
              <a:defRPr/>
            </a:pPr>
            <a:r>
              <a:rPr lang="en-GB" dirty="0">
                <a:latin typeface="+mj-lt"/>
                <a:ea typeface="+mj-ea"/>
                <a:cs typeface="+mj-cs"/>
              </a:rPr>
              <a:t>fast</a:t>
            </a:r>
            <a:endParaRPr lang="nl-NL" dirty="0">
              <a:latin typeface="+mj-lt"/>
              <a:ea typeface="+mj-ea"/>
              <a:cs typeface="+mj-cs"/>
            </a:endParaRPr>
          </a:p>
        </p:txBody>
      </p:sp>
      <p:sp>
        <p:nvSpPr>
          <p:cNvPr id="6" name="Rectangle 2"/>
          <p:cNvSpPr txBox="1">
            <a:spLocks noChangeArrowheads="1"/>
          </p:cNvSpPr>
          <p:nvPr/>
        </p:nvSpPr>
        <p:spPr>
          <a:xfrm>
            <a:off x="4438651" y="4868863"/>
            <a:ext cx="3058257" cy="792162"/>
          </a:xfrm>
          <a:prstGeom prst="rect">
            <a:avLst/>
          </a:prstGeom>
        </p:spPr>
        <p:txBody>
          <a:bodyPr/>
          <a:lstStyle/>
          <a:p>
            <a:pPr algn="ctr" fontAlgn="auto">
              <a:spcAft>
                <a:spcPts val="0"/>
              </a:spcAft>
              <a:defRPr/>
            </a:pPr>
            <a:r>
              <a:rPr lang="en-GB" dirty="0">
                <a:latin typeface="+mj-lt"/>
                <a:ea typeface="+mj-ea"/>
                <a:cs typeface="+mj-cs"/>
              </a:rPr>
              <a:t>focused</a:t>
            </a:r>
            <a:endParaRPr lang="nl-NL" dirty="0">
              <a:latin typeface="+mj-lt"/>
              <a:ea typeface="+mj-ea"/>
              <a:cs typeface="+mj-cs"/>
            </a:endParaRPr>
          </a:p>
        </p:txBody>
      </p:sp>
      <p:sp>
        <p:nvSpPr>
          <p:cNvPr id="7" name="Rectangle 2"/>
          <p:cNvSpPr txBox="1">
            <a:spLocks noChangeArrowheads="1"/>
          </p:cNvSpPr>
          <p:nvPr/>
        </p:nvSpPr>
        <p:spPr>
          <a:xfrm>
            <a:off x="5767754" y="1628775"/>
            <a:ext cx="3058258" cy="792163"/>
          </a:xfrm>
          <a:prstGeom prst="rect">
            <a:avLst/>
          </a:prstGeom>
        </p:spPr>
        <p:txBody>
          <a:bodyPr/>
          <a:lstStyle/>
          <a:p>
            <a:pPr algn="ctr" fontAlgn="auto">
              <a:spcAft>
                <a:spcPts val="0"/>
              </a:spcAft>
              <a:defRPr/>
            </a:pPr>
            <a:r>
              <a:rPr lang="en-GB" dirty="0">
                <a:latin typeface="+mj-lt"/>
                <a:ea typeface="+mj-ea"/>
                <a:cs typeface="+mj-cs"/>
              </a:rPr>
              <a:t>isolated(sandbox)</a:t>
            </a:r>
            <a:endParaRPr lang="nl-NL" dirty="0">
              <a:latin typeface="+mj-lt"/>
              <a:ea typeface="+mj-ea"/>
              <a:cs typeface="+mj-cs"/>
            </a:endParaRPr>
          </a:p>
        </p:txBody>
      </p:sp>
      <p:pic>
        <p:nvPicPr>
          <p:cNvPr id="1026" name="Picture 2" descr="http://theworldsbestever.s3.amazonaws.com/blog/wp-content/uploads/2012/05/stunt-doubles-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81374"/>
            <a:ext cx="4762500" cy="3476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37215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Stub</a:t>
            </a:r>
            <a:endParaRPr lang="nl-NL" dirty="0" smtClean="0"/>
          </a:p>
        </p:txBody>
      </p:sp>
      <p:sp>
        <p:nvSpPr>
          <p:cNvPr id="73731" name="Rectangle 3"/>
          <p:cNvSpPr>
            <a:spLocks noChangeArrowheads="1"/>
          </p:cNvSpPr>
          <p:nvPr/>
        </p:nvSpPr>
        <p:spPr bwMode="auto">
          <a:xfrm>
            <a:off x="1314451" y="1844675"/>
            <a:ext cx="6778869" cy="4464050"/>
          </a:xfrm>
          <a:prstGeom prst="rect">
            <a:avLst/>
          </a:prstGeom>
          <a:noFill/>
          <a:ln w="9525">
            <a:noFill/>
            <a:miter lim="800000"/>
            <a:headEnd/>
            <a:tailEnd/>
          </a:ln>
        </p:spPr>
        <p:txBody>
          <a:bodyPr wrap="none" anchor="ctr"/>
          <a:lstStyle/>
          <a:p>
            <a:pPr>
              <a:spcBef>
                <a:spcPct val="50000"/>
              </a:spcBef>
              <a:spcAft>
                <a:spcPct val="50000"/>
              </a:spcAft>
              <a:buClr>
                <a:srgbClr val="006600"/>
              </a:buClr>
              <a:buSzPct val="130000"/>
              <a:buFont typeface="Wingdings" pitchFamily="2" charset="2"/>
              <a:buNone/>
            </a:pPr>
            <a:endParaRPr lang="nl-NL" sz="3200">
              <a:latin typeface="Tahoma" pitchFamily="34" charset="0"/>
            </a:endParaRPr>
          </a:p>
        </p:txBody>
      </p:sp>
      <p:pic>
        <p:nvPicPr>
          <p:cNvPr id="73732" name="Picture 4" descr="Test%20Stub"/>
          <p:cNvPicPr>
            <a:picLocks noChangeAspect="1" noChangeArrowheads="1"/>
          </p:cNvPicPr>
          <p:nvPr/>
        </p:nvPicPr>
        <p:blipFill>
          <a:blip r:embed="rId3" cstate="print"/>
          <a:srcRect/>
          <a:stretch>
            <a:fillRect/>
          </a:stretch>
        </p:blipFill>
        <p:spPr bwMode="auto">
          <a:xfrm>
            <a:off x="1513743" y="1196976"/>
            <a:ext cx="6581042" cy="4111625"/>
          </a:xfrm>
          <a:prstGeom prst="rect">
            <a:avLst/>
          </a:prstGeom>
          <a:noFill/>
          <a:ln w="9525">
            <a:noFill/>
            <a:miter lim="800000"/>
            <a:headEnd/>
            <a:tailEnd/>
          </a:ln>
        </p:spPr>
      </p:pic>
    </p:spTree>
    <p:extLst>
      <p:ext uri="{BB962C8B-B14F-4D97-AF65-F5344CB8AC3E}">
        <p14:creationId xmlns:p14="http://schemas.microsoft.com/office/powerpoint/2010/main" val="295014658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Demo: Test </a:t>
            </a:r>
            <a:r>
              <a:rPr lang="nl-BE" dirty="0" err="1" smtClean="0"/>
              <a:t>Stub</a:t>
            </a:r>
            <a:endParaRPr lang="nl-NL" dirty="0" smtClean="0"/>
          </a:p>
        </p:txBody>
      </p:sp>
      <p:sp>
        <p:nvSpPr>
          <p:cNvPr id="74755" name="Rectangle 3"/>
          <p:cNvSpPr>
            <a:spLocks noGrp="1" noChangeAspect="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Demo: </a:t>
            </a:r>
            <a:r>
              <a:rPr lang="nl-BE" dirty="0" err="1" smtClean="0"/>
              <a:t>Greeting</a:t>
            </a:r>
            <a:r>
              <a:rPr lang="nl-BE" dirty="0" smtClean="0"/>
              <a:t> </a:t>
            </a:r>
            <a:r>
              <a:rPr lang="nl-BE" dirty="0" err="1" smtClean="0"/>
              <a:t>dependent</a:t>
            </a:r>
            <a:r>
              <a:rPr lang="nl-BE" dirty="0" smtClean="0"/>
              <a:t> on time</a:t>
            </a:r>
          </a:p>
          <a:p>
            <a:pPr lvl="1" eaLnBrk="1" hangingPunct="1"/>
            <a:r>
              <a:rPr lang="nl-BE" dirty="0" err="1" smtClean="0"/>
              <a:t>Goodmorning</a:t>
            </a:r>
            <a:endParaRPr lang="nl-BE" dirty="0" smtClean="0"/>
          </a:p>
          <a:p>
            <a:pPr lvl="1" eaLnBrk="1" hangingPunct="1"/>
            <a:r>
              <a:rPr lang="nl-BE" dirty="0" err="1" smtClean="0"/>
              <a:t>Good</a:t>
            </a:r>
            <a:r>
              <a:rPr lang="nl-BE" dirty="0" smtClean="0"/>
              <a:t> </a:t>
            </a:r>
            <a:r>
              <a:rPr lang="nl-BE" dirty="0" err="1" smtClean="0"/>
              <a:t>day</a:t>
            </a:r>
            <a:endParaRPr lang="nl-BE" dirty="0" smtClean="0"/>
          </a:p>
          <a:p>
            <a:r>
              <a:rPr lang="nl-BE" dirty="0" err="1" smtClean="0"/>
              <a:t>Use</a:t>
            </a:r>
            <a:r>
              <a:rPr lang="nl-BE" dirty="0" smtClean="0"/>
              <a:t> a </a:t>
            </a:r>
            <a:r>
              <a:rPr lang="nl-BE" dirty="0" err="1" smtClean="0"/>
              <a:t>stub</a:t>
            </a:r>
            <a:r>
              <a:rPr lang="nl-BE" dirty="0" smtClean="0"/>
              <a:t> </a:t>
            </a:r>
            <a:r>
              <a:rPr lang="nl-BE" dirty="0" err="1" smtClean="0"/>
              <a:t>for</a:t>
            </a:r>
            <a:r>
              <a:rPr lang="nl-BE" dirty="0" smtClean="0"/>
              <a:t> the class </a:t>
            </a:r>
            <a:r>
              <a:rPr lang="nl-BE" dirty="0" err="1" smtClean="0"/>
              <a:t>that</a:t>
            </a:r>
            <a:r>
              <a:rPr lang="nl-BE" dirty="0" smtClean="0"/>
              <a:t> </a:t>
            </a:r>
            <a:r>
              <a:rPr lang="nl-BE" dirty="0" err="1" smtClean="0"/>
              <a:t>tells</a:t>
            </a:r>
            <a:r>
              <a:rPr lang="nl-BE" dirty="0" smtClean="0"/>
              <a:t> </a:t>
            </a:r>
            <a:r>
              <a:rPr lang="nl-BE" dirty="0" err="1" smtClean="0"/>
              <a:t>you</a:t>
            </a:r>
            <a:r>
              <a:rPr lang="nl-BE" dirty="0" smtClean="0"/>
              <a:t> the time</a:t>
            </a:r>
          </a:p>
          <a:p>
            <a:pPr eaLnBrk="1" hangingPunct="1">
              <a:buFont typeface="Tahoma" pitchFamily="34" charset="0"/>
              <a:buNone/>
            </a:pPr>
            <a:endParaRPr lang="nl-BE" dirty="0" smtClean="0"/>
          </a:p>
        </p:txBody>
      </p:sp>
    </p:spTree>
    <p:extLst>
      <p:ext uri="{BB962C8B-B14F-4D97-AF65-F5344CB8AC3E}">
        <p14:creationId xmlns:p14="http://schemas.microsoft.com/office/powerpoint/2010/main" val="147589665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Mock</a:t>
            </a:r>
            <a:endParaRPr lang="nl-NL" dirty="0" smtClean="0"/>
          </a:p>
        </p:txBody>
      </p:sp>
      <p:sp>
        <p:nvSpPr>
          <p:cNvPr id="75779" name="Rectangle 3"/>
          <p:cNvSpPr>
            <a:spLocks noChangeArrowheads="1"/>
          </p:cNvSpPr>
          <p:nvPr/>
        </p:nvSpPr>
        <p:spPr bwMode="auto">
          <a:xfrm>
            <a:off x="1913793" y="1844675"/>
            <a:ext cx="6778869" cy="4464050"/>
          </a:xfrm>
          <a:prstGeom prst="rect">
            <a:avLst/>
          </a:prstGeom>
          <a:noFill/>
          <a:ln w="9525">
            <a:noFill/>
            <a:miter lim="800000"/>
            <a:headEnd/>
            <a:tailEnd/>
          </a:ln>
        </p:spPr>
        <p:txBody>
          <a:bodyPr wrap="none" anchor="ctr"/>
          <a:lstStyle/>
          <a:p>
            <a:pPr>
              <a:spcBef>
                <a:spcPct val="50000"/>
              </a:spcBef>
              <a:spcAft>
                <a:spcPct val="50000"/>
              </a:spcAft>
              <a:buClr>
                <a:srgbClr val="006600"/>
              </a:buClr>
              <a:buSzPct val="130000"/>
              <a:buFont typeface="Wingdings" pitchFamily="2" charset="2"/>
              <a:buNone/>
            </a:pPr>
            <a:endParaRPr lang="nl-NL" sz="3200">
              <a:latin typeface="Tahoma" pitchFamily="34" charset="0"/>
            </a:endParaRPr>
          </a:p>
        </p:txBody>
      </p:sp>
      <p:pic>
        <p:nvPicPr>
          <p:cNvPr id="75780" name="Picture 4" descr="Mock%20Object"/>
          <p:cNvPicPr>
            <a:picLocks noChangeAspect="1" noChangeArrowheads="1"/>
          </p:cNvPicPr>
          <p:nvPr/>
        </p:nvPicPr>
        <p:blipFill>
          <a:blip r:embed="rId3" cstate="print"/>
          <a:srcRect/>
          <a:stretch>
            <a:fillRect/>
          </a:stretch>
        </p:blipFill>
        <p:spPr bwMode="auto">
          <a:xfrm>
            <a:off x="1314450" y="1268413"/>
            <a:ext cx="6646985" cy="4113212"/>
          </a:xfrm>
          <a:prstGeom prst="rect">
            <a:avLst/>
          </a:prstGeom>
          <a:noFill/>
          <a:ln w="9525">
            <a:noFill/>
            <a:miter lim="800000"/>
            <a:headEnd/>
            <a:tailEnd/>
          </a:ln>
        </p:spPr>
      </p:pic>
    </p:spTree>
    <p:extLst>
      <p:ext uri="{BB962C8B-B14F-4D97-AF65-F5344CB8AC3E}">
        <p14:creationId xmlns:p14="http://schemas.microsoft.com/office/powerpoint/2010/main" val="273674469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Demo: </a:t>
            </a:r>
            <a:r>
              <a:rPr lang="nl-BE" dirty="0" err="1" smtClean="0"/>
              <a:t>Mockito</a:t>
            </a:r>
            <a:endParaRPr lang="nl-NL" dirty="0" smtClean="0"/>
          </a:p>
        </p:txBody>
      </p:sp>
      <p:sp>
        <p:nvSpPr>
          <p:cNvPr id="76803" name="Rectangle 3"/>
          <p:cNvSpPr>
            <a:spLocks noChangeArrowheads="1"/>
          </p:cNvSpPr>
          <p:nvPr/>
        </p:nvSpPr>
        <p:spPr bwMode="auto">
          <a:xfrm>
            <a:off x="1913793" y="1844675"/>
            <a:ext cx="6778869" cy="4464050"/>
          </a:xfrm>
          <a:prstGeom prst="rect">
            <a:avLst/>
          </a:prstGeom>
          <a:noFill/>
          <a:ln w="9525">
            <a:noFill/>
            <a:miter lim="800000"/>
            <a:headEnd/>
            <a:tailEnd/>
          </a:ln>
        </p:spPr>
        <p:txBody>
          <a:bodyPr wrap="none" anchor="ctr"/>
          <a:lstStyle/>
          <a:p>
            <a:pPr>
              <a:spcBef>
                <a:spcPct val="50000"/>
              </a:spcBef>
              <a:spcAft>
                <a:spcPct val="50000"/>
              </a:spcAft>
              <a:buClr>
                <a:srgbClr val="006600"/>
              </a:buClr>
              <a:buSzPct val="130000"/>
              <a:buFont typeface="Wingdings" pitchFamily="2" charset="2"/>
              <a:buNone/>
            </a:pPr>
            <a:endParaRPr lang="nl-NL" sz="3200">
              <a:latin typeface="Tahoma" pitchFamily="34" charset="0"/>
            </a:endParaRPr>
          </a:p>
        </p:txBody>
      </p:sp>
      <p:sp>
        <p:nvSpPr>
          <p:cNvPr id="3" name="Rectangle 2"/>
          <p:cNvSpPr/>
          <p:nvPr/>
        </p:nvSpPr>
        <p:spPr>
          <a:xfrm>
            <a:off x="899592" y="1268760"/>
            <a:ext cx="7072990" cy="4801314"/>
          </a:xfrm>
          <a:prstGeom prst="rect">
            <a:avLst/>
          </a:prstGeom>
        </p:spPr>
        <p:txBody>
          <a:bodyPr wrap="square">
            <a:spAutoFit/>
          </a:bodyPr>
          <a:lstStyle/>
          <a:p>
            <a:r>
              <a:rPr lang="nl-BE" dirty="0">
                <a:solidFill>
                  <a:srgbClr val="7F0055"/>
                </a:solidFill>
                <a:latin typeface="Consolas"/>
              </a:rPr>
              <a:t>public</a:t>
            </a:r>
            <a:r>
              <a:rPr lang="nl-BE" dirty="0">
                <a:solidFill>
                  <a:srgbClr val="000000"/>
                </a:solidFill>
                <a:latin typeface="Consolas"/>
              </a:rPr>
              <a:t> </a:t>
            </a:r>
            <a:r>
              <a:rPr lang="nl-BE" dirty="0">
                <a:solidFill>
                  <a:srgbClr val="7F0055"/>
                </a:solidFill>
                <a:latin typeface="Consolas"/>
              </a:rPr>
              <a:t>interface</a:t>
            </a:r>
            <a:r>
              <a:rPr lang="nl-BE" dirty="0">
                <a:solidFill>
                  <a:srgbClr val="000000"/>
                </a:solidFill>
                <a:latin typeface="Consolas"/>
              </a:rPr>
              <a:t> </a:t>
            </a:r>
            <a:r>
              <a:rPr lang="nl-BE" dirty="0" err="1">
                <a:solidFill>
                  <a:srgbClr val="000000"/>
                </a:solidFill>
                <a:latin typeface="Consolas"/>
              </a:rPr>
              <a:t>Subscriber</a:t>
            </a:r>
            <a:r>
              <a:rPr lang="nl-BE" dirty="0">
                <a:solidFill>
                  <a:srgbClr val="000000"/>
                </a:solidFill>
                <a:latin typeface="Consolas"/>
              </a:rPr>
              <a:t> {</a:t>
            </a:r>
          </a:p>
          <a:p>
            <a:r>
              <a:rPr lang="nl-BE" dirty="0">
                <a:solidFill>
                  <a:srgbClr val="000000"/>
                </a:solidFill>
                <a:latin typeface="Consolas"/>
              </a:rPr>
              <a:t>    </a:t>
            </a:r>
            <a:r>
              <a:rPr lang="nl-BE" dirty="0" err="1">
                <a:solidFill>
                  <a:srgbClr val="7F0055"/>
                </a:solidFill>
                <a:latin typeface="Consolas"/>
              </a:rPr>
              <a:t>void</a:t>
            </a:r>
            <a:r>
              <a:rPr lang="nl-BE" dirty="0">
                <a:solidFill>
                  <a:srgbClr val="000000"/>
                </a:solidFill>
                <a:latin typeface="Consolas"/>
              </a:rPr>
              <a:t> </a:t>
            </a:r>
            <a:r>
              <a:rPr lang="nl-BE" dirty="0" err="1">
                <a:solidFill>
                  <a:srgbClr val="000000"/>
                </a:solidFill>
                <a:latin typeface="Consolas"/>
              </a:rPr>
              <a:t>receive</a:t>
            </a:r>
            <a:r>
              <a:rPr lang="nl-BE" dirty="0">
                <a:solidFill>
                  <a:srgbClr val="000000"/>
                </a:solidFill>
                <a:latin typeface="Consolas"/>
              </a:rPr>
              <a:t>(String </a:t>
            </a:r>
            <a:r>
              <a:rPr lang="nl-BE" dirty="0" err="1">
                <a:solidFill>
                  <a:srgbClr val="000000"/>
                </a:solidFill>
                <a:latin typeface="Consolas"/>
              </a:rPr>
              <a:t>message</a:t>
            </a:r>
            <a:r>
              <a:rPr lang="nl-BE" dirty="0">
                <a:solidFill>
                  <a:srgbClr val="000000"/>
                </a:solidFill>
                <a:latin typeface="Consolas"/>
              </a:rPr>
              <a:t>);</a:t>
            </a:r>
          </a:p>
          <a:p>
            <a:r>
              <a:rPr lang="nl-BE" dirty="0">
                <a:solidFill>
                  <a:srgbClr val="000000"/>
                </a:solidFill>
                <a:latin typeface="Consolas"/>
              </a:rPr>
              <a:t>}</a:t>
            </a:r>
          </a:p>
          <a:p>
            <a:endParaRPr lang="nl-BE" dirty="0">
              <a:solidFill>
                <a:srgbClr val="7F0055"/>
              </a:solidFill>
              <a:latin typeface="Consolas"/>
            </a:endParaRPr>
          </a:p>
          <a:p>
            <a:r>
              <a:rPr lang="nl-BE" dirty="0" smtClean="0">
                <a:solidFill>
                  <a:srgbClr val="7F0055"/>
                </a:solidFill>
                <a:latin typeface="Consolas"/>
              </a:rPr>
              <a:t>public</a:t>
            </a:r>
            <a:r>
              <a:rPr lang="nl-BE" dirty="0" smtClean="0">
                <a:solidFill>
                  <a:srgbClr val="000000"/>
                </a:solidFill>
                <a:latin typeface="Consolas"/>
              </a:rPr>
              <a:t> </a:t>
            </a:r>
            <a:r>
              <a:rPr lang="nl-BE" dirty="0">
                <a:solidFill>
                  <a:srgbClr val="7F0055"/>
                </a:solidFill>
                <a:latin typeface="Consolas"/>
              </a:rPr>
              <a:t>class</a:t>
            </a:r>
            <a:r>
              <a:rPr lang="nl-BE" dirty="0">
                <a:solidFill>
                  <a:srgbClr val="000000"/>
                </a:solidFill>
                <a:latin typeface="Consolas"/>
              </a:rPr>
              <a:t> Publisher {</a:t>
            </a:r>
          </a:p>
          <a:p>
            <a:endParaRPr lang="nl-BE" dirty="0">
              <a:latin typeface="Consolas"/>
            </a:endParaRPr>
          </a:p>
          <a:p>
            <a:r>
              <a:rPr lang="nl-BE" dirty="0">
                <a:solidFill>
                  <a:srgbClr val="000000"/>
                </a:solidFill>
                <a:latin typeface="Consolas"/>
              </a:rPr>
              <a:t>    </a:t>
            </a:r>
            <a:r>
              <a:rPr lang="nl-BE" dirty="0">
                <a:solidFill>
                  <a:srgbClr val="7F0055"/>
                </a:solidFill>
                <a:latin typeface="Consolas"/>
              </a:rPr>
              <a:t>private</a:t>
            </a:r>
            <a:r>
              <a:rPr lang="nl-BE" dirty="0">
                <a:solidFill>
                  <a:srgbClr val="000000"/>
                </a:solidFill>
                <a:latin typeface="Consolas"/>
              </a:rPr>
              <a:t> </a:t>
            </a:r>
            <a:r>
              <a:rPr lang="nl-BE" dirty="0" err="1">
                <a:solidFill>
                  <a:srgbClr val="000000"/>
                </a:solidFill>
                <a:latin typeface="Consolas"/>
              </a:rPr>
              <a:t>Subscriber</a:t>
            </a:r>
            <a:r>
              <a:rPr lang="nl-BE" dirty="0">
                <a:solidFill>
                  <a:srgbClr val="000000"/>
                </a:solidFill>
                <a:latin typeface="Consolas"/>
              </a:rPr>
              <a:t> </a:t>
            </a:r>
            <a:r>
              <a:rPr lang="nl-BE" dirty="0" err="1">
                <a:solidFill>
                  <a:srgbClr val="0000C0"/>
                </a:solidFill>
                <a:latin typeface="Consolas"/>
              </a:rPr>
              <a:t>subscriber</a:t>
            </a:r>
            <a:r>
              <a:rPr lang="nl-BE" dirty="0">
                <a:solidFill>
                  <a:srgbClr val="000000"/>
                </a:solidFill>
                <a:latin typeface="Consolas"/>
              </a:rPr>
              <a:t>;</a:t>
            </a:r>
          </a:p>
          <a:p>
            <a:endParaRPr lang="nl-BE" dirty="0">
              <a:latin typeface="Consolas"/>
            </a:endParaRPr>
          </a:p>
          <a:p>
            <a:r>
              <a:rPr lang="nl-BE" dirty="0">
                <a:solidFill>
                  <a:srgbClr val="000000"/>
                </a:solidFill>
                <a:latin typeface="Consolas"/>
              </a:rPr>
              <a:t>    </a:t>
            </a:r>
            <a:r>
              <a:rPr lang="nl-BE" dirty="0">
                <a:solidFill>
                  <a:srgbClr val="7F0055"/>
                </a:solidFill>
                <a:latin typeface="Consolas"/>
              </a:rPr>
              <a:t>public</a:t>
            </a:r>
            <a:r>
              <a:rPr lang="nl-BE" dirty="0">
                <a:solidFill>
                  <a:srgbClr val="000000"/>
                </a:solidFill>
                <a:latin typeface="Consolas"/>
              </a:rPr>
              <a:t> </a:t>
            </a:r>
            <a:r>
              <a:rPr lang="nl-BE" dirty="0" err="1">
                <a:solidFill>
                  <a:srgbClr val="7F0055"/>
                </a:solidFill>
                <a:latin typeface="Consolas"/>
              </a:rPr>
              <a:t>void</a:t>
            </a:r>
            <a:r>
              <a:rPr lang="nl-BE" dirty="0">
                <a:solidFill>
                  <a:srgbClr val="000000"/>
                </a:solidFill>
                <a:latin typeface="Consolas"/>
              </a:rPr>
              <a:t> </a:t>
            </a:r>
            <a:r>
              <a:rPr lang="nl-BE" dirty="0" err="1">
                <a:solidFill>
                  <a:srgbClr val="000000"/>
                </a:solidFill>
                <a:latin typeface="Consolas"/>
              </a:rPr>
              <a:t>setSubscriber</a:t>
            </a:r>
            <a:r>
              <a:rPr lang="nl-BE" dirty="0">
                <a:solidFill>
                  <a:srgbClr val="000000"/>
                </a:solidFill>
                <a:latin typeface="Consolas"/>
              </a:rPr>
              <a:t>(</a:t>
            </a:r>
            <a:r>
              <a:rPr lang="nl-BE" dirty="0" err="1">
                <a:solidFill>
                  <a:srgbClr val="000000"/>
                </a:solidFill>
                <a:latin typeface="Consolas"/>
              </a:rPr>
              <a:t>Subscriber</a:t>
            </a:r>
            <a:r>
              <a:rPr lang="nl-BE" dirty="0">
                <a:solidFill>
                  <a:srgbClr val="000000"/>
                </a:solidFill>
                <a:latin typeface="Consolas"/>
              </a:rPr>
              <a:t> </a:t>
            </a:r>
            <a:r>
              <a:rPr lang="nl-BE" dirty="0" err="1">
                <a:solidFill>
                  <a:srgbClr val="000000"/>
                </a:solidFill>
                <a:latin typeface="Consolas"/>
              </a:rPr>
              <a:t>subscriber</a:t>
            </a:r>
            <a:r>
              <a:rPr lang="nl-BE" dirty="0">
                <a:solidFill>
                  <a:srgbClr val="000000"/>
                </a:solidFill>
                <a:latin typeface="Consolas"/>
              </a:rPr>
              <a:t>) {</a:t>
            </a:r>
          </a:p>
          <a:p>
            <a:r>
              <a:rPr lang="nl-BE" dirty="0">
                <a:solidFill>
                  <a:srgbClr val="000000"/>
                </a:solidFill>
                <a:latin typeface="Consolas"/>
              </a:rPr>
              <a:t>        </a:t>
            </a:r>
            <a:r>
              <a:rPr lang="nl-BE" dirty="0" err="1">
                <a:solidFill>
                  <a:srgbClr val="7F0055"/>
                </a:solidFill>
                <a:latin typeface="Consolas"/>
              </a:rPr>
              <a:t>this</a:t>
            </a:r>
            <a:r>
              <a:rPr lang="nl-BE" dirty="0" err="1">
                <a:solidFill>
                  <a:srgbClr val="000000"/>
                </a:solidFill>
                <a:latin typeface="Consolas"/>
              </a:rPr>
              <a:t>.</a:t>
            </a:r>
            <a:r>
              <a:rPr lang="nl-BE" dirty="0" err="1">
                <a:solidFill>
                  <a:srgbClr val="0000C0"/>
                </a:solidFill>
                <a:latin typeface="Consolas"/>
              </a:rPr>
              <a:t>subscriber</a:t>
            </a:r>
            <a:r>
              <a:rPr lang="nl-BE" dirty="0">
                <a:solidFill>
                  <a:srgbClr val="000000"/>
                </a:solidFill>
                <a:latin typeface="Consolas"/>
              </a:rPr>
              <a:t> = </a:t>
            </a:r>
            <a:r>
              <a:rPr lang="nl-BE" dirty="0" err="1">
                <a:solidFill>
                  <a:srgbClr val="000000"/>
                </a:solidFill>
                <a:latin typeface="Consolas"/>
              </a:rPr>
              <a:t>subscriber</a:t>
            </a:r>
            <a:r>
              <a:rPr lang="nl-BE" dirty="0">
                <a:solidFill>
                  <a:srgbClr val="000000"/>
                </a:solidFill>
                <a:latin typeface="Consolas"/>
              </a:rPr>
              <a:t>;</a:t>
            </a:r>
          </a:p>
          <a:p>
            <a:r>
              <a:rPr lang="nl-BE" dirty="0">
                <a:solidFill>
                  <a:srgbClr val="000000"/>
                </a:solidFill>
                <a:latin typeface="Consolas"/>
              </a:rPr>
              <a:t>    }</a:t>
            </a:r>
          </a:p>
          <a:p>
            <a:endParaRPr lang="nl-BE" dirty="0">
              <a:latin typeface="Consolas"/>
            </a:endParaRPr>
          </a:p>
          <a:p>
            <a:r>
              <a:rPr lang="nl-BE" dirty="0">
                <a:solidFill>
                  <a:srgbClr val="000000"/>
                </a:solidFill>
                <a:latin typeface="Consolas"/>
              </a:rPr>
              <a:t>    </a:t>
            </a:r>
            <a:r>
              <a:rPr lang="nl-BE" dirty="0">
                <a:solidFill>
                  <a:srgbClr val="7F0055"/>
                </a:solidFill>
                <a:latin typeface="Consolas"/>
              </a:rPr>
              <a:t>public</a:t>
            </a:r>
            <a:r>
              <a:rPr lang="nl-BE" dirty="0">
                <a:solidFill>
                  <a:srgbClr val="000000"/>
                </a:solidFill>
                <a:latin typeface="Consolas"/>
              </a:rPr>
              <a:t> </a:t>
            </a:r>
            <a:r>
              <a:rPr lang="nl-BE" dirty="0" err="1">
                <a:solidFill>
                  <a:srgbClr val="7F0055"/>
                </a:solidFill>
                <a:latin typeface="Consolas"/>
              </a:rPr>
              <a:t>void</a:t>
            </a:r>
            <a:r>
              <a:rPr lang="nl-BE" dirty="0">
                <a:solidFill>
                  <a:srgbClr val="000000"/>
                </a:solidFill>
                <a:latin typeface="Consolas"/>
              </a:rPr>
              <a:t> </a:t>
            </a:r>
            <a:r>
              <a:rPr lang="nl-BE" dirty="0" err="1">
                <a:solidFill>
                  <a:srgbClr val="000000"/>
                </a:solidFill>
                <a:latin typeface="Consolas"/>
              </a:rPr>
              <a:t>publish</a:t>
            </a:r>
            <a:r>
              <a:rPr lang="nl-BE" dirty="0">
                <a:solidFill>
                  <a:srgbClr val="000000"/>
                </a:solidFill>
                <a:latin typeface="Consolas"/>
              </a:rPr>
              <a:t>(String </a:t>
            </a:r>
            <a:r>
              <a:rPr lang="nl-BE" dirty="0" err="1">
                <a:solidFill>
                  <a:srgbClr val="000000"/>
                </a:solidFill>
                <a:latin typeface="Consolas"/>
              </a:rPr>
              <a:t>message</a:t>
            </a:r>
            <a:r>
              <a:rPr lang="nl-BE" dirty="0">
                <a:solidFill>
                  <a:srgbClr val="000000"/>
                </a:solidFill>
                <a:latin typeface="Consolas"/>
              </a:rPr>
              <a:t>) {</a:t>
            </a:r>
          </a:p>
          <a:p>
            <a:r>
              <a:rPr lang="nl-BE" dirty="0">
                <a:solidFill>
                  <a:srgbClr val="000000"/>
                </a:solidFill>
                <a:latin typeface="Consolas"/>
              </a:rPr>
              <a:t>        </a:t>
            </a:r>
            <a:r>
              <a:rPr lang="nl-BE" dirty="0" err="1">
                <a:solidFill>
                  <a:srgbClr val="0000C0"/>
                </a:solidFill>
                <a:latin typeface="Consolas"/>
              </a:rPr>
              <a:t>subscriber</a:t>
            </a:r>
            <a:r>
              <a:rPr lang="nl-BE" dirty="0" err="1">
                <a:solidFill>
                  <a:srgbClr val="000000"/>
                </a:solidFill>
                <a:latin typeface="Consolas"/>
              </a:rPr>
              <a:t>.receive</a:t>
            </a:r>
            <a:r>
              <a:rPr lang="nl-BE" dirty="0">
                <a:solidFill>
                  <a:srgbClr val="000000"/>
                </a:solidFill>
                <a:latin typeface="Consolas"/>
              </a:rPr>
              <a:t>(</a:t>
            </a:r>
            <a:r>
              <a:rPr lang="nl-BE" dirty="0" err="1">
                <a:solidFill>
                  <a:srgbClr val="000000"/>
                </a:solidFill>
                <a:latin typeface="Consolas"/>
              </a:rPr>
              <a:t>message</a:t>
            </a:r>
            <a:r>
              <a:rPr lang="nl-BE" dirty="0">
                <a:solidFill>
                  <a:srgbClr val="000000"/>
                </a:solidFill>
                <a:latin typeface="Consolas"/>
              </a:rPr>
              <a:t>);</a:t>
            </a:r>
          </a:p>
          <a:p>
            <a:r>
              <a:rPr lang="nl-BE" dirty="0">
                <a:solidFill>
                  <a:srgbClr val="000000"/>
                </a:solidFill>
                <a:latin typeface="Consolas"/>
              </a:rPr>
              <a:t>    }</a:t>
            </a:r>
            <a:endParaRPr lang="nl-BE" dirty="0" smtClean="0">
              <a:solidFill>
                <a:srgbClr val="000000"/>
              </a:solidFill>
              <a:latin typeface="Consolas"/>
            </a:endParaRPr>
          </a:p>
          <a:p>
            <a:endParaRPr lang="nl-BE" dirty="0">
              <a:solidFill>
                <a:srgbClr val="000000"/>
              </a:solidFill>
              <a:latin typeface="Consolas"/>
            </a:endParaRPr>
          </a:p>
          <a:p>
            <a:r>
              <a:rPr lang="nl-BE" dirty="0" smtClean="0">
                <a:solidFill>
                  <a:srgbClr val="000000"/>
                </a:solidFill>
                <a:latin typeface="Consolas"/>
              </a:rPr>
              <a:t>}</a:t>
            </a:r>
            <a:endParaRPr lang="nl-BE" dirty="0">
              <a:solidFill>
                <a:srgbClr val="000000"/>
              </a:solidFill>
              <a:latin typeface="Consolas"/>
            </a:endParaRPr>
          </a:p>
        </p:txBody>
      </p:sp>
    </p:spTree>
    <p:extLst>
      <p:ext uri="{BB962C8B-B14F-4D97-AF65-F5344CB8AC3E}">
        <p14:creationId xmlns:p14="http://schemas.microsoft.com/office/powerpoint/2010/main" val="166939942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451338" y="2781300"/>
            <a:ext cx="8229600" cy="1143000"/>
          </a:xfrm>
          <a:prstGeom prst="rect">
            <a:avLst/>
          </a:prstGeom>
        </p:spPr>
        <p:txBody>
          <a:bodyPr/>
          <a:lstStyle/>
          <a:p>
            <a:pPr algn="ctr" fontAlgn="auto">
              <a:spcAft>
                <a:spcPts val="0"/>
              </a:spcAft>
              <a:defRPr/>
            </a:pPr>
            <a:r>
              <a:rPr lang="en-GB" sz="5400" dirty="0">
                <a:latin typeface="+mj-lt"/>
                <a:ea typeface="+mj-ea"/>
                <a:cs typeface="+mj-cs"/>
              </a:rPr>
              <a:t>XP practices</a:t>
            </a:r>
            <a:endParaRPr lang="nl-NL" sz="5400" dirty="0">
              <a:latin typeface="+mj-lt"/>
              <a:ea typeface="+mj-ea"/>
              <a:cs typeface="+mj-cs"/>
            </a:endParaRPr>
          </a:p>
        </p:txBody>
      </p:sp>
      <p:sp>
        <p:nvSpPr>
          <p:cNvPr id="6" name="Rectangle 2"/>
          <p:cNvSpPr txBox="1">
            <a:spLocks noChangeArrowheads="1"/>
          </p:cNvSpPr>
          <p:nvPr/>
        </p:nvSpPr>
        <p:spPr>
          <a:xfrm>
            <a:off x="5593374" y="2385218"/>
            <a:ext cx="3855426" cy="792163"/>
          </a:xfrm>
          <a:prstGeom prst="rect">
            <a:avLst/>
          </a:prstGeom>
        </p:spPr>
        <p:txBody>
          <a:bodyPr/>
          <a:lstStyle>
            <a:defPPr>
              <a:defRPr lang="en-US"/>
            </a:defPPr>
            <a:lvl1pPr algn="ctr" fontAlgn="auto">
              <a:spcAft>
                <a:spcPts val="0"/>
              </a:spcAft>
              <a:defRPr b="1">
                <a:latin typeface="+mj-lt"/>
                <a:ea typeface="+mj-ea"/>
                <a:cs typeface="+mj-cs"/>
              </a:defRPr>
            </a:lvl1pPr>
          </a:lstStyle>
          <a:p>
            <a:r>
              <a:rPr lang="en-GB" b="0" dirty="0"/>
              <a:t>Test Driven Development</a:t>
            </a:r>
            <a:endParaRPr lang="nl-NL" b="0" dirty="0"/>
          </a:p>
        </p:txBody>
      </p:sp>
      <p:sp>
        <p:nvSpPr>
          <p:cNvPr id="7" name="Rectangle 2"/>
          <p:cNvSpPr txBox="1">
            <a:spLocks noChangeArrowheads="1"/>
          </p:cNvSpPr>
          <p:nvPr/>
        </p:nvSpPr>
        <p:spPr>
          <a:xfrm>
            <a:off x="4566138" y="1424680"/>
            <a:ext cx="3722077" cy="792163"/>
          </a:xfrm>
          <a:prstGeom prst="rect">
            <a:avLst/>
          </a:prstGeom>
        </p:spPr>
        <p:txBody>
          <a:bodyPr/>
          <a:lstStyle/>
          <a:p>
            <a:pPr algn="ctr" fontAlgn="auto">
              <a:spcAft>
                <a:spcPts val="0"/>
              </a:spcAft>
              <a:defRPr/>
            </a:pPr>
            <a:r>
              <a:rPr lang="en-GB" dirty="0">
                <a:latin typeface="+mj-lt"/>
                <a:ea typeface="+mj-ea"/>
                <a:cs typeface="+mj-cs"/>
              </a:rPr>
              <a:t>Pair</a:t>
            </a:r>
            <a:r>
              <a:rPr lang="en-GB" dirty="0">
                <a:solidFill>
                  <a:schemeClr val="bg1">
                    <a:lumMod val="65000"/>
                  </a:schemeClr>
                </a:solidFill>
                <a:latin typeface="+mj-lt"/>
                <a:ea typeface="+mj-ea"/>
                <a:cs typeface="+mj-cs"/>
              </a:rPr>
              <a:t> </a:t>
            </a:r>
            <a:r>
              <a:rPr lang="en-GB" dirty="0">
                <a:latin typeface="+mj-lt"/>
                <a:ea typeface="+mj-ea"/>
                <a:cs typeface="+mj-cs"/>
              </a:rPr>
              <a:t>programming</a:t>
            </a:r>
            <a:endParaRPr lang="nl-NL" dirty="0">
              <a:latin typeface="+mj-lt"/>
              <a:ea typeface="+mj-ea"/>
              <a:cs typeface="+mj-cs"/>
            </a:endParaRPr>
          </a:p>
        </p:txBody>
      </p:sp>
      <p:sp>
        <p:nvSpPr>
          <p:cNvPr id="8" name="Rectangle 2"/>
          <p:cNvSpPr txBox="1">
            <a:spLocks noChangeArrowheads="1"/>
          </p:cNvSpPr>
          <p:nvPr/>
        </p:nvSpPr>
        <p:spPr>
          <a:xfrm>
            <a:off x="3886200" y="4839937"/>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integration</a:t>
            </a:r>
            <a:endParaRPr lang="nl-NL" dirty="0">
              <a:latin typeface="+mj-lt"/>
              <a:ea typeface="+mj-ea"/>
              <a:cs typeface="+mj-cs"/>
            </a:endParaRPr>
          </a:p>
        </p:txBody>
      </p:sp>
      <p:sp>
        <p:nvSpPr>
          <p:cNvPr id="9" name="Rectangle 2"/>
          <p:cNvSpPr txBox="1">
            <a:spLocks noChangeArrowheads="1"/>
          </p:cNvSpPr>
          <p:nvPr/>
        </p:nvSpPr>
        <p:spPr>
          <a:xfrm>
            <a:off x="304800" y="4114800"/>
            <a:ext cx="3058257" cy="792163"/>
          </a:xfrm>
          <a:prstGeom prst="rect">
            <a:avLst/>
          </a:prstGeom>
        </p:spPr>
        <p:txBody>
          <a:bodyPr/>
          <a:lstStyle/>
          <a:p>
            <a:pPr algn="ctr" fontAlgn="auto">
              <a:spcAft>
                <a:spcPts val="0"/>
              </a:spcAft>
              <a:defRPr/>
            </a:pPr>
            <a:r>
              <a:rPr lang="en-GB" dirty="0">
                <a:latin typeface="+mj-lt"/>
                <a:ea typeface="+mj-ea"/>
                <a:cs typeface="+mj-cs"/>
              </a:rPr>
              <a:t>Refactoring</a:t>
            </a:r>
            <a:endParaRPr lang="nl-NL" dirty="0">
              <a:latin typeface="+mj-lt"/>
              <a:ea typeface="+mj-ea"/>
              <a:cs typeface="+mj-cs"/>
            </a:endParaRPr>
          </a:p>
        </p:txBody>
      </p:sp>
      <p:sp>
        <p:nvSpPr>
          <p:cNvPr id="10" name="Rectangle 2"/>
          <p:cNvSpPr txBox="1">
            <a:spLocks noChangeArrowheads="1"/>
          </p:cNvSpPr>
          <p:nvPr/>
        </p:nvSpPr>
        <p:spPr>
          <a:xfrm>
            <a:off x="829408" y="1524000"/>
            <a:ext cx="3056792" cy="792163"/>
          </a:xfrm>
          <a:prstGeom prst="rect">
            <a:avLst/>
          </a:prstGeom>
        </p:spPr>
        <p:txBody>
          <a:bodyPr/>
          <a:lstStyle/>
          <a:p>
            <a:pPr algn="ctr" fontAlgn="auto">
              <a:spcAft>
                <a:spcPts val="0"/>
              </a:spcAft>
              <a:defRPr/>
            </a:pPr>
            <a:r>
              <a:rPr lang="en-GB" dirty="0">
                <a:latin typeface="+mj-lt"/>
                <a:ea typeface="+mj-ea"/>
                <a:cs typeface="+mj-cs"/>
              </a:rPr>
              <a:t>Small</a:t>
            </a:r>
            <a:r>
              <a:rPr lang="en-GB" dirty="0">
                <a:solidFill>
                  <a:schemeClr val="bg1">
                    <a:lumMod val="65000"/>
                  </a:schemeClr>
                </a:solidFill>
                <a:latin typeface="+mj-lt"/>
                <a:ea typeface="+mj-ea"/>
                <a:cs typeface="+mj-cs"/>
              </a:rPr>
              <a:t> </a:t>
            </a:r>
            <a:r>
              <a:rPr lang="en-GB" dirty="0">
                <a:latin typeface="+mj-lt"/>
                <a:ea typeface="+mj-ea"/>
                <a:cs typeface="+mj-cs"/>
              </a:rPr>
              <a:t>releases</a:t>
            </a:r>
            <a:endParaRPr lang="nl-NL" dirty="0">
              <a:latin typeface="+mj-lt"/>
              <a:ea typeface="+mj-ea"/>
              <a:cs typeface="+mj-cs"/>
            </a:endParaRPr>
          </a:p>
        </p:txBody>
      </p:sp>
      <p:sp>
        <p:nvSpPr>
          <p:cNvPr id="13" name="Rectangle 2"/>
          <p:cNvSpPr txBox="1">
            <a:spLocks noChangeArrowheads="1"/>
          </p:cNvSpPr>
          <p:nvPr/>
        </p:nvSpPr>
        <p:spPr>
          <a:xfrm>
            <a:off x="5206931" y="3752540"/>
            <a:ext cx="4188069" cy="792163"/>
          </a:xfrm>
          <a:prstGeom prst="rect">
            <a:avLst/>
          </a:prstGeom>
        </p:spPr>
        <p:txBody>
          <a:bodyPr/>
          <a:lstStyle/>
          <a:p>
            <a:pPr algn="ctr" fontAlgn="auto">
              <a:spcAft>
                <a:spcPts val="0"/>
              </a:spcAft>
              <a:defRPr/>
            </a:pPr>
            <a:r>
              <a:rPr lang="en-GB" dirty="0">
                <a:latin typeface="+mj-lt"/>
                <a:ea typeface="+mj-ea"/>
                <a:cs typeface="+mj-cs"/>
              </a:rPr>
              <a:t>Shared</a:t>
            </a:r>
            <a:r>
              <a:rPr lang="en-GB" dirty="0">
                <a:solidFill>
                  <a:schemeClr val="bg1">
                    <a:lumMod val="65000"/>
                  </a:schemeClr>
                </a:solidFill>
                <a:latin typeface="+mj-lt"/>
                <a:ea typeface="+mj-ea"/>
                <a:cs typeface="+mj-cs"/>
              </a:rPr>
              <a:t> </a:t>
            </a:r>
            <a:r>
              <a:rPr lang="en-GB" dirty="0">
                <a:latin typeface="+mj-lt"/>
                <a:ea typeface="+mj-ea"/>
                <a:cs typeface="+mj-cs"/>
              </a:rPr>
              <a:t>code</a:t>
            </a:r>
            <a:endParaRPr lang="nl-NL" dirty="0">
              <a:latin typeface="+mj-lt"/>
              <a:ea typeface="+mj-ea"/>
              <a:cs typeface="+mj-cs"/>
            </a:endParaRPr>
          </a:p>
        </p:txBody>
      </p:sp>
      <p:sp>
        <p:nvSpPr>
          <p:cNvPr id="14" name="Rectangle 2"/>
          <p:cNvSpPr txBox="1">
            <a:spLocks noChangeArrowheads="1"/>
          </p:cNvSpPr>
          <p:nvPr/>
        </p:nvSpPr>
        <p:spPr>
          <a:xfrm>
            <a:off x="2209800" y="626410"/>
            <a:ext cx="4188069" cy="792163"/>
          </a:xfrm>
          <a:prstGeom prst="rect">
            <a:avLst/>
          </a:prstGeom>
        </p:spPr>
        <p:txBody>
          <a:bodyPr/>
          <a:lstStyle/>
          <a:p>
            <a:pPr algn="ctr" fontAlgn="auto">
              <a:spcAft>
                <a:spcPts val="0"/>
              </a:spcAft>
              <a:defRPr/>
            </a:pPr>
            <a:r>
              <a:rPr lang="en-GB" dirty="0">
                <a:latin typeface="+mj-lt"/>
                <a:ea typeface="+mj-ea"/>
                <a:cs typeface="+mj-cs"/>
              </a:rPr>
              <a:t>Incremental design</a:t>
            </a:r>
            <a:endParaRPr lang="nl-NL" dirty="0">
              <a:latin typeface="+mj-lt"/>
              <a:ea typeface="+mj-ea"/>
              <a:cs typeface="+mj-cs"/>
            </a:endParaRPr>
          </a:p>
        </p:txBody>
      </p:sp>
      <p:sp>
        <p:nvSpPr>
          <p:cNvPr id="15" name="Rectangle 2"/>
          <p:cNvSpPr txBox="1">
            <a:spLocks noChangeArrowheads="1"/>
          </p:cNvSpPr>
          <p:nvPr/>
        </p:nvSpPr>
        <p:spPr>
          <a:xfrm>
            <a:off x="-609600" y="2781300"/>
            <a:ext cx="4188069" cy="792163"/>
          </a:xfrm>
          <a:prstGeom prst="rect">
            <a:avLst/>
          </a:prstGeom>
        </p:spPr>
        <p:txBody>
          <a:bodyPr/>
          <a:lstStyle/>
          <a:p>
            <a:pPr algn="ctr" fontAlgn="auto">
              <a:spcAft>
                <a:spcPts val="0"/>
              </a:spcAft>
              <a:defRPr/>
            </a:pPr>
            <a:r>
              <a:rPr lang="en-GB" dirty="0">
                <a:latin typeface="+mj-lt"/>
                <a:ea typeface="+mj-ea"/>
                <a:cs typeface="+mj-cs"/>
              </a:rPr>
              <a:t>Sustainable</a:t>
            </a:r>
            <a:r>
              <a:rPr lang="en-GB" dirty="0">
                <a:solidFill>
                  <a:schemeClr val="bg1">
                    <a:lumMod val="65000"/>
                  </a:schemeClr>
                </a:solidFill>
                <a:latin typeface="+mj-lt"/>
                <a:ea typeface="+mj-ea"/>
                <a:cs typeface="+mj-cs"/>
              </a:rPr>
              <a:t> </a:t>
            </a:r>
            <a:r>
              <a:rPr lang="en-GB" dirty="0">
                <a:latin typeface="+mj-lt"/>
                <a:ea typeface="+mj-ea"/>
                <a:cs typeface="+mj-cs"/>
              </a:rPr>
              <a:t>pace</a:t>
            </a:r>
            <a:endParaRPr lang="nl-NL" dirty="0">
              <a:latin typeface="+mj-lt"/>
              <a:ea typeface="+mj-ea"/>
              <a:cs typeface="+mj-cs"/>
            </a:endParaRPr>
          </a:p>
        </p:txBody>
      </p:sp>
      <p:sp>
        <p:nvSpPr>
          <p:cNvPr id="16" name="Rectangle 2"/>
          <p:cNvSpPr txBox="1">
            <a:spLocks noChangeArrowheads="1"/>
          </p:cNvSpPr>
          <p:nvPr/>
        </p:nvSpPr>
        <p:spPr>
          <a:xfrm>
            <a:off x="1379764" y="5257799"/>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build</a:t>
            </a:r>
            <a:endParaRPr lang="nl-NL" dirty="0">
              <a:latin typeface="+mj-lt"/>
              <a:ea typeface="+mj-ea"/>
              <a:cs typeface="+mj-cs"/>
            </a:endParaRPr>
          </a:p>
        </p:txBody>
      </p:sp>
    </p:spTree>
    <p:extLst>
      <p:ext uri="{BB962C8B-B14F-4D97-AF65-F5344CB8AC3E}">
        <p14:creationId xmlns:p14="http://schemas.microsoft.com/office/powerpoint/2010/main" val="42018635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Demo: </a:t>
            </a:r>
            <a:r>
              <a:rPr lang="nl-BE" dirty="0" err="1" smtClean="0"/>
              <a:t>Mockito</a:t>
            </a:r>
            <a:endParaRPr lang="nl-NL" dirty="0" smtClean="0"/>
          </a:p>
        </p:txBody>
      </p:sp>
      <p:sp>
        <p:nvSpPr>
          <p:cNvPr id="77827" name="Rectangle 3"/>
          <p:cNvSpPr>
            <a:spLocks noChangeArrowheads="1"/>
          </p:cNvSpPr>
          <p:nvPr/>
        </p:nvSpPr>
        <p:spPr bwMode="auto">
          <a:xfrm>
            <a:off x="1913793" y="1844675"/>
            <a:ext cx="6778869" cy="4464050"/>
          </a:xfrm>
          <a:prstGeom prst="rect">
            <a:avLst/>
          </a:prstGeom>
          <a:noFill/>
          <a:ln w="9525">
            <a:noFill/>
            <a:miter lim="800000"/>
            <a:headEnd/>
            <a:tailEnd/>
          </a:ln>
        </p:spPr>
        <p:txBody>
          <a:bodyPr wrap="none" anchor="ctr"/>
          <a:lstStyle/>
          <a:p>
            <a:pPr>
              <a:spcBef>
                <a:spcPct val="50000"/>
              </a:spcBef>
              <a:spcAft>
                <a:spcPct val="50000"/>
              </a:spcAft>
              <a:buClr>
                <a:srgbClr val="006600"/>
              </a:buClr>
              <a:buSzPct val="130000"/>
              <a:buFont typeface="Wingdings" pitchFamily="2" charset="2"/>
              <a:buNone/>
            </a:pPr>
            <a:endParaRPr lang="nl-NL" sz="3200">
              <a:latin typeface="Tahoma" pitchFamily="34" charset="0"/>
            </a:endParaRPr>
          </a:p>
        </p:txBody>
      </p:sp>
      <p:sp>
        <p:nvSpPr>
          <p:cNvPr id="3" name="Rectangle 2"/>
          <p:cNvSpPr/>
          <p:nvPr/>
        </p:nvSpPr>
        <p:spPr>
          <a:xfrm>
            <a:off x="883386" y="1190357"/>
            <a:ext cx="6928974" cy="5262979"/>
          </a:xfrm>
          <a:prstGeom prst="rect">
            <a:avLst/>
          </a:prstGeom>
        </p:spPr>
        <p:txBody>
          <a:bodyPr wrap="square">
            <a:spAutoFit/>
          </a:bodyPr>
          <a:lstStyle/>
          <a:p>
            <a:r>
              <a:rPr lang="nl-BE" sz="1600" dirty="0">
                <a:solidFill>
                  <a:srgbClr val="646464"/>
                </a:solidFill>
                <a:latin typeface="Consolas"/>
              </a:rPr>
              <a:t>@</a:t>
            </a:r>
            <a:r>
              <a:rPr lang="nl-BE" sz="1600" dirty="0" err="1">
                <a:solidFill>
                  <a:srgbClr val="646464"/>
                </a:solidFill>
                <a:latin typeface="Consolas"/>
              </a:rPr>
              <a:t>RunWith</a:t>
            </a:r>
            <a:r>
              <a:rPr lang="nl-BE" sz="1600" dirty="0">
                <a:solidFill>
                  <a:srgbClr val="000000"/>
                </a:solidFill>
                <a:latin typeface="Consolas"/>
              </a:rPr>
              <a:t>(</a:t>
            </a:r>
            <a:r>
              <a:rPr lang="nl-BE" sz="1600" dirty="0" err="1">
                <a:solidFill>
                  <a:srgbClr val="000000"/>
                </a:solidFill>
                <a:latin typeface="Consolas"/>
              </a:rPr>
              <a:t>MockitoJUnitRunner.</a:t>
            </a:r>
            <a:r>
              <a:rPr lang="nl-BE" sz="1600" dirty="0" err="1">
                <a:solidFill>
                  <a:srgbClr val="7F0055"/>
                </a:solidFill>
                <a:latin typeface="Consolas"/>
              </a:rPr>
              <a:t>class</a:t>
            </a:r>
            <a:r>
              <a:rPr lang="nl-BE" sz="1600" dirty="0">
                <a:solidFill>
                  <a:srgbClr val="000000"/>
                </a:solidFill>
                <a:latin typeface="Consolas"/>
              </a:rPr>
              <a:t>)</a:t>
            </a:r>
          </a:p>
          <a:p>
            <a:r>
              <a:rPr lang="nl-BE" sz="1600" dirty="0">
                <a:solidFill>
                  <a:srgbClr val="7F0055"/>
                </a:solidFill>
                <a:latin typeface="Consolas"/>
              </a:rPr>
              <a:t>public</a:t>
            </a:r>
            <a:r>
              <a:rPr lang="nl-BE" sz="1600" dirty="0">
                <a:solidFill>
                  <a:srgbClr val="000000"/>
                </a:solidFill>
                <a:latin typeface="Consolas"/>
              </a:rPr>
              <a:t> </a:t>
            </a:r>
            <a:r>
              <a:rPr lang="nl-BE" sz="1600" dirty="0">
                <a:solidFill>
                  <a:srgbClr val="7F0055"/>
                </a:solidFill>
                <a:latin typeface="Consolas"/>
              </a:rPr>
              <a:t>class</a:t>
            </a:r>
            <a:r>
              <a:rPr lang="nl-BE" sz="1600" dirty="0">
                <a:solidFill>
                  <a:srgbClr val="000000"/>
                </a:solidFill>
                <a:latin typeface="Consolas"/>
              </a:rPr>
              <a:t> </a:t>
            </a:r>
            <a:r>
              <a:rPr lang="nl-BE" sz="1600" dirty="0" err="1">
                <a:solidFill>
                  <a:srgbClr val="000000"/>
                </a:solidFill>
                <a:latin typeface="Consolas"/>
              </a:rPr>
              <a:t>PublisherPublishTest</a:t>
            </a:r>
            <a:r>
              <a:rPr lang="nl-BE" sz="1600" dirty="0">
                <a:solidFill>
                  <a:srgbClr val="000000"/>
                </a:solidFill>
                <a:latin typeface="Consolas"/>
              </a:rPr>
              <a:t> {</a:t>
            </a:r>
          </a:p>
          <a:p>
            <a:endParaRPr lang="nl-BE" sz="1600" dirty="0">
              <a:latin typeface="Consolas"/>
            </a:endParaRPr>
          </a:p>
          <a:p>
            <a:r>
              <a:rPr lang="nl-BE" sz="1600" dirty="0" smtClean="0">
                <a:solidFill>
                  <a:srgbClr val="7F0055"/>
                </a:solidFill>
                <a:latin typeface="Consolas"/>
              </a:rPr>
              <a:t>  private</a:t>
            </a:r>
            <a:r>
              <a:rPr lang="nl-BE" sz="1600" dirty="0" smtClean="0">
                <a:solidFill>
                  <a:srgbClr val="000000"/>
                </a:solidFill>
                <a:latin typeface="Consolas"/>
              </a:rPr>
              <a:t> </a:t>
            </a:r>
            <a:r>
              <a:rPr lang="nl-BE" sz="1600" dirty="0" err="1">
                <a:solidFill>
                  <a:srgbClr val="7F0055"/>
                </a:solidFill>
                <a:latin typeface="Consolas"/>
              </a:rPr>
              <a:t>static</a:t>
            </a:r>
            <a:r>
              <a:rPr lang="nl-BE" sz="1600" dirty="0">
                <a:solidFill>
                  <a:srgbClr val="000000"/>
                </a:solidFill>
                <a:latin typeface="Consolas"/>
              </a:rPr>
              <a:t> </a:t>
            </a:r>
            <a:r>
              <a:rPr lang="nl-BE" sz="1600" dirty="0" err="1">
                <a:solidFill>
                  <a:srgbClr val="7F0055"/>
                </a:solidFill>
                <a:latin typeface="Consolas"/>
              </a:rPr>
              <a:t>final</a:t>
            </a:r>
            <a:r>
              <a:rPr lang="nl-BE" sz="1600" dirty="0">
                <a:solidFill>
                  <a:srgbClr val="000000"/>
                </a:solidFill>
                <a:latin typeface="Consolas"/>
              </a:rPr>
              <a:t> String </a:t>
            </a:r>
            <a:r>
              <a:rPr lang="nl-BE" sz="1600" i="1" dirty="0">
                <a:solidFill>
                  <a:srgbClr val="0000C0"/>
                </a:solidFill>
                <a:latin typeface="Consolas"/>
              </a:rPr>
              <a:t>MESSAGE</a:t>
            </a:r>
            <a:r>
              <a:rPr lang="nl-BE" sz="1600" i="1" dirty="0">
                <a:solidFill>
                  <a:srgbClr val="000000"/>
                </a:solidFill>
                <a:latin typeface="Consolas"/>
              </a:rPr>
              <a:t> = </a:t>
            </a:r>
            <a:r>
              <a:rPr lang="nl-BE" sz="1600" i="1" dirty="0">
                <a:solidFill>
                  <a:srgbClr val="2A00FF"/>
                </a:solidFill>
                <a:latin typeface="Consolas"/>
              </a:rPr>
              <a:t>"Sample </a:t>
            </a:r>
            <a:r>
              <a:rPr lang="nl-BE" sz="1600" i="1" dirty="0" err="1">
                <a:solidFill>
                  <a:srgbClr val="2A00FF"/>
                </a:solidFill>
                <a:latin typeface="Consolas"/>
              </a:rPr>
              <a:t>message</a:t>
            </a:r>
            <a:r>
              <a:rPr lang="nl-BE" sz="1600" i="1" dirty="0">
                <a:solidFill>
                  <a:srgbClr val="2A00FF"/>
                </a:solidFill>
                <a:latin typeface="Consolas"/>
              </a:rPr>
              <a:t>"</a:t>
            </a:r>
            <a:r>
              <a:rPr lang="nl-BE" sz="1600" i="1" dirty="0">
                <a:solidFill>
                  <a:srgbClr val="000000"/>
                </a:solidFill>
                <a:latin typeface="Consolas"/>
              </a:rPr>
              <a:t>;</a:t>
            </a:r>
          </a:p>
          <a:p>
            <a:r>
              <a:rPr lang="nl-BE" sz="1600" dirty="0" smtClean="0">
                <a:solidFill>
                  <a:srgbClr val="7F0055"/>
                </a:solidFill>
                <a:latin typeface="Consolas"/>
              </a:rPr>
              <a:t>  private</a:t>
            </a:r>
            <a:r>
              <a:rPr lang="nl-BE" sz="1600" dirty="0" smtClean="0">
                <a:solidFill>
                  <a:srgbClr val="000000"/>
                </a:solidFill>
                <a:latin typeface="Consolas"/>
              </a:rPr>
              <a:t> </a:t>
            </a:r>
            <a:r>
              <a:rPr lang="nl-BE" sz="1600" dirty="0">
                <a:solidFill>
                  <a:srgbClr val="000000"/>
                </a:solidFill>
                <a:latin typeface="Consolas"/>
              </a:rPr>
              <a:t>Publisher </a:t>
            </a:r>
            <a:r>
              <a:rPr lang="nl-BE" sz="1600" dirty="0" err="1">
                <a:solidFill>
                  <a:srgbClr val="0000C0"/>
                </a:solidFill>
                <a:latin typeface="Consolas"/>
              </a:rPr>
              <a:t>publisher</a:t>
            </a:r>
            <a:r>
              <a:rPr lang="nl-BE" sz="1600" dirty="0">
                <a:solidFill>
                  <a:srgbClr val="000000"/>
                </a:solidFill>
                <a:latin typeface="Consolas"/>
              </a:rPr>
              <a:t>;</a:t>
            </a:r>
          </a:p>
          <a:p>
            <a:endParaRPr lang="nl-BE" sz="1600" dirty="0">
              <a:latin typeface="Consolas"/>
            </a:endParaRPr>
          </a:p>
          <a:p>
            <a:r>
              <a:rPr lang="nl-BE" sz="1600" dirty="0" smtClean="0">
                <a:solidFill>
                  <a:srgbClr val="646464"/>
                </a:solidFill>
                <a:latin typeface="Consolas"/>
              </a:rPr>
              <a:t>  @</a:t>
            </a:r>
            <a:r>
              <a:rPr lang="nl-BE" sz="1600" dirty="0" err="1">
                <a:solidFill>
                  <a:srgbClr val="646464"/>
                </a:solidFill>
                <a:latin typeface="Consolas"/>
              </a:rPr>
              <a:t>Mock</a:t>
            </a:r>
            <a:endParaRPr lang="nl-BE" sz="1600" dirty="0">
              <a:solidFill>
                <a:srgbClr val="646464"/>
              </a:solidFill>
              <a:latin typeface="Consolas"/>
            </a:endParaRPr>
          </a:p>
          <a:p>
            <a:r>
              <a:rPr lang="nl-BE" sz="1600" dirty="0" smtClean="0">
                <a:solidFill>
                  <a:srgbClr val="7F0055"/>
                </a:solidFill>
                <a:latin typeface="Consolas"/>
              </a:rPr>
              <a:t>  private</a:t>
            </a:r>
            <a:r>
              <a:rPr lang="nl-BE" sz="1600" dirty="0" smtClean="0">
                <a:solidFill>
                  <a:srgbClr val="000000"/>
                </a:solidFill>
                <a:latin typeface="Consolas"/>
              </a:rPr>
              <a:t> </a:t>
            </a:r>
            <a:r>
              <a:rPr lang="nl-BE" sz="1600" dirty="0" err="1">
                <a:solidFill>
                  <a:srgbClr val="000000"/>
                </a:solidFill>
                <a:latin typeface="Consolas"/>
              </a:rPr>
              <a:t>Subscriber</a:t>
            </a:r>
            <a:r>
              <a:rPr lang="nl-BE" sz="1600" dirty="0">
                <a:solidFill>
                  <a:srgbClr val="000000"/>
                </a:solidFill>
                <a:latin typeface="Consolas"/>
              </a:rPr>
              <a:t> </a:t>
            </a:r>
            <a:r>
              <a:rPr lang="nl-BE" sz="1600" dirty="0" err="1">
                <a:solidFill>
                  <a:srgbClr val="0000C0"/>
                </a:solidFill>
                <a:latin typeface="Consolas"/>
              </a:rPr>
              <a:t>subscriberMock</a:t>
            </a:r>
            <a:r>
              <a:rPr lang="nl-BE" sz="1600" dirty="0">
                <a:solidFill>
                  <a:srgbClr val="000000"/>
                </a:solidFill>
                <a:latin typeface="Consolas"/>
              </a:rPr>
              <a:t>;</a:t>
            </a:r>
          </a:p>
          <a:p>
            <a:endParaRPr lang="nl-BE" sz="1600" dirty="0">
              <a:latin typeface="Consolas"/>
            </a:endParaRPr>
          </a:p>
          <a:p>
            <a:r>
              <a:rPr lang="nl-BE" sz="1600" dirty="0" smtClean="0">
                <a:solidFill>
                  <a:srgbClr val="646464"/>
                </a:solidFill>
                <a:latin typeface="Consolas"/>
              </a:rPr>
              <a:t>  @</a:t>
            </a:r>
            <a:r>
              <a:rPr lang="nl-BE" sz="1600" dirty="0" err="1">
                <a:solidFill>
                  <a:srgbClr val="646464"/>
                </a:solidFill>
                <a:latin typeface="Consolas"/>
              </a:rPr>
              <a:t>Before</a:t>
            </a:r>
            <a:endParaRPr lang="nl-BE" sz="1600" dirty="0">
              <a:solidFill>
                <a:srgbClr val="646464"/>
              </a:solidFill>
              <a:latin typeface="Consolas"/>
            </a:endParaRPr>
          </a:p>
          <a:p>
            <a:r>
              <a:rPr lang="nl-BE" sz="1600" dirty="0" smtClean="0">
                <a:solidFill>
                  <a:srgbClr val="7F0055"/>
                </a:solidFill>
                <a:latin typeface="Consolas"/>
              </a:rPr>
              <a:t>  public</a:t>
            </a:r>
            <a:r>
              <a:rPr lang="nl-BE" sz="1600" dirty="0" smtClean="0">
                <a:solidFill>
                  <a:srgbClr val="000000"/>
                </a:solidFill>
                <a:latin typeface="Consolas"/>
              </a:rPr>
              <a:t> </a:t>
            </a:r>
            <a:r>
              <a:rPr lang="nl-BE" sz="1600" dirty="0" err="1">
                <a:solidFill>
                  <a:srgbClr val="7F0055"/>
                </a:solidFill>
                <a:latin typeface="Consolas"/>
              </a:rPr>
              <a:t>void</a:t>
            </a:r>
            <a:r>
              <a:rPr lang="nl-BE" sz="1600" dirty="0">
                <a:solidFill>
                  <a:srgbClr val="000000"/>
                </a:solidFill>
                <a:latin typeface="Consolas"/>
              </a:rPr>
              <a:t> </a:t>
            </a:r>
            <a:r>
              <a:rPr lang="nl-BE" sz="1600" dirty="0" err="1">
                <a:solidFill>
                  <a:srgbClr val="000000"/>
                </a:solidFill>
                <a:latin typeface="Consolas"/>
              </a:rPr>
              <a:t>setUp</a:t>
            </a:r>
            <a:r>
              <a:rPr lang="nl-BE" sz="1600" dirty="0">
                <a:solidFill>
                  <a:srgbClr val="000000"/>
                </a:solidFill>
                <a:latin typeface="Consolas"/>
              </a:rPr>
              <a:t>() {</a:t>
            </a:r>
          </a:p>
          <a:p>
            <a:r>
              <a:rPr lang="nl-BE" sz="1600" dirty="0" smtClean="0">
                <a:solidFill>
                  <a:srgbClr val="0000C0"/>
                </a:solidFill>
                <a:latin typeface="Consolas"/>
              </a:rPr>
              <a:t>    </a:t>
            </a:r>
            <a:r>
              <a:rPr lang="nl-BE" sz="1600" dirty="0" err="1" smtClean="0">
                <a:solidFill>
                  <a:srgbClr val="0000C0"/>
                </a:solidFill>
                <a:latin typeface="Consolas"/>
              </a:rPr>
              <a:t>publisher</a:t>
            </a:r>
            <a:r>
              <a:rPr lang="nl-BE" sz="1600" dirty="0" smtClean="0">
                <a:solidFill>
                  <a:srgbClr val="000000"/>
                </a:solidFill>
                <a:latin typeface="Consolas"/>
              </a:rPr>
              <a:t> </a:t>
            </a:r>
            <a:r>
              <a:rPr lang="nl-BE" sz="1600" dirty="0">
                <a:solidFill>
                  <a:srgbClr val="000000"/>
                </a:solidFill>
                <a:latin typeface="Consolas"/>
              </a:rPr>
              <a:t>= </a:t>
            </a:r>
            <a:r>
              <a:rPr lang="nl-BE" sz="1600" dirty="0">
                <a:solidFill>
                  <a:srgbClr val="7F0055"/>
                </a:solidFill>
                <a:latin typeface="Consolas"/>
              </a:rPr>
              <a:t>new</a:t>
            </a:r>
            <a:r>
              <a:rPr lang="nl-BE" sz="1600" dirty="0">
                <a:solidFill>
                  <a:srgbClr val="000000"/>
                </a:solidFill>
                <a:latin typeface="Consolas"/>
              </a:rPr>
              <a:t> Publisher</a:t>
            </a:r>
            <a:r>
              <a:rPr lang="nl-BE" sz="1600" dirty="0" smtClean="0">
                <a:solidFill>
                  <a:srgbClr val="000000"/>
                </a:solidFill>
                <a:latin typeface="Consolas"/>
              </a:rPr>
              <a:t>();</a:t>
            </a:r>
            <a:endParaRPr lang="nl-BE" sz="1600" dirty="0">
              <a:solidFill>
                <a:srgbClr val="000000"/>
              </a:solidFill>
              <a:latin typeface="Consolas"/>
            </a:endParaRPr>
          </a:p>
          <a:p>
            <a:r>
              <a:rPr lang="nl-BE" sz="1600" dirty="0" smtClean="0">
                <a:solidFill>
                  <a:srgbClr val="000000"/>
                </a:solidFill>
                <a:latin typeface="Consolas"/>
              </a:rPr>
              <a:t>  }</a:t>
            </a:r>
            <a:endParaRPr lang="nl-BE" sz="1600" dirty="0">
              <a:solidFill>
                <a:srgbClr val="000000"/>
              </a:solidFill>
              <a:latin typeface="Consolas"/>
            </a:endParaRPr>
          </a:p>
          <a:p>
            <a:endParaRPr lang="nl-BE" sz="1600" dirty="0">
              <a:latin typeface="Consolas"/>
            </a:endParaRPr>
          </a:p>
          <a:p>
            <a:r>
              <a:rPr lang="nl-BE" sz="1600" dirty="0" smtClean="0">
                <a:solidFill>
                  <a:srgbClr val="646464"/>
                </a:solidFill>
                <a:latin typeface="Consolas"/>
              </a:rPr>
              <a:t>  @</a:t>
            </a:r>
            <a:r>
              <a:rPr lang="nl-BE" sz="1600" dirty="0">
                <a:solidFill>
                  <a:srgbClr val="646464"/>
                </a:solidFill>
                <a:latin typeface="Consolas"/>
              </a:rPr>
              <a:t>Test</a:t>
            </a:r>
          </a:p>
          <a:p>
            <a:r>
              <a:rPr lang="nl-BE" sz="1600" dirty="0" smtClean="0">
                <a:solidFill>
                  <a:srgbClr val="7F0055"/>
                </a:solidFill>
                <a:latin typeface="Consolas"/>
              </a:rPr>
              <a:t>  public</a:t>
            </a:r>
            <a:r>
              <a:rPr lang="nl-BE" sz="1600" dirty="0" smtClean="0">
                <a:solidFill>
                  <a:srgbClr val="000000"/>
                </a:solidFill>
                <a:latin typeface="Consolas"/>
              </a:rPr>
              <a:t> </a:t>
            </a:r>
            <a:r>
              <a:rPr lang="nl-BE" sz="1600" dirty="0" err="1">
                <a:solidFill>
                  <a:srgbClr val="7F0055"/>
                </a:solidFill>
                <a:latin typeface="Consolas"/>
              </a:rPr>
              <a:t>void</a:t>
            </a:r>
            <a:r>
              <a:rPr lang="nl-BE" sz="1600" dirty="0">
                <a:solidFill>
                  <a:srgbClr val="000000"/>
                </a:solidFill>
                <a:latin typeface="Consolas"/>
              </a:rPr>
              <a:t> </a:t>
            </a:r>
            <a:r>
              <a:rPr lang="nl-BE" sz="1600" dirty="0" err="1">
                <a:solidFill>
                  <a:srgbClr val="000000"/>
                </a:solidFill>
                <a:latin typeface="Consolas"/>
              </a:rPr>
              <a:t>oneSubscriberReceivesAMessage</a:t>
            </a:r>
            <a:r>
              <a:rPr lang="nl-BE" sz="1600" dirty="0">
                <a:solidFill>
                  <a:srgbClr val="000000"/>
                </a:solidFill>
                <a:latin typeface="Consolas"/>
              </a:rPr>
              <a:t>() {</a:t>
            </a:r>
          </a:p>
          <a:p>
            <a:r>
              <a:rPr lang="nl-BE" sz="1600" dirty="0" smtClean="0">
                <a:solidFill>
                  <a:srgbClr val="0000C0"/>
                </a:solidFill>
                <a:latin typeface="Consolas"/>
              </a:rPr>
              <a:t>    </a:t>
            </a:r>
            <a:r>
              <a:rPr lang="nl-BE" sz="1600" dirty="0" err="1" smtClean="0">
                <a:solidFill>
                  <a:srgbClr val="0000C0"/>
                </a:solidFill>
                <a:latin typeface="Consolas"/>
              </a:rPr>
              <a:t>publisher</a:t>
            </a:r>
            <a:r>
              <a:rPr lang="nl-BE" sz="1600" dirty="0" err="1" smtClean="0">
                <a:solidFill>
                  <a:srgbClr val="000000"/>
                </a:solidFill>
                <a:latin typeface="Consolas"/>
              </a:rPr>
              <a:t>.setSubscriber</a:t>
            </a:r>
            <a:r>
              <a:rPr lang="nl-BE" sz="1600" dirty="0" smtClean="0">
                <a:solidFill>
                  <a:srgbClr val="000000"/>
                </a:solidFill>
                <a:latin typeface="Consolas"/>
              </a:rPr>
              <a:t>(</a:t>
            </a:r>
            <a:r>
              <a:rPr lang="nl-BE" sz="1600" dirty="0" err="1" smtClean="0">
                <a:solidFill>
                  <a:srgbClr val="0000C0"/>
                </a:solidFill>
                <a:latin typeface="Consolas"/>
              </a:rPr>
              <a:t>subscriberMock</a:t>
            </a:r>
            <a:r>
              <a:rPr lang="nl-BE" sz="1600" dirty="0">
                <a:solidFill>
                  <a:srgbClr val="000000"/>
                </a:solidFill>
                <a:latin typeface="Consolas"/>
              </a:rPr>
              <a:t>);</a:t>
            </a:r>
          </a:p>
          <a:p>
            <a:r>
              <a:rPr lang="nl-BE" sz="1600" dirty="0" smtClean="0">
                <a:solidFill>
                  <a:srgbClr val="0000C0"/>
                </a:solidFill>
                <a:latin typeface="Consolas"/>
              </a:rPr>
              <a:t>    </a:t>
            </a:r>
            <a:r>
              <a:rPr lang="nl-BE" sz="1600" dirty="0" err="1" smtClean="0">
                <a:solidFill>
                  <a:srgbClr val="0000C0"/>
                </a:solidFill>
                <a:latin typeface="Consolas"/>
              </a:rPr>
              <a:t>publisher</a:t>
            </a:r>
            <a:r>
              <a:rPr lang="nl-BE" sz="1600" dirty="0" err="1" smtClean="0">
                <a:solidFill>
                  <a:srgbClr val="000000"/>
                </a:solidFill>
                <a:latin typeface="Consolas"/>
              </a:rPr>
              <a:t>.publish</a:t>
            </a:r>
            <a:r>
              <a:rPr lang="nl-BE" sz="1600" dirty="0" smtClean="0">
                <a:solidFill>
                  <a:srgbClr val="000000"/>
                </a:solidFill>
                <a:latin typeface="Consolas"/>
              </a:rPr>
              <a:t>(</a:t>
            </a:r>
            <a:r>
              <a:rPr lang="nl-BE" sz="1600" i="1" dirty="0" smtClean="0">
                <a:solidFill>
                  <a:srgbClr val="0000C0"/>
                </a:solidFill>
                <a:latin typeface="Consolas"/>
              </a:rPr>
              <a:t>MESSAGE</a:t>
            </a:r>
            <a:r>
              <a:rPr lang="nl-BE" sz="1600" i="1" dirty="0">
                <a:solidFill>
                  <a:srgbClr val="000000"/>
                </a:solidFill>
                <a:latin typeface="Consolas"/>
              </a:rPr>
              <a:t>);</a:t>
            </a:r>
          </a:p>
          <a:p>
            <a:r>
              <a:rPr lang="nl-BE" sz="1600" i="1" dirty="0" smtClean="0">
                <a:solidFill>
                  <a:srgbClr val="000000"/>
                </a:solidFill>
                <a:latin typeface="Consolas"/>
              </a:rPr>
              <a:t>    </a:t>
            </a:r>
            <a:r>
              <a:rPr lang="nl-BE" sz="1600" i="1" dirty="0" err="1" smtClean="0">
                <a:solidFill>
                  <a:srgbClr val="000000"/>
                </a:solidFill>
                <a:latin typeface="Consolas"/>
              </a:rPr>
              <a:t>verify</a:t>
            </a:r>
            <a:r>
              <a:rPr lang="nl-BE" sz="1600" i="1" dirty="0" smtClean="0">
                <a:solidFill>
                  <a:srgbClr val="000000"/>
                </a:solidFill>
                <a:latin typeface="Consolas"/>
              </a:rPr>
              <a:t>(</a:t>
            </a:r>
            <a:r>
              <a:rPr lang="nl-BE" sz="1600" i="1" dirty="0" err="1" smtClean="0">
                <a:solidFill>
                  <a:srgbClr val="0000C0"/>
                </a:solidFill>
                <a:latin typeface="Consolas"/>
              </a:rPr>
              <a:t>subscriberMock</a:t>
            </a:r>
            <a:r>
              <a:rPr lang="nl-BE" sz="1600" i="1" dirty="0">
                <a:solidFill>
                  <a:srgbClr val="000000"/>
                </a:solidFill>
                <a:latin typeface="Consolas"/>
              </a:rPr>
              <a:t>).</a:t>
            </a:r>
            <a:r>
              <a:rPr lang="nl-BE" sz="1600" i="1" dirty="0" err="1">
                <a:solidFill>
                  <a:srgbClr val="000000"/>
                </a:solidFill>
                <a:latin typeface="Consolas"/>
              </a:rPr>
              <a:t>receive</a:t>
            </a:r>
            <a:r>
              <a:rPr lang="nl-BE" sz="1600" i="1" dirty="0">
                <a:solidFill>
                  <a:srgbClr val="000000"/>
                </a:solidFill>
                <a:latin typeface="Consolas"/>
              </a:rPr>
              <a:t>(</a:t>
            </a:r>
            <a:r>
              <a:rPr lang="nl-BE" sz="1600" i="1" dirty="0">
                <a:solidFill>
                  <a:srgbClr val="0000C0"/>
                </a:solidFill>
                <a:latin typeface="Consolas"/>
              </a:rPr>
              <a:t>MESSAGE</a:t>
            </a:r>
            <a:r>
              <a:rPr lang="nl-BE" sz="1600" i="1" dirty="0" smtClean="0">
                <a:solidFill>
                  <a:srgbClr val="000000"/>
                </a:solidFill>
                <a:latin typeface="Consolas"/>
              </a:rPr>
              <a:t>);</a:t>
            </a:r>
            <a:endParaRPr lang="nl-BE" sz="1600" i="1" dirty="0">
              <a:solidFill>
                <a:srgbClr val="000000"/>
              </a:solidFill>
              <a:latin typeface="Consolas"/>
            </a:endParaRPr>
          </a:p>
          <a:p>
            <a:r>
              <a:rPr lang="nl-BE" sz="1600" dirty="0" smtClean="0">
                <a:solidFill>
                  <a:srgbClr val="000000"/>
                </a:solidFill>
                <a:latin typeface="Consolas"/>
              </a:rPr>
              <a:t>  }</a:t>
            </a:r>
            <a:endParaRPr lang="nl-BE" sz="1600" dirty="0">
              <a:solidFill>
                <a:srgbClr val="000000"/>
              </a:solidFill>
              <a:latin typeface="Consolas"/>
            </a:endParaRPr>
          </a:p>
          <a:p>
            <a:r>
              <a:rPr lang="nl-BE" sz="1600" dirty="0" smtClean="0">
                <a:solidFill>
                  <a:srgbClr val="000000"/>
                </a:solidFill>
                <a:latin typeface="Consolas"/>
              </a:rPr>
              <a:t>}</a:t>
            </a:r>
            <a:endParaRPr lang="nl-BE" sz="1600" dirty="0">
              <a:solidFill>
                <a:srgbClr val="000000"/>
              </a:solidFill>
              <a:latin typeface="Consolas"/>
            </a:endParaRPr>
          </a:p>
        </p:txBody>
      </p:sp>
    </p:spTree>
    <p:extLst>
      <p:ext uri="{BB962C8B-B14F-4D97-AF65-F5344CB8AC3E}">
        <p14:creationId xmlns:p14="http://schemas.microsoft.com/office/powerpoint/2010/main" val="181206603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Demo</a:t>
            </a:r>
            <a:endParaRPr lang="nl-NL" dirty="0" smtClean="0"/>
          </a:p>
        </p:txBody>
      </p:sp>
      <p:sp>
        <p:nvSpPr>
          <p:cNvPr id="78851" name="Rectangle 3"/>
          <p:cNvSpPr>
            <a:spLocks noChangeArrowheads="1"/>
          </p:cNvSpPr>
          <p:nvPr/>
        </p:nvSpPr>
        <p:spPr bwMode="auto">
          <a:xfrm>
            <a:off x="1913793" y="1844675"/>
            <a:ext cx="6778869" cy="4464050"/>
          </a:xfrm>
          <a:prstGeom prst="rect">
            <a:avLst/>
          </a:prstGeom>
          <a:noFill/>
          <a:ln w="9525">
            <a:noFill/>
            <a:miter lim="800000"/>
            <a:headEnd/>
            <a:tailEnd/>
          </a:ln>
        </p:spPr>
        <p:txBody>
          <a:bodyPr wrap="none" anchor="ctr"/>
          <a:lstStyle/>
          <a:p>
            <a:pPr>
              <a:spcBef>
                <a:spcPct val="50000"/>
              </a:spcBef>
              <a:spcAft>
                <a:spcPct val="50000"/>
              </a:spcAft>
              <a:buClr>
                <a:srgbClr val="006600"/>
              </a:buClr>
              <a:buSzPct val="130000"/>
              <a:buFont typeface="Wingdings" pitchFamily="2" charset="2"/>
              <a:buNone/>
            </a:pPr>
            <a:endParaRPr lang="nl-NL" sz="3200">
              <a:latin typeface="Tahoma" pitchFamily="34" charset="0"/>
            </a:endParaRPr>
          </a:p>
        </p:txBody>
      </p:sp>
      <p:sp>
        <p:nvSpPr>
          <p:cNvPr id="78852" name="Rectangle 4"/>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lvl="1" eaLnBrk="1" hangingPunct="1">
              <a:buFont typeface="Arial" pitchFamily="34" charset="0"/>
              <a:buNone/>
            </a:pPr>
            <a:endParaRPr lang="nl-BE" dirty="0" smtClean="0"/>
          </a:p>
          <a:p>
            <a:pPr lvl="1" eaLnBrk="1" hangingPunct="1">
              <a:buFont typeface="Arial" pitchFamily="34" charset="0"/>
              <a:buNone/>
            </a:pPr>
            <a:r>
              <a:rPr lang="nl-BE" dirty="0" err="1" smtClean="0"/>
              <a:t>Rewrite</a:t>
            </a:r>
            <a:r>
              <a:rPr lang="nl-BE" dirty="0" smtClean="0"/>
              <a:t> </a:t>
            </a:r>
            <a:r>
              <a:rPr lang="nl-BE" dirty="0" err="1" smtClean="0"/>
              <a:t>greeting</a:t>
            </a:r>
            <a:r>
              <a:rPr lang="nl-BE" dirty="0" smtClean="0"/>
              <a:t> </a:t>
            </a:r>
            <a:r>
              <a:rPr lang="nl-BE" dirty="0" err="1" smtClean="0"/>
              <a:t>using</a:t>
            </a:r>
            <a:endParaRPr lang="nl-BE" dirty="0" smtClean="0"/>
          </a:p>
          <a:p>
            <a:pPr lvl="1" eaLnBrk="1" hangingPunct="1">
              <a:buFont typeface="Arial" pitchFamily="34" charset="0"/>
              <a:buNone/>
            </a:pPr>
            <a:endParaRPr lang="nl-BE" dirty="0" smtClean="0"/>
          </a:p>
          <a:p>
            <a:pPr>
              <a:buNone/>
            </a:pPr>
            <a:r>
              <a:rPr lang="nl-BE" sz="2400" dirty="0" smtClean="0"/>
              <a:t>Documentation: </a:t>
            </a:r>
            <a:r>
              <a:rPr lang="nl-BE" sz="2400" dirty="0">
                <a:hlinkClick r:id="rId3"/>
              </a:rPr>
              <a:t>http://mockito.googlecode.com/svn/tags/latest/javadoc/org/mockito/Mockito.html</a:t>
            </a:r>
            <a:endParaRPr lang="nl-BE" sz="2400" dirty="0" smtClean="0"/>
          </a:p>
        </p:txBody>
      </p:sp>
      <p:pic>
        <p:nvPicPr>
          <p:cNvPr id="4098" name="Picture 2" descr="http://blog.bigrocksoftware.com/wp-content/uploads/2010/05/mockito_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1319410"/>
            <a:ext cx="3305175" cy="153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55947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92162" name="Title 1"/>
          <p:cNvSpPr>
            <a:spLocks noGrp="1"/>
          </p:cNvSpPr>
          <p:nvPr>
            <p:ph type="title"/>
          </p:nvPr>
        </p:nvSpPr>
        <p:spPr bwMode="auto">
          <a:xfrm>
            <a:off x="-14356" y="116632"/>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Exercise on integration tests</a:t>
            </a:r>
          </a:p>
        </p:txBody>
      </p:sp>
      <p:sp>
        <p:nvSpPr>
          <p:cNvPr id="3" name="Rectangle 3"/>
          <p:cNvSpPr txBox="1">
            <a:spLocks noChangeAspect="1" noChangeArrowheads="1"/>
          </p:cNvSpPr>
          <p:nvPr/>
        </p:nvSpPr>
        <p:spPr>
          <a:xfrm>
            <a:off x="45726" y="606921"/>
            <a:ext cx="8242788" cy="4319588"/>
          </a:xfrm>
          <a:prstGeom prst="rect">
            <a:avLst/>
          </a:prstGeom>
        </p:spPr>
        <p:txBody>
          <a:bodyPr/>
          <a:lstStyle/>
          <a:p>
            <a:pPr marL="358775" indent="-358775">
              <a:lnSpc>
                <a:spcPct val="90000"/>
              </a:lnSpc>
              <a:spcBef>
                <a:spcPct val="50000"/>
              </a:spcBef>
              <a:spcAft>
                <a:spcPct val="50000"/>
              </a:spcAft>
              <a:buClr>
                <a:srgbClr val="164174"/>
              </a:buClr>
              <a:buFont typeface="Tahoma" pitchFamily="34" charset="0"/>
              <a:buChar char="●"/>
              <a:defRPr/>
            </a:pPr>
            <a:endParaRPr lang="nl-BE" sz="1800" kern="0" dirty="0">
              <a:latin typeface="+mn-lt"/>
            </a:endParaRPr>
          </a:p>
        </p:txBody>
      </p:sp>
      <p:sp>
        <p:nvSpPr>
          <p:cNvPr id="92164" name="AutoShape 6"/>
          <p:cNvSpPr>
            <a:spLocks noChangeArrowheads="1"/>
          </p:cNvSpPr>
          <p:nvPr/>
        </p:nvSpPr>
        <p:spPr bwMode="auto">
          <a:xfrm>
            <a:off x="1508179" y="1183184"/>
            <a:ext cx="4220308" cy="4589462"/>
          </a:xfrm>
          <a:prstGeom prst="roundRect">
            <a:avLst>
              <a:gd name="adj" fmla="val 8333"/>
            </a:avLst>
          </a:prstGeom>
          <a:solidFill>
            <a:schemeClr val="accent2">
              <a:lumMod val="60000"/>
              <a:lumOff val="40000"/>
              <a:alpha val="50195"/>
            </a:schemeClr>
          </a:solidFill>
          <a:ln w="19050">
            <a:solidFill>
              <a:srgbClr val="C0C0C0"/>
            </a:solidFill>
            <a:prstDash val="lgDash"/>
            <a:round/>
            <a:headEnd/>
            <a:tailEnd/>
          </a:ln>
        </p:spPr>
        <p:txBody>
          <a:bodyPr wrap="none"/>
          <a:lstStyle/>
          <a:p>
            <a:pPr algn="ctr">
              <a:spcBef>
                <a:spcPct val="50000"/>
              </a:spcBef>
            </a:pPr>
            <a:endParaRPr lang="nl-BE" sz="1600">
              <a:solidFill>
                <a:srgbClr val="4D4D4D"/>
              </a:solidFill>
            </a:endParaRPr>
          </a:p>
        </p:txBody>
      </p:sp>
      <p:sp>
        <p:nvSpPr>
          <p:cNvPr id="92165" name="Rectangle 10"/>
          <p:cNvSpPr>
            <a:spLocks noChangeArrowheads="1"/>
          </p:cNvSpPr>
          <p:nvPr/>
        </p:nvSpPr>
        <p:spPr bwMode="auto">
          <a:xfrm>
            <a:off x="2004944" y="4272459"/>
            <a:ext cx="1121020" cy="57150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FTPExporter</a:t>
            </a:r>
            <a:endParaRPr lang="en-GB" sz="1400" b="1"/>
          </a:p>
        </p:txBody>
      </p:sp>
      <p:sp>
        <p:nvSpPr>
          <p:cNvPr id="92166" name="Rectangle 12"/>
          <p:cNvSpPr>
            <a:spLocks noChangeArrowheads="1"/>
          </p:cNvSpPr>
          <p:nvPr/>
        </p:nvSpPr>
        <p:spPr bwMode="auto">
          <a:xfrm>
            <a:off x="3653503" y="4272459"/>
            <a:ext cx="1547446" cy="57150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Apache Commons</a:t>
            </a:r>
          </a:p>
          <a:p>
            <a:pPr algn="ctr">
              <a:spcBef>
                <a:spcPct val="50000"/>
              </a:spcBef>
            </a:pPr>
            <a:r>
              <a:rPr lang="nl-BE" sz="1400" b="1"/>
              <a:t>FTPClient</a:t>
            </a:r>
            <a:endParaRPr lang="en-GB" sz="1400" b="1"/>
          </a:p>
        </p:txBody>
      </p:sp>
      <p:cxnSp>
        <p:nvCxnSpPr>
          <p:cNvPr id="92167" name="AutoShape 21"/>
          <p:cNvCxnSpPr>
            <a:cxnSpLocks noChangeShapeType="1"/>
            <a:stCxn id="92165" idx="3"/>
            <a:endCxn id="92166" idx="1"/>
          </p:cNvCxnSpPr>
          <p:nvPr/>
        </p:nvCxnSpPr>
        <p:spPr bwMode="auto">
          <a:xfrm>
            <a:off x="3125964" y="4558210"/>
            <a:ext cx="527538" cy="1587"/>
          </a:xfrm>
          <a:prstGeom prst="straightConnector1">
            <a:avLst/>
          </a:prstGeom>
          <a:noFill/>
          <a:ln w="19050">
            <a:solidFill>
              <a:schemeClr val="tx1"/>
            </a:solidFill>
            <a:round/>
            <a:headEnd/>
            <a:tailEnd type="triangle" w="med" len="med"/>
          </a:ln>
        </p:spPr>
      </p:cxnSp>
      <p:cxnSp>
        <p:nvCxnSpPr>
          <p:cNvPr id="92168" name="AutoShape 22"/>
          <p:cNvCxnSpPr>
            <a:cxnSpLocks noChangeShapeType="1"/>
            <a:stCxn id="92166" idx="3"/>
            <a:endCxn id="11" idx="2"/>
          </p:cNvCxnSpPr>
          <p:nvPr/>
        </p:nvCxnSpPr>
        <p:spPr bwMode="auto">
          <a:xfrm flipV="1">
            <a:off x="5200949" y="4523285"/>
            <a:ext cx="728296" cy="34925"/>
          </a:xfrm>
          <a:prstGeom prst="straightConnector1">
            <a:avLst/>
          </a:prstGeom>
          <a:noFill/>
          <a:ln w="19050">
            <a:solidFill>
              <a:schemeClr val="tx1"/>
            </a:solidFill>
            <a:round/>
            <a:headEnd/>
            <a:tailEnd type="triangle" w="med" len="med"/>
          </a:ln>
        </p:spPr>
      </p:cxnSp>
      <p:sp>
        <p:nvSpPr>
          <p:cNvPr id="11" name="Cloud 10"/>
          <p:cNvSpPr/>
          <p:nvPr/>
        </p:nvSpPr>
        <p:spPr bwMode="auto">
          <a:xfrm>
            <a:off x="5926314" y="4129584"/>
            <a:ext cx="923192" cy="785812"/>
          </a:xfrm>
          <a:prstGeom prst="cloud">
            <a:avLst/>
          </a:prstGeom>
          <a:solidFill>
            <a:schemeClr val="accent1"/>
          </a:solidFill>
          <a:ln w="9525" cap="flat" cmpd="sng" algn="ctr">
            <a:solidFill>
              <a:schemeClr val="tx1"/>
            </a:solidFill>
            <a:prstDash val="solid"/>
            <a:round/>
            <a:headEnd type="none" w="med" len="med"/>
            <a:tailEnd type="triangle" w="med" len="med"/>
          </a:ln>
          <a:effectLst/>
        </p:spPr>
        <p:txBody>
          <a:bodyPr wrap="none" anchor="ctr"/>
          <a:lstStyle/>
          <a:p>
            <a:pPr>
              <a:spcBef>
                <a:spcPct val="50000"/>
              </a:spcBef>
              <a:defRPr/>
            </a:pPr>
            <a:endParaRPr lang="nl-BE"/>
          </a:p>
        </p:txBody>
      </p:sp>
      <p:cxnSp>
        <p:nvCxnSpPr>
          <p:cNvPr id="92170" name="Straight Arrow Connector 43"/>
          <p:cNvCxnSpPr>
            <a:cxnSpLocks noChangeShapeType="1"/>
            <a:stCxn id="11" idx="0"/>
            <a:endCxn id="92180" idx="1"/>
          </p:cNvCxnSpPr>
          <p:nvPr/>
        </p:nvCxnSpPr>
        <p:spPr bwMode="auto">
          <a:xfrm>
            <a:off x="6848041" y="4523285"/>
            <a:ext cx="331177" cy="1587"/>
          </a:xfrm>
          <a:prstGeom prst="straightConnector1">
            <a:avLst/>
          </a:prstGeom>
          <a:noFill/>
          <a:ln w="9525" algn="ctr">
            <a:solidFill>
              <a:schemeClr val="tx1"/>
            </a:solidFill>
            <a:round/>
            <a:headEnd/>
            <a:tailEnd type="arrow" w="med" len="med"/>
          </a:ln>
        </p:spPr>
      </p:cxnSp>
      <p:sp>
        <p:nvSpPr>
          <p:cNvPr id="92171" name="Rectangle 10"/>
          <p:cNvSpPr>
            <a:spLocks noChangeArrowheads="1"/>
          </p:cNvSpPr>
          <p:nvPr/>
        </p:nvSpPr>
        <p:spPr bwMode="auto">
          <a:xfrm>
            <a:off x="1640064" y="2129334"/>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1</a:t>
            </a:r>
            <a:endParaRPr lang="en-GB" sz="1400" b="1"/>
          </a:p>
        </p:txBody>
      </p:sp>
      <p:sp>
        <p:nvSpPr>
          <p:cNvPr id="92172" name="Rectangle 10"/>
          <p:cNvSpPr>
            <a:spLocks noChangeArrowheads="1"/>
          </p:cNvSpPr>
          <p:nvPr/>
        </p:nvSpPr>
        <p:spPr bwMode="auto">
          <a:xfrm>
            <a:off x="2827026" y="2129334"/>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2</a:t>
            </a:r>
            <a:endParaRPr lang="en-GB" sz="1400" b="1"/>
          </a:p>
        </p:txBody>
      </p:sp>
      <p:sp>
        <p:nvSpPr>
          <p:cNvPr id="92173" name="Rectangle 10"/>
          <p:cNvSpPr>
            <a:spLocks noChangeArrowheads="1"/>
          </p:cNvSpPr>
          <p:nvPr/>
        </p:nvSpPr>
        <p:spPr bwMode="auto">
          <a:xfrm>
            <a:off x="4013987" y="2129334"/>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3</a:t>
            </a:r>
            <a:endParaRPr lang="en-GB" sz="1400" b="1"/>
          </a:p>
        </p:txBody>
      </p:sp>
      <p:cxnSp>
        <p:nvCxnSpPr>
          <p:cNvPr id="92174" name="Straight Arrow Connector 51"/>
          <p:cNvCxnSpPr>
            <a:cxnSpLocks noChangeShapeType="1"/>
            <a:stCxn id="92171" idx="2"/>
            <a:endCxn id="92165" idx="0"/>
          </p:cNvCxnSpPr>
          <p:nvPr/>
        </p:nvCxnSpPr>
        <p:spPr bwMode="auto">
          <a:xfrm rot="16200000" flipH="1">
            <a:off x="1638477" y="3344749"/>
            <a:ext cx="1489075" cy="366346"/>
          </a:xfrm>
          <a:prstGeom prst="straightConnector1">
            <a:avLst/>
          </a:prstGeom>
          <a:noFill/>
          <a:ln w="9525" algn="ctr">
            <a:solidFill>
              <a:schemeClr val="tx1"/>
            </a:solidFill>
            <a:round/>
            <a:headEnd/>
            <a:tailEnd type="arrow" w="med" len="med"/>
          </a:ln>
        </p:spPr>
      </p:cxnSp>
      <p:cxnSp>
        <p:nvCxnSpPr>
          <p:cNvPr id="92175" name="Straight Arrow Connector 53"/>
          <p:cNvCxnSpPr>
            <a:cxnSpLocks noChangeShapeType="1"/>
            <a:stCxn id="92172" idx="2"/>
            <a:endCxn id="92165" idx="0"/>
          </p:cNvCxnSpPr>
          <p:nvPr/>
        </p:nvCxnSpPr>
        <p:spPr bwMode="auto">
          <a:xfrm rot="5400000">
            <a:off x="2231957" y="3117615"/>
            <a:ext cx="1489075" cy="820615"/>
          </a:xfrm>
          <a:prstGeom prst="straightConnector1">
            <a:avLst/>
          </a:prstGeom>
          <a:noFill/>
          <a:ln w="9525" algn="ctr">
            <a:solidFill>
              <a:schemeClr val="tx1"/>
            </a:solidFill>
            <a:round/>
            <a:headEnd/>
            <a:tailEnd type="arrow" w="med" len="med"/>
          </a:ln>
        </p:spPr>
      </p:cxnSp>
      <p:cxnSp>
        <p:nvCxnSpPr>
          <p:cNvPr id="92176" name="Straight Arrow Connector 55"/>
          <p:cNvCxnSpPr>
            <a:cxnSpLocks noChangeShapeType="1"/>
            <a:stCxn id="92173" idx="2"/>
            <a:endCxn id="92165" idx="0"/>
          </p:cNvCxnSpPr>
          <p:nvPr/>
        </p:nvCxnSpPr>
        <p:spPr bwMode="auto">
          <a:xfrm rot="5400000">
            <a:off x="2826171" y="2523401"/>
            <a:ext cx="1489075" cy="2009042"/>
          </a:xfrm>
          <a:prstGeom prst="straightConnector1">
            <a:avLst/>
          </a:prstGeom>
          <a:noFill/>
          <a:ln w="9525" algn="ctr">
            <a:solidFill>
              <a:schemeClr val="tx1"/>
            </a:solidFill>
            <a:round/>
            <a:headEnd/>
            <a:tailEnd type="arrow" w="med" len="med"/>
          </a:ln>
        </p:spPr>
      </p:cxnSp>
      <p:cxnSp>
        <p:nvCxnSpPr>
          <p:cNvPr id="92177" name="Straight Connector 72"/>
          <p:cNvCxnSpPr>
            <a:cxnSpLocks noChangeShapeType="1"/>
            <a:stCxn id="92164" idx="1"/>
            <a:endCxn id="92164" idx="3"/>
          </p:cNvCxnSpPr>
          <p:nvPr/>
        </p:nvCxnSpPr>
        <p:spPr bwMode="auto">
          <a:xfrm rot="10800000" flipH="1">
            <a:off x="1508179" y="3478709"/>
            <a:ext cx="4220308" cy="0"/>
          </a:xfrm>
          <a:prstGeom prst="line">
            <a:avLst/>
          </a:prstGeom>
          <a:noFill/>
          <a:ln w="19050" algn="ctr">
            <a:solidFill>
              <a:schemeClr val="tx1"/>
            </a:solidFill>
            <a:prstDash val="dash"/>
            <a:round/>
            <a:headEnd/>
            <a:tailEnd/>
          </a:ln>
        </p:spPr>
      </p:cxnSp>
      <p:sp>
        <p:nvSpPr>
          <p:cNvPr id="92178" name="TextBox 74"/>
          <p:cNvSpPr txBox="1">
            <a:spLocks noChangeArrowheads="1"/>
          </p:cNvSpPr>
          <p:nvPr/>
        </p:nvSpPr>
        <p:spPr bwMode="auto">
          <a:xfrm>
            <a:off x="2761083" y="5415460"/>
            <a:ext cx="1983685" cy="369332"/>
          </a:xfrm>
          <a:prstGeom prst="rect">
            <a:avLst/>
          </a:prstGeom>
          <a:noFill/>
          <a:ln w="9525">
            <a:noFill/>
            <a:miter lim="800000"/>
            <a:headEnd/>
            <a:tailEnd/>
          </a:ln>
        </p:spPr>
        <p:txBody>
          <a:bodyPr wrap="none">
            <a:spAutoFit/>
          </a:bodyPr>
          <a:lstStyle/>
          <a:p>
            <a:r>
              <a:rPr lang="nl-BE" sz="1800"/>
              <a:t>Infrastructure layer</a:t>
            </a:r>
          </a:p>
        </p:txBody>
      </p:sp>
      <p:sp>
        <p:nvSpPr>
          <p:cNvPr id="92179" name="TextBox 75"/>
          <p:cNvSpPr txBox="1">
            <a:spLocks noChangeArrowheads="1"/>
          </p:cNvSpPr>
          <p:nvPr/>
        </p:nvSpPr>
        <p:spPr bwMode="auto">
          <a:xfrm>
            <a:off x="2695141" y="1200646"/>
            <a:ext cx="1427891" cy="369332"/>
          </a:xfrm>
          <a:prstGeom prst="rect">
            <a:avLst/>
          </a:prstGeom>
          <a:noFill/>
          <a:ln w="9525">
            <a:noFill/>
            <a:miter lim="800000"/>
            <a:headEnd/>
            <a:tailEnd/>
          </a:ln>
        </p:spPr>
        <p:txBody>
          <a:bodyPr wrap="none">
            <a:spAutoFit/>
          </a:bodyPr>
          <a:lstStyle/>
          <a:p>
            <a:r>
              <a:rPr lang="nl-BE" sz="1800"/>
              <a:t>Domain layer</a:t>
            </a:r>
          </a:p>
        </p:txBody>
      </p:sp>
      <p:sp>
        <p:nvSpPr>
          <p:cNvPr id="92180" name="AutoShape 5"/>
          <p:cNvSpPr>
            <a:spLocks noChangeArrowheads="1"/>
          </p:cNvSpPr>
          <p:nvPr/>
        </p:nvSpPr>
        <p:spPr bwMode="auto">
          <a:xfrm>
            <a:off x="7179218" y="3843834"/>
            <a:ext cx="1252903" cy="1357312"/>
          </a:xfrm>
          <a:prstGeom prst="roundRect">
            <a:avLst>
              <a:gd name="adj" fmla="val 16667"/>
            </a:avLst>
          </a:prstGeom>
          <a:solidFill>
            <a:schemeClr val="accent2">
              <a:lumMod val="60000"/>
              <a:lumOff val="40000"/>
              <a:alpha val="50195"/>
            </a:schemeClr>
          </a:solidFill>
          <a:ln w="19050">
            <a:solidFill>
              <a:srgbClr val="C0C0C0"/>
            </a:solidFill>
            <a:prstDash val="lgDash"/>
            <a:round/>
            <a:headEnd/>
            <a:tailEnd/>
          </a:ln>
        </p:spPr>
        <p:txBody>
          <a:bodyPr wrap="none"/>
          <a:lstStyle/>
          <a:p>
            <a:pPr algn="ctr">
              <a:spcBef>
                <a:spcPct val="50000"/>
              </a:spcBef>
            </a:pPr>
            <a:r>
              <a:rPr lang="nl-BE" sz="1600">
                <a:solidFill>
                  <a:srgbClr val="4D4D4D"/>
                </a:solidFill>
              </a:rPr>
              <a:t>FTPServer</a:t>
            </a:r>
            <a:endParaRPr lang="en-GB" sz="1600">
              <a:solidFill>
                <a:srgbClr val="4D4D4D"/>
              </a:solidFill>
            </a:endParaRPr>
          </a:p>
        </p:txBody>
      </p:sp>
    </p:spTree>
    <p:extLst>
      <p:ext uri="{BB962C8B-B14F-4D97-AF65-F5344CB8AC3E}">
        <p14:creationId xmlns:p14="http://schemas.microsoft.com/office/powerpoint/2010/main" val="191432562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94210" name="AutoShape 6"/>
          <p:cNvSpPr>
            <a:spLocks noChangeArrowheads="1"/>
          </p:cNvSpPr>
          <p:nvPr/>
        </p:nvSpPr>
        <p:spPr bwMode="auto">
          <a:xfrm>
            <a:off x="1468315" y="1268413"/>
            <a:ext cx="4220308" cy="4589462"/>
          </a:xfrm>
          <a:prstGeom prst="roundRect">
            <a:avLst>
              <a:gd name="adj" fmla="val 8333"/>
            </a:avLst>
          </a:prstGeom>
          <a:solidFill>
            <a:schemeClr val="accent2">
              <a:lumMod val="60000"/>
              <a:lumOff val="40000"/>
              <a:alpha val="50195"/>
            </a:schemeClr>
          </a:solidFill>
          <a:ln w="19050">
            <a:solidFill>
              <a:srgbClr val="C0C0C0"/>
            </a:solidFill>
            <a:prstDash val="lgDash"/>
            <a:round/>
            <a:headEnd/>
            <a:tailEnd/>
          </a:ln>
        </p:spPr>
        <p:txBody>
          <a:bodyPr wrap="none"/>
          <a:lstStyle/>
          <a:p>
            <a:pPr algn="ctr">
              <a:spcBef>
                <a:spcPct val="50000"/>
              </a:spcBef>
            </a:pPr>
            <a:endParaRPr lang="nl-BE" sz="1600">
              <a:solidFill>
                <a:srgbClr val="4D4D4D"/>
              </a:solidFill>
            </a:endParaRPr>
          </a:p>
        </p:txBody>
      </p:sp>
      <p:sp>
        <p:nvSpPr>
          <p:cNvPr id="94211" name="Rectangle 10"/>
          <p:cNvSpPr>
            <a:spLocks noChangeArrowheads="1"/>
          </p:cNvSpPr>
          <p:nvPr/>
        </p:nvSpPr>
        <p:spPr bwMode="auto">
          <a:xfrm>
            <a:off x="1965082" y="4357689"/>
            <a:ext cx="1121019" cy="511175"/>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FTPExporter</a:t>
            </a:r>
            <a:endParaRPr lang="en-GB" sz="1400" b="1"/>
          </a:p>
        </p:txBody>
      </p:sp>
      <p:cxnSp>
        <p:nvCxnSpPr>
          <p:cNvPr id="94212" name="AutoShape 21"/>
          <p:cNvCxnSpPr>
            <a:cxnSpLocks noChangeShapeType="1"/>
            <a:stCxn id="94211" idx="3"/>
            <a:endCxn id="94230" idx="1"/>
          </p:cNvCxnSpPr>
          <p:nvPr/>
        </p:nvCxnSpPr>
        <p:spPr bwMode="auto">
          <a:xfrm>
            <a:off x="3086100" y="4613275"/>
            <a:ext cx="527538" cy="1588"/>
          </a:xfrm>
          <a:prstGeom prst="straightConnector1">
            <a:avLst/>
          </a:prstGeom>
          <a:noFill/>
          <a:ln w="19050">
            <a:solidFill>
              <a:schemeClr val="tx1"/>
            </a:solidFill>
            <a:round/>
            <a:headEnd/>
            <a:tailEnd type="triangle" w="med" len="med"/>
          </a:ln>
        </p:spPr>
      </p:cxnSp>
      <p:cxnSp>
        <p:nvCxnSpPr>
          <p:cNvPr id="94213" name="AutoShape 22"/>
          <p:cNvCxnSpPr>
            <a:cxnSpLocks noChangeShapeType="1"/>
            <a:stCxn id="94230" idx="3"/>
            <a:endCxn id="41" idx="2"/>
          </p:cNvCxnSpPr>
          <p:nvPr/>
        </p:nvCxnSpPr>
        <p:spPr bwMode="auto">
          <a:xfrm flipV="1">
            <a:off x="5161084" y="4608513"/>
            <a:ext cx="728297" cy="4762"/>
          </a:xfrm>
          <a:prstGeom prst="straightConnector1">
            <a:avLst/>
          </a:prstGeom>
          <a:noFill/>
          <a:ln w="19050">
            <a:solidFill>
              <a:schemeClr val="tx1"/>
            </a:solidFill>
            <a:round/>
            <a:headEnd/>
            <a:tailEnd type="triangle" w="med" len="med"/>
          </a:ln>
        </p:spPr>
      </p:cxnSp>
      <p:sp>
        <p:nvSpPr>
          <p:cNvPr id="94214" name="Rectangle 32"/>
          <p:cNvSpPr>
            <a:spLocks noGrp="1" noChangeArrowheads="1"/>
          </p:cNvSpPr>
          <p:nvPr>
            <p:ph type="title"/>
          </p:nvPr>
        </p:nvSpPr>
        <p:spPr bwMode="auto">
          <a:xfrm>
            <a:off x="716573" y="214314"/>
            <a:ext cx="7877908" cy="928687"/>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BusinessComponent1 unit test</a:t>
            </a:r>
            <a:endParaRPr lang="en-GB" dirty="0" smtClean="0"/>
          </a:p>
        </p:txBody>
      </p:sp>
      <p:sp>
        <p:nvSpPr>
          <p:cNvPr id="41" name="Cloud 40"/>
          <p:cNvSpPr/>
          <p:nvPr/>
        </p:nvSpPr>
        <p:spPr bwMode="auto">
          <a:xfrm>
            <a:off x="5886451" y="4214813"/>
            <a:ext cx="923192" cy="785812"/>
          </a:xfrm>
          <a:prstGeom prst="cloud">
            <a:avLst/>
          </a:prstGeom>
          <a:solidFill>
            <a:schemeClr val="accent1"/>
          </a:solidFill>
          <a:ln w="9525" cap="flat" cmpd="sng" algn="ctr">
            <a:solidFill>
              <a:schemeClr val="tx1"/>
            </a:solidFill>
            <a:prstDash val="solid"/>
            <a:round/>
            <a:headEnd type="none" w="med" len="med"/>
            <a:tailEnd type="triangle" w="med" len="med"/>
          </a:ln>
          <a:effectLst/>
        </p:spPr>
        <p:txBody>
          <a:bodyPr wrap="none" anchor="ctr"/>
          <a:lstStyle/>
          <a:p>
            <a:pPr>
              <a:spcBef>
                <a:spcPct val="50000"/>
              </a:spcBef>
              <a:defRPr/>
            </a:pPr>
            <a:endParaRPr lang="nl-BE"/>
          </a:p>
        </p:txBody>
      </p:sp>
      <p:cxnSp>
        <p:nvCxnSpPr>
          <p:cNvPr id="94216" name="Straight Arrow Connector 43"/>
          <p:cNvCxnSpPr>
            <a:cxnSpLocks noChangeShapeType="1"/>
            <a:stCxn id="41" idx="0"/>
            <a:endCxn id="94228" idx="1"/>
          </p:cNvCxnSpPr>
          <p:nvPr/>
        </p:nvCxnSpPr>
        <p:spPr bwMode="auto">
          <a:xfrm>
            <a:off x="6808177" y="4608514"/>
            <a:ext cx="331177" cy="1587"/>
          </a:xfrm>
          <a:prstGeom prst="straightConnector1">
            <a:avLst/>
          </a:prstGeom>
          <a:noFill/>
          <a:ln w="9525" algn="ctr">
            <a:solidFill>
              <a:schemeClr val="tx1"/>
            </a:solidFill>
            <a:round/>
            <a:headEnd/>
            <a:tailEnd type="arrow" w="med" len="med"/>
          </a:ln>
        </p:spPr>
      </p:cxnSp>
      <p:sp>
        <p:nvSpPr>
          <p:cNvPr id="94217" name="Rectangle 10"/>
          <p:cNvSpPr>
            <a:spLocks noChangeArrowheads="1"/>
          </p:cNvSpPr>
          <p:nvPr/>
        </p:nvSpPr>
        <p:spPr bwMode="auto">
          <a:xfrm>
            <a:off x="1600200" y="2214563"/>
            <a:ext cx="1121020"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1</a:t>
            </a:r>
            <a:endParaRPr lang="en-GB" sz="1400" b="1"/>
          </a:p>
        </p:txBody>
      </p:sp>
      <p:sp>
        <p:nvSpPr>
          <p:cNvPr id="94218" name="Rectangle 10"/>
          <p:cNvSpPr>
            <a:spLocks noChangeArrowheads="1"/>
          </p:cNvSpPr>
          <p:nvPr/>
        </p:nvSpPr>
        <p:spPr bwMode="auto">
          <a:xfrm>
            <a:off x="2787161" y="2214563"/>
            <a:ext cx="1121020"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2</a:t>
            </a:r>
            <a:endParaRPr lang="en-GB" sz="1400" b="1"/>
          </a:p>
        </p:txBody>
      </p:sp>
      <p:sp>
        <p:nvSpPr>
          <p:cNvPr id="94219" name="Rectangle 10"/>
          <p:cNvSpPr>
            <a:spLocks noChangeArrowheads="1"/>
          </p:cNvSpPr>
          <p:nvPr/>
        </p:nvSpPr>
        <p:spPr bwMode="auto">
          <a:xfrm>
            <a:off x="3974123" y="2214563"/>
            <a:ext cx="1121020"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3</a:t>
            </a:r>
            <a:endParaRPr lang="en-GB" sz="1400" b="1"/>
          </a:p>
        </p:txBody>
      </p:sp>
      <p:cxnSp>
        <p:nvCxnSpPr>
          <p:cNvPr id="94220" name="Straight Arrow Connector 51"/>
          <p:cNvCxnSpPr>
            <a:cxnSpLocks noChangeShapeType="1"/>
            <a:stCxn id="94217" idx="2"/>
            <a:endCxn id="94211" idx="0"/>
          </p:cNvCxnSpPr>
          <p:nvPr/>
        </p:nvCxnSpPr>
        <p:spPr bwMode="auto">
          <a:xfrm rot="16200000" flipH="1">
            <a:off x="1598613" y="3429978"/>
            <a:ext cx="1489075" cy="366346"/>
          </a:xfrm>
          <a:prstGeom prst="straightConnector1">
            <a:avLst/>
          </a:prstGeom>
          <a:noFill/>
          <a:ln w="9525" algn="ctr">
            <a:solidFill>
              <a:schemeClr val="tx1"/>
            </a:solidFill>
            <a:round/>
            <a:headEnd/>
            <a:tailEnd type="arrow" w="med" len="med"/>
          </a:ln>
        </p:spPr>
      </p:cxnSp>
      <p:cxnSp>
        <p:nvCxnSpPr>
          <p:cNvPr id="94221" name="Straight Arrow Connector 53"/>
          <p:cNvCxnSpPr>
            <a:cxnSpLocks noChangeShapeType="1"/>
            <a:stCxn id="94218" idx="2"/>
            <a:endCxn id="94211" idx="0"/>
          </p:cNvCxnSpPr>
          <p:nvPr/>
        </p:nvCxnSpPr>
        <p:spPr bwMode="auto">
          <a:xfrm rot="5400000">
            <a:off x="2192093" y="3202844"/>
            <a:ext cx="1489075" cy="820615"/>
          </a:xfrm>
          <a:prstGeom prst="straightConnector1">
            <a:avLst/>
          </a:prstGeom>
          <a:noFill/>
          <a:ln w="9525" algn="ctr">
            <a:solidFill>
              <a:schemeClr val="tx1"/>
            </a:solidFill>
            <a:round/>
            <a:headEnd/>
            <a:tailEnd type="arrow" w="med" len="med"/>
          </a:ln>
        </p:spPr>
      </p:cxnSp>
      <p:cxnSp>
        <p:nvCxnSpPr>
          <p:cNvPr id="94222" name="Straight Arrow Connector 55"/>
          <p:cNvCxnSpPr>
            <a:cxnSpLocks noChangeShapeType="1"/>
            <a:stCxn id="94219" idx="2"/>
            <a:endCxn id="94211" idx="0"/>
          </p:cNvCxnSpPr>
          <p:nvPr/>
        </p:nvCxnSpPr>
        <p:spPr bwMode="auto">
          <a:xfrm rot="5400000">
            <a:off x="2786307" y="2608630"/>
            <a:ext cx="1489075" cy="2009043"/>
          </a:xfrm>
          <a:prstGeom prst="straightConnector1">
            <a:avLst/>
          </a:prstGeom>
          <a:noFill/>
          <a:ln w="9525" algn="ctr">
            <a:solidFill>
              <a:schemeClr val="tx1"/>
            </a:solidFill>
            <a:round/>
            <a:headEnd/>
            <a:tailEnd type="arrow" w="med" len="med"/>
          </a:ln>
        </p:spPr>
      </p:cxnSp>
      <p:cxnSp>
        <p:nvCxnSpPr>
          <p:cNvPr id="94223" name="Straight Connector 72"/>
          <p:cNvCxnSpPr>
            <a:cxnSpLocks noChangeShapeType="1"/>
            <a:stCxn id="94210" idx="1"/>
            <a:endCxn id="94210" idx="3"/>
          </p:cNvCxnSpPr>
          <p:nvPr/>
        </p:nvCxnSpPr>
        <p:spPr bwMode="auto">
          <a:xfrm rot="10800000" flipH="1">
            <a:off x="1468315" y="3563938"/>
            <a:ext cx="4220308" cy="0"/>
          </a:xfrm>
          <a:prstGeom prst="line">
            <a:avLst/>
          </a:prstGeom>
          <a:noFill/>
          <a:ln w="19050" algn="ctr">
            <a:solidFill>
              <a:schemeClr val="tx1"/>
            </a:solidFill>
            <a:prstDash val="dash"/>
            <a:round/>
            <a:headEnd/>
            <a:tailEnd/>
          </a:ln>
        </p:spPr>
      </p:cxnSp>
      <p:sp>
        <p:nvSpPr>
          <p:cNvPr id="94224" name="TextBox 74"/>
          <p:cNvSpPr txBox="1">
            <a:spLocks noChangeArrowheads="1"/>
          </p:cNvSpPr>
          <p:nvPr/>
        </p:nvSpPr>
        <p:spPr bwMode="auto">
          <a:xfrm>
            <a:off x="2721219" y="5500689"/>
            <a:ext cx="1983685" cy="369332"/>
          </a:xfrm>
          <a:prstGeom prst="rect">
            <a:avLst/>
          </a:prstGeom>
          <a:noFill/>
          <a:ln w="9525">
            <a:noFill/>
            <a:miter lim="800000"/>
            <a:headEnd/>
            <a:tailEnd/>
          </a:ln>
        </p:spPr>
        <p:txBody>
          <a:bodyPr wrap="none">
            <a:spAutoFit/>
          </a:bodyPr>
          <a:lstStyle/>
          <a:p>
            <a:r>
              <a:rPr lang="nl-BE" sz="1800"/>
              <a:t>Infrastructure layer</a:t>
            </a:r>
          </a:p>
        </p:txBody>
      </p:sp>
      <p:sp>
        <p:nvSpPr>
          <p:cNvPr id="94225" name="TextBox 75"/>
          <p:cNvSpPr txBox="1">
            <a:spLocks noChangeArrowheads="1"/>
          </p:cNvSpPr>
          <p:nvPr/>
        </p:nvSpPr>
        <p:spPr bwMode="auto">
          <a:xfrm>
            <a:off x="2655277" y="1285875"/>
            <a:ext cx="1427891" cy="369332"/>
          </a:xfrm>
          <a:prstGeom prst="rect">
            <a:avLst/>
          </a:prstGeom>
          <a:noFill/>
          <a:ln w="9525">
            <a:noFill/>
            <a:miter lim="800000"/>
            <a:headEnd/>
            <a:tailEnd/>
          </a:ln>
        </p:spPr>
        <p:txBody>
          <a:bodyPr wrap="none">
            <a:spAutoFit/>
          </a:bodyPr>
          <a:lstStyle/>
          <a:p>
            <a:r>
              <a:rPr lang="nl-BE" sz="1800"/>
              <a:t>Domain layer</a:t>
            </a:r>
          </a:p>
        </p:txBody>
      </p:sp>
      <p:sp>
        <p:nvSpPr>
          <p:cNvPr id="94226" name="Rectangle 33"/>
          <p:cNvSpPr>
            <a:spLocks noChangeArrowheads="1"/>
          </p:cNvSpPr>
          <p:nvPr/>
        </p:nvSpPr>
        <p:spPr bwMode="auto">
          <a:xfrm>
            <a:off x="1468315" y="2143125"/>
            <a:ext cx="1318846" cy="857250"/>
          </a:xfrm>
          <a:prstGeom prst="rect">
            <a:avLst/>
          </a:prstGeom>
          <a:solidFill>
            <a:srgbClr val="FF0000">
              <a:alpha val="50195"/>
            </a:srgbClr>
          </a:solidFill>
          <a:ln w="19050">
            <a:solidFill>
              <a:srgbClr val="FF0000"/>
            </a:solidFill>
            <a:miter lim="800000"/>
            <a:headEnd/>
            <a:tailEnd/>
          </a:ln>
        </p:spPr>
        <p:txBody>
          <a:bodyPr wrap="none" anchor="ctr"/>
          <a:lstStyle/>
          <a:p>
            <a:pPr>
              <a:spcBef>
                <a:spcPct val="50000"/>
              </a:spcBef>
            </a:pPr>
            <a:endParaRPr lang="nl-BE"/>
          </a:p>
        </p:txBody>
      </p:sp>
      <p:sp>
        <p:nvSpPr>
          <p:cNvPr id="94227" name="Rectangle 34"/>
          <p:cNvSpPr>
            <a:spLocks noChangeArrowheads="1"/>
          </p:cNvSpPr>
          <p:nvPr/>
        </p:nvSpPr>
        <p:spPr bwMode="auto">
          <a:xfrm>
            <a:off x="1863969" y="4214813"/>
            <a:ext cx="1318846" cy="857250"/>
          </a:xfrm>
          <a:prstGeom prst="rect">
            <a:avLst/>
          </a:prstGeom>
          <a:solidFill>
            <a:srgbClr val="00FF00">
              <a:alpha val="50195"/>
            </a:srgbClr>
          </a:solidFill>
          <a:ln w="19050">
            <a:solidFill>
              <a:srgbClr val="00FF00"/>
            </a:solidFill>
            <a:miter lim="800000"/>
            <a:headEnd/>
            <a:tailEnd/>
          </a:ln>
        </p:spPr>
        <p:txBody>
          <a:bodyPr wrap="none" anchor="ctr"/>
          <a:lstStyle/>
          <a:p>
            <a:pPr>
              <a:spcBef>
                <a:spcPct val="50000"/>
              </a:spcBef>
            </a:pPr>
            <a:endParaRPr lang="nl-BE"/>
          </a:p>
        </p:txBody>
      </p:sp>
      <p:sp>
        <p:nvSpPr>
          <p:cNvPr id="94228" name="AutoShape 5"/>
          <p:cNvSpPr>
            <a:spLocks noChangeArrowheads="1"/>
          </p:cNvSpPr>
          <p:nvPr/>
        </p:nvSpPr>
        <p:spPr bwMode="auto">
          <a:xfrm>
            <a:off x="7139354" y="3929063"/>
            <a:ext cx="1252904" cy="1357312"/>
          </a:xfrm>
          <a:prstGeom prst="roundRect">
            <a:avLst>
              <a:gd name="adj" fmla="val 16667"/>
            </a:avLst>
          </a:prstGeom>
          <a:solidFill>
            <a:schemeClr val="accent2">
              <a:lumMod val="60000"/>
              <a:lumOff val="40000"/>
              <a:alpha val="50195"/>
            </a:schemeClr>
          </a:solidFill>
          <a:ln w="19050">
            <a:solidFill>
              <a:srgbClr val="C0C0C0"/>
            </a:solidFill>
            <a:prstDash val="lgDash"/>
            <a:round/>
            <a:headEnd/>
            <a:tailEnd/>
          </a:ln>
        </p:spPr>
        <p:txBody>
          <a:bodyPr wrap="none"/>
          <a:lstStyle/>
          <a:p>
            <a:pPr algn="ctr">
              <a:spcBef>
                <a:spcPct val="50000"/>
              </a:spcBef>
            </a:pPr>
            <a:r>
              <a:rPr lang="nl-BE" sz="1600">
                <a:solidFill>
                  <a:srgbClr val="4D4D4D"/>
                </a:solidFill>
              </a:rPr>
              <a:t>FTPServer</a:t>
            </a:r>
            <a:endParaRPr lang="en-GB" sz="1600">
              <a:solidFill>
                <a:srgbClr val="4D4D4D"/>
              </a:solidFill>
            </a:endParaRPr>
          </a:p>
        </p:txBody>
      </p:sp>
      <p:sp>
        <p:nvSpPr>
          <p:cNvPr id="94230" name="Rectangle 12"/>
          <p:cNvSpPr>
            <a:spLocks noChangeArrowheads="1"/>
          </p:cNvSpPr>
          <p:nvPr/>
        </p:nvSpPr>
        <p:spPr bwMode="auto">
          <a:xfrm>
            <a:off x="3613639" y="4357689"/>
            <a:ext cx="1547446" cy="511175"/>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Apache Commons</a:t>
            </a:r>
          </a:p>
          <a:p>
            <a:pPr algn="ctr">
              <a:spcBef>
                <a:spcPct val="50000"/>
              </a:spcBef>
            </a:pPr>
            <a:r>
              <a:rPr lang="nl-BE" sz="1400" b="1"/>
              <a:t>FTPClient</a:t>
            </a:r>
            <a:endParaRPr lang="en-GB" sz="1400" b="1"/>
          </a:p>
        </p:txBody>
      </p:sp>
      <p:sp>
        <p:nvSpPr>
          <p:cNvPr id="22" name="Rectangle 33"/>
          <p:cNvSpPr>
            <a:spLocks noChangeArrowheads="1"/>
          </p:cNvSpPr>
          <p:nvPr/>
        </p:nvSpPr>
        <p:spPr bwMode="auto">
          <a:xfrm>
            <a:off x="7285892" y="1209675"/>
            <a:ext cx="791308" cy="428625"/>
          </a:xfrm>
          <a:prstGeom prst="rect">
            <a:avLst/>
          </a:prstGeom>
          <a:solidFill>
            <a:srgbClr val="FF0000">
              <a:alpha val="50195"/>
            </a:srgbClr>
          </a:solidFill>
          <a:ln w="19050">
            <a:solidFill>
              <a:srgbClr val="FF0000"/>
            </a:solidFill>
            <a:miter lim="800000"/>
            <a:headEnd/>
            <a:tailEnd/>
          </a:ln>
        </p:spPr>
        <p:txBody>
          <a:bodyPr wrap="none" anchor="ctr"/>
          <a:lstStyle/>
          <a:p>
            <a:pPr>
              <a:spcBef>
                <a:spcPct val="50000"/>
              </a:spcBef>
            </a:pPr>
            <a:r>
              <a:rPr lang="nl-BE"/>
              <a:t>SUT</a:t>
            </a:r>
          </a:p>
        </p:txBody>
      </p:sp>
      <p:sp>
        <p:nvSpPr>
          <p:cNvPr id="23" name="Rectangle 34"/>
          <p:cNvSpPr>
            <a:spLocks noChangeArrowheads="1"/>
          </p:cNvSpPr>
          <p:nvPr/>
        </p:nvSpPr>
        <p:spPr bwMode="auto">
          <a:xfrm>
            <a:off x="7285892" y="1709737"/>
            <a:ext cx="791308" cy="500063"/>
          </a:xfrm>
          <a:prstGeom prst="rect">
            <a:avLst/>
          </a:prstGeom>
          <a:solidFill>
            <a:srgbClr val="00FF00">
              <a:alpha val="50195"/>
            </a:srgbClr>
          </a:solidFill>
          <a:ln w="19050">
            <a:solidFill>
              <a:srgbClr val="00FF00"/>
            </a:solidFill>
            <a:miter lim="800000"/>
            <a:headEnd/>
            <a:tailEnd/>
          </a:ln>
        </p:spPr>
        <p:txBody>
          <a:bodyPr wrap="none" anchor="ctr"/>
          <a:lstStyle/>
          <a:p>
            <a:pPr>
              <a:spcBef>
                <a:spcPct val="50000"/>
              </a:spcBef>
            </a:pPr>
            <a:r>
              <a:rPr lang="nl-BE"/>
              <a:t>DOC</a:t>
            </a:r>
          </a:p>
        </p:txBody>
      </p:sp>
    </p:spTree>
    <p:extLst>
      <p:ext uri="{BB962C8B-B14F-4D97-AF65-F5344CB8AC3E}">
        <p14:creationId xmlns:p14="http://schemas.microsoft.com/office/powerpoint/2010/main" val="14435257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226"/>
                                        </p:tgtEl>
                                        <p:attrNameLst>
                                          <p:attrName>style.visibility</p:attrName>
                                        </p:attrNameLst>
                                      </p:cBhvr>
                                      <p:to>
                                        <p:strVal val="visible"/>
                                      </p:to>
                                    </p:set>
                                    <p:animEffect transition="in" filter="fade">
                                      <p:cBhvr>
                                        <p:cTn id="7" dur="500"/>
                                        <p:tgtEl>
                                          <p:spTgt spid="942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227"/>
                                        </p:tgtEl>
                                        <p:attrNameLst>
                                          <p:attrName>style.visibility</p:attrName>
                                        </p:attrNameLst>
                                      </p:cBhvr>
                                      <p:to>
                                        <p:strVal val="visible"/>
                                      </p:to>
                                    </p:set>
                                    <p:animEffect transition="in" filter="fade">
                                      <p:cBhvr>
                                        <p:cTn id="10" dur="500"/>
                                        <p:tgtEl>
                                          <p:spTgt spid="94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26" grpId="0" animBg="1"/>
      <p:bldP spid="9422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94210" name="AutoShape 6"/>
          <p:cNvSpPr>
            <a:spLocks noChangeArrowheads="1"/>
          </p:cNvSpPr>
          <p:nvPr/>
        </p:nvSpPr>
        <p:spPr bwMode="auto">
          <a:xfrm>
            <a:off x="1468315" y="1268413"/>
            <a:ext cx="4220308" cy="4589462"/>
          </a:xfrm>
          <a:prstGeom prst="roundRect">
            <a:avLst>
              <a:gd name="adj" fmla="val 8333"/>
            </a:avLst>
          </a:prstGeom>
          <a:solidFill>
            <a:schemeClr val="accent2">
              <a:lumMod val="60000"/>
              <a:lumOff val="40000"/>
              <a:alpha val="50195"/>
            </a:schemeClr>
          </a:solidFill>
          <a:ln w="19050">
            <a:solidFill>
              <a:srgbClr val="C0C0C0"/>
            </a:solidFill>
            <a:prstDash val="lgDash"/>
            <a:round/>
            <a:headEnd/>
            <a:tailEnd/>
          </a:ln>
        </p:spPr>
        <p:txBody>
          <a:bodyPr wrap="none"/>
          <a:lstStyle/>
          <a:p>
            <a:pPr algn="ctr">
              <a:spcBef>
                <a:spcPct val="50000"/>
              </a:spcBef>
            </a:pPr>
            <a:endParaRPr lang="nl-BE" sz="1600">
              <a:solidFill>
                <a:srgbClr val="4D4D4D"/>
              </a:solidFill>
            </a:endParaRPr>
          </a:p>
        </p:txBody>
      </p:sp>
      <p:sp>
        <p:nvSpPr>
          <p:cNvPr id="94211" name="Rectangle 10"/>
          <p:cNvSpPr>
            <a:spLocks noChangeArrowheads="1"/>
          </p:cNvSpPr>
          <p:nvPr/>
        </p:nvSpPr>
        <p:spPr bwMode="auto">
          <a:xfrm>
            <a:off x="1965082" y="4357689"/>
            <a:ext cx="1121019" cy="511175"/>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FTPExporter</a:t>
            </a:r>
            <a:endParaRPr lang="en-GB" sz="1400" b="1"/>
          </a:p>
        </p:txBody>
      </p:sp>
      <p:cxnSp>
        <p:nvCxnSpPr>
          <p:cNvPr id="94212" name="AutoShape 21"/>
          <p:cNvCxnSpPr>
            <a:cxnSpLocks noChangeShapeType="1"/>
            <a:stCxn id="94211" idx="3"/>
            <a:endCxn id="94230" idx="1"/>
          </p:cNvCxnSpPr>
          <p:nvPr/>
        </p:nvCxnSpPr>
        <p:spPr bwMode="auto">
          <a:xfrm>
            <a:off x="3086100" y="4613275"/>
            <a:ext cx="527538" cy="1588"/>
          </a:xfrm>
          <a:prstGeom prst="straightConnector1">
            <a:avLst/>
          </a:prstGeom>
          <a:noFill/>
          <a:ln w="19050">
            <a:solidFill>
              <a:schemeClr val="tx1"/>
            </a:solidFill>
            <a:round/>
            <a:headEnd/>
            <a:tailEnd type="triangle" w="med" len="med"/>
          </a:ln>
        </p:spPr>
      </p:cxnSp>
      <p:cxnSp>
        <p:nvCxnSpPr>
          <p:cNvPr id="94213" name="AutoShape 22"/>
          <p:cNvCxnSpPr>
            <a:cxnSpLocks noChangeShapeType="1"/>
            <a:stCxn id="94230" idx="3"/>
            <a:endCxn id="41" idx="2"/>
          </p:cNvCxnSpPr>
          <p:nvPr/>
        </p:nvCxnSpPr>
        <p:spPr bwMode="auto">
          <a:xfrm flipV="1">
            <a:off x="5161084" y="4608513"/>
            <a:ext cx="728297" cy="4762"/>
          </a:xfrm>
          <a:prstGeom prst="straightConnector1">
            <a:avLst/>
          </a:prstGeom>
          <a:noFill/>
          <a:ln w="19050">
            <a:solidFill>
              <a:schemeClr val="tx1"/>
            </a:solidFill>
            <a:round/>
            <a:headEnd/>
            <a:tailEnd type="triangle" w="med" len="med"/>
          </a:ln>
        </p:spPr>
      </p:cxnSp>
      <p:sp>
        <p:nvSpPr>
          <p:cNvPr id="94214" name="Rectangle 32"/>
          <p:cNvSpPr>
            <a:spLocks noGrp="1" noChangeArrowheads="1"/>
          </p:cNvSpPr>
          <p:nvPr>
            <p:ph type="title"/>
          </p:nvPr>
        </p:nvSpPr>
        <p:spPr bwMode="auto">
          <a:xfrm>
            <a:off x="716573" y="214314"/>
            <a:ext cx="7877908" cy="928687"/>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err="1" smtClean="0"/>
              <a:t>FTPExporter</a:t>
            </a:r>
            <a:r>
              <a:rPr lang="nl-BE" dirty="0" smtClean="0"/>
              <a:t> unit test</a:t>
            </a:r>
            <a:endParaRPr lang="en-GB" dirty="0" smtClean="0"/>
          </a:p>
        </p:txBody>
      </p:sp>
      <p:sp>
        <p:nvSpPr>
          <p:cNvPr id="41" name="Cloud 40"/>
          <p:cNvSpPr/>
          <p:nvPr/>
        </p:nvSpPr>
        <p:spPr bwMode="auto">
          <a:xfrm>
            <a:off x="5886451" y="4214813"/>
            <a:ext cx="923192" cy="785812"/>
          </a:xfrm>
          <a:prstGeom prst="cloud">
            <a:avLst/>
          </a:prstGeom>
          <a:solidFill>
            <a:schemeClr val="accent1"/>
          </a:solidFill>
          <a:ln w="9525" cap="flat" cmpd="sng" algn="ctr">
            <a:solidFill>
              <a:schemeClr val="tx1"/>
            </a:solidFill>
            <a:prstDash val="solid"/>
            <a:round/>
            <a:headEnd type="none" w="med" len="med"/>
            <a:tailEnd type="triangle" w="med" len="med"/>
          </a:ln>
          <a:effectLst/>
        </p:spPr>
        <p:txBody>
          <a:bodyPr wrap="none" anchor="ctr"/>
          <a:lstStyle/>
          <a:p>
            <a:pPr>
              <a:spcBef>
                <a:spcPct val="50000"/>
              </a:spcBef>
              <a:defRPr/>
            </a:pPr>
            <a:endParaRPr lang="nl-BE"/>
          </a:p>
        </p:txBody>
      </p:sp>
      <p:cxnSp>
        <p:nvCxnSpPr>
          <p:cNvPr id="94216" name="Straight Arrow Connector 43"/>
          <p:cNvCxnSpPr>
            <a:cxnSpLocks noChangeShapeType="1"/>
            <a:stCxn id="41" idx="0"/>
            <a:endCxn id="94228" idx="1"/>
          </p:cNvCxnSpPr>
          <p:nvPr/>
        </p:nvCxnSpPr>
        <p:spPr bwMode="auto">
          <a:xfrm>
            <a:off x="6808177" y="4608514"/>
            <a:ext cx="331177" cy="1587"/>
          </a:xfrm>
          <a:prstGeom prst="straightConnector1">
            <a:avLst/>
          </a:prstGeom>
          <a:noFill/>
          <a:ln w="9525" algn="ctr">
            <a:solidFill>
              <a:schemeClr val="tx1"/>
            </a:solidFill>
            <a:round/>
            <a:headEnd/>
            <a:tailEnd type="arrow" w="med" len="med"/>
          </a:ln>
        </p:spPr>
      </p:cxnSp>
      <p:sp>
        <p:nvSpPr>
          <p:cNvPr id="94217" name="Rectangle 10"/>
          <p:cNvSpPr>
            <a:spLocks noChangeArrowheads="1"/>
          </p:cNvSpPr>
          <p:nvPr/>
        </p:nvSpPr>
        <p:spPr bwMode="auto">
          <a:xfrm>
            <a:off x="1600200" y="2214563"/>
            <a:ext cx="1121020"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1</a:t>
            </a:r>
            <a:endParaRPr lang="en-GB" sz="1400" b="1"/>
          </a:p>
        </p:txBody>
      </p:sp>
      <p:sp>
        <p:nvSpPr>
          <p:cNvPr id="94218" name="Rectangle 10"/>
          <p:cNvSpPr>
            <a:spLocks noChangeArrowheads="1"/>
          </p:cNvSpPr>
          <p:nvPr/>
        </p:nvSpPr>
        <p:spPr bwMode="auto">
          <a:xfrm>
            <a:off x="2787161" y="2214563"/>
            <a:ext cx="1121020"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2</a:t>
            </a:r>
            <a:endParaRPr lang="en-GB" sz="1400" b="1"/>
          </a:p>
        </p:txBody>
      </p:sp>
      <p:sp>
        <p:nvSpPr>
          <p:cNvPr id="94219" name="Rectangle 10"/>
          <p:cNvSpPr>
            <a:spLocks noChangeArrowheads="1"/>
          </p:cNvSpPr>
          <p:nvPr/>
        </p:nvSpPr>
        <p:spPr bwMode="auto">
          <a:xfrm>
            <a:off x="3974123" y="2214563"/>
            <a:ext cx="1121020"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3</a:t>
            </a:r>
            <a:endParaRPr lang="en-GB" sz="1400" b="1"/>
          </a:p>
        </p:txBody>
      </p:sp>
      <p:cxnSp>
        <p:nvCxnSpPr>
          <p:cNvPr id="94220" name="Straight Arrow Connector 51"/>
          <p:cNvCxnSpPr>
            <a:cxnSpLocks noChangeShapeType="1"/>
            <a:stCxn id="94217" idx="2"/>
            <a:endCxn id="94211" idx="0"/>
          </p:cNvCxnSpPr>
          <p:nvPr/>
        </p:nvCxnSpPr>
        <p:spPr bwMode="auto">
          <a:xfrm rot="16200000" flipH="1">
            <a:off x="1598613" y="3429978"/>
            <a:ext cx="1489075" cy="366346"/>
          </a:xfrm>
          <a:prstGeom prst="straightConnector1">
            <a:avLst/>
          </a:prstGeom>
          <a:noFill/>
          <a:ln w="9525" algn="ctr">
            <a:solidFill>
              <a:schemeClr val="tx1"/>
            </a:solidFill>
            <a:round/>
            <a:headEnd/>
            <a:tailEnd type="arrow" w="med" len="med"/>
          </a:ln>
        </p:spPr>
      </p:cxnSp>
      <p:cxnSp>
        <p:nvCxnSpPr>
          <p:cNvPr id="94221" name="Straight Arrow Connector 53"/>
          <p:cNvCxnSpPr>
            <a:cxnSpLocks noChangeShapeType="1"/>
            <a:stCxn id="94218" idx="2"/>
            <a:endCxn id="94211" idx="0"/>
          </p:cNvCxnSpPr>
          <p:nvPr/>
        </p:nvCxnSpPr>
        <p:spPr bwMode="auto">
          <a:xfrm rot="5400000">
            <a:off x="2192093" y="3202844"/>
            <a:ext cx="1489075" cy="820615"/>
          </a:xfrm>
          <a:prstGeom prst="straightConnector1">
            <a:avLst/>
          </a:prstGeom>
          <a:noFill/>
          <a:ln w="9525" algn="ctr">
            <a:solidFill>
              <a:schemeClr val="tx1"/>
            </a:solidFill>
            <a:round/>
            <a:headEnd/>
            <a:tailEnd type="arrow" w="med" len="med"/>
          </a:ln>
        </p:spPr>
      </p:cxnSp>
      <p:cxnSp>
        <p:nvCxnSpPr>
          <p:cNvPr id="94222" name="Straight Arrow Connector 55"/>
          <p:cNvCxnSpPr>
            <a:cxnSpLocks noChangeShapeType="1"/>
            <a:stCxn id="94219" idx="2"/>
            <a:endCxn id="94211" idx="0"/>
          </p:cNvCxnSpPr>
          <p:nvPr/>
        </p:nvCxnSpPr>
        <p:spPr bwMode="auto">
          <a:xfrm rot="5400000">
            <a:off x="2786307" y="2608630"/>
            <a:ext cx="1489075" cy="2009043"/>
          </a:xfrm>
          <a:prstGeom prst="straightConnector1">
            <a:avLst/>
          </a:prstGeom>
          <a:noFill/>
          <a:ln w="9525" algn="ctr">
            <a:solidFill>
              <a:schemeClr val="tx1"/>
            </a:solidFill>
            <a:round/>
            <a:headEnd/>
            <a:tailEnd type="arrow" w="med" len="med"/>
          </a:ln>
        </p:spPr>
      </p:cxnSp>
      <p:cxnSp>
        <p:nvCxnSpPr>
          <p:cNvPr id="94223" name="Straight Connector 72"/>
          <p:cNvCxnSpPr>
            <a:cxnSpLocks noChangeShapeType="1"/>
            <a:stCxn id="94210" idx="1"/>
            <a:endCxn id="94210" idx="3"/>
          </p:cNvCxnSpPr>
          <p:nvPr/>
        </p:nvCxnSpPr>
        <p:spPr bwMode="auto">
          <a:xfrm rot="10800000" flipH="1">
            <a:off x="1468315" y="3563938"/>
            <a:ext cx="4220308" cy="0"/>
          </a:xfrm>
          <a:prstGeom prst="line">
            <a:avLst/>
          </a:prstGeom>
          <a:noFill/>
          <a:ln w="19050" algn="ctr">
            <a:solidFill>
              <a:schemeClr val="tx1"/>
            </a:solidFill>
            <a:prstDash val="dash"/>
            <a:round/>
            <a:headEnd/>
            <a:tailEnd/>
          </a:ln>
        </p:spPr>
      </p:cxnSp>
      <p:sp>
        <p:nvSpPr>
          <p:cNvPr id="94224" name="TextBox 74"/>
          <p:cNvSpPr txBox="1">
            <a:spLocks noChangeArrowheads="1"/>
          </p:cNvSpPr>
          <p:nvPr/>
        </p:nvSpPr>
        <p:spPr bwMode="auto">
          <a:xfrm>
            <a:off x="2721219" y="5500689"/>
            <a:ext cx="1983685" cy="369332"/>
          </a:xfrm>
          <a:prstGeom prst="rect">
            <a:avLst/>
          </a:prstGeom>
          <a:noFill/>
          <a:ln w="9525">
            <a:noFill/>
            <a:miter lim="800000"/>
            <a:headEnd/>
            <a:tailEnd/>
          </a:ln>
        </p:spPr>
        <p:txBody>
          <a:bodyPr wrap="none">
            <a:spAutoFit/>
          </a:bodyPr>
          <a:lstStyle/>
          <a:p>
            <a:r>
              <a:rPr lang="nl-BE" sz="1800"/>
              <a:t>Infrastructure layer</a:t>
            </a:r>
          </a:p>
        </p:txBody>
      </p:sp>
      <p:sp>
        <p:nvSpPr>
          <p:cNvPr id="94225" name="TextBox 75"/>
          <p:cNvSpPr txBox="1">
            <a:spLocks noChangeArrowheads="1"/>
          </p:cNvSpPr>
          <p:nvPr/>
        </p:nvSpPr>
        <p:spPr bwMode="auto">
          <a:xfrm>
            <a:off x="2655277" y="1285875"/>
            <a:ext cx="1427891" cy="369332"/>
          </a:xfrm>
          <a:prstGeom prst="rect">
            <a:avLst/>
          </a:prstGeom>
          <a:noFill/>
          <a:ln w="9525">
            <a:noFill/>
            <a:miter lim="800000"/>
            <a:headEnd/>
            <a:tailEnd/>
          </a:ln>
        </p:spPr>
        <p:txBody>
          <a:bodyPr wrap="none">
            <a:spAutoFit/>
          </a:bodyPr>
          <a:lstStyle/>
          <a:p>
            <a:r>
              <a:rPr lang="nl-BE" sz="1800"/>
              <a:t>Domain layer</a:t>
            </a:r>
          </a:p>
        </p:txBody>
      </p:sp>
      <p:sp>
        <p:nvSpPr>
          <p:cNvPr id="94226" name="Rectangle 33"/>
          <p:cNvSpPr>
            <a:spLocks noChangeArrowheads="1"/>
          </p:cNvSpPr>
          <p:nvPr/>
        </p:nvSpPr>
        <p:spPr bwMode="auto">
          <a:xfrm>
            <a:off x="1866168" y="4186238"/>
            <a:ext cx="1318846" cy="857250"/>
          </a:xfrm>
          <a:prstGeom prst="rect">
            <a:avLst/>
          </a:prstGeom>
          <a:solidFill>
            <a:srgbClr val="FF0000">
              <a:alpha val="50195"/>
            </a:srgbClr>
          </a:solidFill>
          <a:ln w="19050">
            <a:solidFill>
              <a:srgbClr val="FF0000"/>
            </a:solidFill>
            <a:miter lim="800000"/>
            <a:headEnd/>
            <a:tailEnd/>
          </a:ln>
        </p:spPr>
        <p:txBody>
          <a:bodyPr wrap="none" anchor="ctr"/>
          <a:lstStyle/>
          <a:p>
            <a:pPr>
              <a:spcBef>
                <a:spcPct val="50000"/>
              </a:spcBef>
            </a:pPr>
            <a:endParaRPr lang="nl-BE"/>
          </a:p>
        </p:txBody>
      </p:sp>
      <p:sp>
        <p:nvSpPr>
          <p:cNvPr id="94228" name="AutoShape 5"/>
          <p:cNvSpPr>
            <a:spLocks noChangeArrowheads="1"/>
          </p:cNvSpPr>
          <p:nvPr/>
        </p:nvSpPr>
        <p:spPr bwMode="auto">
          <a:xfrm>
            <a:off x="7139354" y="3929063"/>
            <a:ext cx="1252904" cy="1357312"/>
          </a:xfrm>
          <a:prstGeom prst="roundRect">
            <a:avLst>
              <a:gd name="adj" fmla="val 16667"/>
            </a:avLst>
          </a:prstGeom>
          <a:solidFill>
            <a:schemeClr val="accent2">
              <a:lumMod val="60000"/>
              <a:lumOff val="40000"/>
              <a:alpha val="50195"/>
            </a:schemeClr>
          </a:solidFill>
          <a:ln w="19050">
            <a:solidFill>
              <a:srgbClr val="C0C0C0"/>
            </a:solidFill>
            <a:prstDash val="lgDash"/>
            <a:round/>
            <a:headEnd/>
            <a:tailEnd/>
          </a:ln>
        </p:spPr>
        <p:txBody>
          <a:bodyPr wrap="none"/>
          <a:lstStyle/>
          <a:p>
            <a:pPr algn="ctr">
              <a:spcBef>
                <a:spcPct val="50000"/>
              </a:spcBef>
            </a:pPr>
            <a:r>
              <a:rPr lang="nl-BE" sz="1600">
                <a:solidFill>
                  <a:srgbClr val="4D4D4D"/>
                </a:solidFill>
              </a:rPr>
              <a:t>FTPServer</a:t>
            </a:r>
            <a:endParaRPr lang="en-GB" sz="1600">
              <a:solidFill>
                <a:srgbClr val="4D4D4D"/>
              </a:solidFill>
            </a:endParaRPr>
          </a:p>
        </p:txBody>
      </p:sp>
      <p:sp>
        <p:nvSpPr>
          <p:cNvPr id="94230" name="Rectangle 12"/>
          <p:cNvSpPr>
            <a:spLocks noChangeArrowheads="1"/>
          </p:cNvSpPr>
          <p:nvPr/>
        </p:nvSpPr>
        <p:spPr bwMode="auto">
          <a:xfrm>
            <a:off x="3613639" y="4357689"/>
            <a:ext cx="1547446" cy="511175"/>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Apache Commons</a:t>
            </a:r>
          </a:p>
          <a:p>
            <a:pPr algn="ctr">
              <a:spcBef>
                <a:spcPct val="50000"/>
              </a:spcBef>
            </a:pPr>
            <a:r>
              <a:rPr lang="nl-BE" sz="1400" b="1"/>
              <a:t>FTPClient</a:t>
            </a:r>
            <a:endParaRPr lang="en-GB" sz="1400" b="1"/>
          </a:p>
        </p:txBody>
      </p:sp>
      <p:sp>
        <p:nvSpPr>
          <p:cNvPr id="22" name="Rectangle 33"/>
          <p:cNvSpPr>
            <a:spLocks noChangeArrowheads="1"/>
          </p:cNvSpPr>
          <p:nvPr/>
        </p:nvSpPr>
        <p:spPr bwMode="auto">
          <a:xfrm>
            <a:off x="7285892" y="1209675"/>
            <a:ext cx="791308" cy="428625"/>
          </a:xfrm>
          <a:prstGeom prst="rect">
            <a:avLst/>
          </a:prstGeom>
          <a:solidFill>
            <a:srgbClr val="FF0000">
              <a:alpha val="50195"/>
            </a:srgbClr>
          </a:solidFill>
          <a:ln w="19050">
            <a:solidFill>
              <a:srgbClr val="FF0000"/>
            </a:solidFill>
            <a:miter lim="800000"/>
            <a:headEnd/>
            <a:tailEnd/>
          </a:ln>
        </p:spPr>
        <p:txBody>
          <a:bodyPr wrap="none" anchor="ctr"/>
          <a:lstStyle/>
          <a:p>
            <a:pPr>
              <a:spcBef>
                <a:spcPct val="50000"/>
              </a:spcBef>
            </a:pPr>
            <a:r>
              <a:rPr lang="nl-BE"/>
              <a:t>SUT</a:t>
            </a:r>
          </a:p>
        </p:txBody>
      </p:sp>
      <p:sp>
        <p:nvSpPr>
          <p:cNvPr id="23" name="Rectangle 34"/>
          <p:cNvSpPr>
            <a:spLocks noChangeArrowheads="1"/>
          </p:cNvSpPr>
          <p:nvPr/>
        </p:nvSpPr>
        <p:spPr bwMode="auto">
          <a:xfrm>
            <a:off x="7285892" y="1709737"/>
            <a:ext cx="791308" cy="500063"/>
          </a:xfrm>
          <a:prstGeom prst="rect">
            <a:avLst/>
          </a:prstGeom>
          <a:solidFill>
            <a:srgbClr val="00FF00">
              <a:alpha val="50195"/>
            </a:srgbClr>
          </a:solidFill>
          <a:ln w="19050">
            <a:solidFill>
              <a:srgbClr val="00FF00"/>
            </a:solidFill>
            <a:miter lim="800000"/>
            <a:headEnd/>
            <a:tailEnd/>
          </a:ln>
        </p:spPr>
        <p:txBody>
          <a:bodyPr wrap="none" anchor="ctr"/>
          <a:lstStyle/>
          <a:p>
            <a:pPr>
              <a:spcBef>
                <a:spcPct val="50000"/>
              </a:spcBef>
            </a:pPr>
            <a:r>
              <a:rPr lang="nl-BE"/>
              <a:t>DOC</a:t>
            </a:r>
          </a:p>
        </p:txBody>
      </p:sp>
      <p:sp>
        <p:nvSpPr>
          <p:cNvPr id="94227" name="Rectangle 34"/>
          <p:cNvSpPr>
            <a:spLocks noChangeArrowheads="1"/>
          </p:cNvSpPr>
          <p:nvPr/>
        </p:nvSpPr>
        <p:spPr bwMode="auto">
          <a:xfrm>
            <a:off x="3369222" y="4182269"/>
            <a:ext cx="1964778" cy="857250"/>
          </a:xfrm>
          <a:prstGeom prst="rect">
            <a:avLst/>
          </a:prstGeom>
          <a:solidFill>
            <a:srgbClr val="00FF00">
              <a:alpha val="50195"/>
            </a:srgbClr>
          </a:solidFill>
          <a:ln w="19050">
            <a:solidFill>
              <a:srgbClr val="00FF00"/>
            </a:solidFill>
            <a:miter lim="800000"/>
            <a:headEnd/>
            <a:tailEnd/>
          </a:ln>
        </p:spPr>
        <p:txBody>
          <a:bodyPr wrap="none" anchor="ctr"/>
          <a:lstStyle/>
          <a:p>
            <a:pPr>
              <a:spcBef>
                <a:spcPct val="50000"/>
              </a:spcBef>
            </a:pPr>
            <a:endParaRPr lang="nl-BE"/>
          </a:p>
        </p:txBody>
      </p:sp>
    </p:spTree>
    <p:extLst>
      <p:ext uri="{BB962C8B-B14F-4D97-AF65-F5344CB8AC3E}">
        <p14:creationId xmlns:p14="http://schemas.microsoft.com/office/powerpoint/2010/main" val="33787348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226"/>
                                        </p:tgtEl>
                                        <p:attrNameLst>
                                          <p:attrName>style.visibility</p:attrName>
                                        </p:attrNameLst>
                                      </p:cBhvr>
                                      <p:to>
                                        <p:strVal val="visible"/>
                                      </p:to>
                                    </p:set>
                                    <p:animEffect transition="in" filter="fade">
                                      <p:cBhvr>
                                        <p:cTn id="7" dur="500"/>
                                        <p:tgtEl>
                                          <p:spTgt spid="942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227"/>
                                        </p:tgtEl>
                                        <p:attrNameLst>
                                          <p:attrName>style.visibility</p:attrName>
                                        </p:attrNameLst>
                                      </p:cBhvr>
                                      <p:to>
                                        <p:strVal val="visible"/>
                                      </p:to>
                                    </p:set>
                                    <p:animEffect transition="in" filter="fade">
                                      <p:cBhvr>
                                        <p:cTn id="10" dur="500"/>
                                        <p:tgtEl>
                                          <p:spTgt spid="94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26" grpId="0" animBg="1"/>
      <p:bldP spid="9422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95234" name="AutoShape 5"/>
          <p:cNvSpPr>
            <a:spLocks noChangeArrowheads="1"/>
          </p:cNvSpPr>
          <p:nvPr/>
        </p:nvSpPr>
        <p:spPr bwMode="auto">
          <a:xfrm>
            <a:off x="7139698" y="3929063"/>
            <a:ext cx="1252903" cy="1357312"/>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600">
                <a:solidFill>
                  <a:srgbClr val="4D4D4D"/>
                </a:solidFill>
              </a:rPr>
              <a:t>FTPServer</a:t>
            </a:r>
            <a:endParaRPr lang="en-GB" sz="1600">
              <a:solidFill>
                <a:srgbClr val="4D4D4D"/>
              </a:solidFill>
            </a:endParaRPr>
          </a:p>
        </p:txBody>
      </p:sp>
      <p:sp>
        <p:nvSpPr>
          <p:cNvPr id="95235" name="AutoShape 6"/>
          <p:cNvSpPr>
            <a:spLocks noChangeArrowheads="1"/>
          </p:cNvSpPr>
          <p:nvPr/>
        </p:nvSpPr>
        <p:spPr bwMode="auto">
          <a:xfrm>
            <a:off x="1468660" y="1268413"/>
            <a:ext cx="4220308" cy="4589462"/>
          </a:xfrm>
          <a:prstGeom prst="roundRect">
            <a:avLst>
              <a:gd name="adj" fmla="val 8333"/>
            </a:avLst>
          </a:prstGeom>
          <a:solidFill>
            <a:schemeClr val="accent2">
              <a:lumMod val="60000"/>
              <a:lumOff val="40000"/>
              <a:alpha val="50195"/>
            </a:schemeClr>
          </a:solidFill>
          <a:ln w="19050">
            <a:solidFill>
              <a:srgbClr val="C0C0C0"/>
            </a:solidFill>
            <a:prstDash val="lgDash"/>
            <a:round/>
            <a:headEnd/>
            <a:tailEnd/>
          </a:ln>
        </p:spPr>
        <p:txBody>
          <a:bodyPr wrap="none"/>
          <a:lstStyle/>
          <a:p>
            <a:pPr algn="ctr">
              <a:spcBef>
                <a:spcPct val="50000"/>
              </a:spcBef>
            </a:pPr>
            <a:endParaRPr lang="nl-BE" sz="1600">
              <a:solidFill>
                <a:srgbClr val="4D4D4D"/>
              </a:solidFill>
            </a:endParaRPr>
          </a:p>
        </p:txBody>
      </p:sp>
      <p:sp>
        <p:nvSpPr>
          <p:cNvPr id="95236" name="Rectangle 10"/>
          <p:cNvSpPr>
            <a:spLocks noChangeArrowheads="1"/>
          </p:cNvSpPr>
          <p:nvPr/>
        </p:nvSpPr>
        <p:spPr bwMode="auto">
          <a:xfrm>
            <a:off x="1965424" y="4357689"/>
            <a:ext cx="1121020" cy="511175"/>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FTPExporter</a:t>
            </a:r>
            <a:endParaRPr lang="en-GB" sz="1400" b="1"/>
          </a:p>
        </p:txBody>
      </p:sp>
      <p:cxnSp>
        <p:nvCxnSpPr>
          <p:cNvPr id="95237" name="AutoShape 21"/>
          <p:cNvCxnSpPr>
            <a:cxnSpLocks noChangeShapeType="1"/>
            <a:stCxn id="95236" idx="3"/>
            <a:endCxn id="95252" idx="1"/>
          </p:cNvCxnSpPr>
          <p:nvPr/>
        </p:nvCxnSpPr>
        <p:spPr bwMode="auto">
          <a:xfrm>
            <a:off x="3086445" y="4613275"/>
            <a:ext cx="527538" cy="1588"/>
          </a:xfrm>
          <a:prstGeom prst="straightConnector1">
            <a:avLst/>
          </a:prstGeom>
          <a:noFill/>
          <a:ln w="19050">
            <a:solidFill>
              <a:schemeClr val="tx1"/>
            </a:solidFill>
            <a:round/>
            <a:headEnd/>
            <a:tailEnd type="triangle" w="med" len="med"/>
          </a:ln>
        </p:spPr>
      </p:cxnSp>
      <p:cxnSp>
        <p:nvCxnSpPr>
          <p:cNvPr id="95238" name="AutoShape 22"/>
          <p:cNvCxnSpPr>
            <a:cxnSpLocks noChangeShapeType="1"/>
            <a:endCxn id="41" idx="2"/>
          </p:cNvCxnSpPr>
          <p:nvPr/>
        </p:nvCxnSpPr>
        <p:spPr bwMode="auto">
          <a:xfrm>
            <a:off x="4963602" y="4572001"/>
            <a:ext cx="926123" cy="36513"/>
          </a:xfrm>
          <a:prstGeom prst="straightConnector1">
            <a:avLst/>
          </a:prstGeom>
          <a:noFill/>
          <a:ln w="19050">
            <a:solidFill>
              <a:schemeClr val="tx1"/>
            </a:solidFill>
            <a:round/>
            <a:headEnd/>
            <a:tailEnd type="triangle" w="med" len="med"/>
          </a:ln>
        </p:spPr>
      </p:cxnSp>
      <p:sp>
        <p:nvSpPr>
          <p:cNvPr id="95239" name="Rectangle 32"/>
          <p:cNvSpPr>
            <a:spLocks noGrp="1" noChangeArrowheads="1"/>
          </p:cNvSpPr>
          <p:nvPr>
            <p:ph type="title"/>
          </p:nvPr>
        </p:nvSpPr>
        <p:spPr bwMode="auto">
          <a:xfrm>
            <a:off x="916209" y="214314"/>
            <a:ext cx="7545266" cy="928687"/>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FTPExporter integration test</a:t>
            </a:r>
            <a:endParaRPr lang="en-GB" dirty="0" smtClean="0"/>
          </a:p>
        </p:txBody>
      </p:sp>
      <p:sp>
        <p:nvSpPr>
          <p:cNvPr id="41" name="Cloud 40"/>
          <p:cNvSpPr/>
          <p:nvPr/>
        </p:nvSpPr>
        <p:spPr bwMode="auto">
          <a:xfrm>
            <a:off x="5886794" y="4214813"/>
            <a:ext cx="923192" cy="785812"/>
          </a:xfrm>
          <a:prstGeom prst="cloud">
            <a:avLst/>
          </a:prstGeom>
          <a:solidFill>
            <a:schemeClr val="accent1"/>
          </a:solidFill>
          <a:ln w="9525" cap="flat" cmpd="sng" algn="ctr">
            <a:solidFill>
              <a:schemeClr val="tx1"/>
            </a:solidFill>
            <a:prstDash val="solid"/>
            <a:round/>
            <a:headEnd type="none" w="med" len="med"/>
            <a:tailEnd type="triangle" w="med" len="med"/>
          </a:ln>
          <a:effectLst/>
        </p:spPr>
        <p:txBody>
          <a:bodyPr wrap="none" anchor="ctr"/>
          <a:lstStyle/>
          <a:p>
            <a:pPr>
              <a:spcBef>
                <a:spcPct val="50000"/>
              </a:spcBef>
              <a:defRPr/>
            </a:pPr>
            <a:endParaRPr lang="nl-BE"/>
          </a:p>
        </p:txBody>
      </p:sp>
      <p:cxnSp>
        <p:nvCxnSpPr>
          <p:cNvPr id="95241" name="Straight Arrow Connector 43"/>
          <p:cNvCxnSpPr>
            <a:cxnSpLocks noChangeShapeType="1"/>
            <a:stCxn id="41" idx="0"/>
            <a:endCxn id="95234" idx="1"/>
          </p:cNvCxnSpPr>
          <p:nvPr/>
        </p:nvCxnSpPr>
        <p:spPr bwMode="auto">
          <a:xfrm>
            <a:off x="6808522" y="4608514"/>
            <a:ext cx="331177" cy="1587"/>
          </a:xfrm>
          <a:prstGeom prst="straightConnector1">
            <a:avLst/>
          </a:prstGeom>
          <a:noFill/>
          <a:ln w="9525" algn="ctr">
            <a:solidFill>
              <a:schemeClr val="tx1"/>
            </a:solidFill>
            <a:round/>
            <a:headEnd/>
            <a:tailEnd type="arrow" w="med" len="med"/>
          </a:ln>
        </p:spPr>
      </p:cxnSp>
      <p:sp>
        <p:nvSpPr>
          <p:cNvPr id="95242" name="Rectangle 10"/>
          <p:cNvSpPr>
            <a:spLocks noChangeArrowheads="1"/>
          </p:cNvSpPr>
          <p:nvPr/>
        </p:nvSpPr>
        <p:spPr bwMode="auto">
          <a:xfrm>
            <a:off x="1600545" y="2214563"/>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1</a:t>
            </a:r>
            <a:endParaRPr lang="en-GB" sz="1400" b="1"/>
          </a:p>
        </p:txBody>
      </p:sp>
      <p:sp>
        <p:nvSpPr>
          <p:cNvPr id="95243" name="Rectangle 10"/>
          <p:cNvSpPr>
            <a:spLocks noChangeArrowheads="1"/>
          </p:cNvSpPr>
          <p:nvPr/>
        </p:nvSpPr>
        <p:spPr bwMode="auto">
          <a:xfrm>
            <a:off x="2787506" y="2214563"/>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2</a:t>
            </a:r>
            <a:endParaRPr lang="en-GB" sz="1400" b="1"/>
          </a:p>
        </p:txBody>
      </p:sp>
      <p:sp>
        <p:nvSpPr>
          <p:cNvPr id="95244" name="Rectangle 10"/>
          <p:cNvSpPr>
            <a:spLocks noChangeArrowheads="1"/>
          </p:cNvSpPr>
          <p:nvPr/>
        </p:nvSpPr>
        <p:spPr bwMode="auto">
          <a:xfrm>
            <a:off x="3974468" y="2214563"/>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3</a:t>
            </a:r>
            <a:endParaRPr lang="en-GB" sz="1400" b="1"/>
          </a:p>
        </p:txBody>
      </p:sp>
      <p:cxnSp>
        <p:nvCxnSpPr>
          <p:cNvPr id="95245" name="Straight Arrow Connector 51"/>
          <p:cNvCxnSpPr>
            <a:cxnSpLocks noChangeShapeType="1"/>
            <a:stCxn id="95242" idx="2"/>
            <a:endCxn id="95236" idx="0"/>
          </p:cNvCxnSpPr>
          <p:nvPr/>
        </p:nvCxnSpPr>
        <p:spPr bwMode="auto">
          <a:xfrm rot="16200000" flipH="1">
            <a:off x="1598957" y="3429978"/>
            <a:ext cx="1489075" cy="366346"/>
          </a:xfrm>
          <a:prstGeom prst="straightConnector1">
            <a:avLst/>
          </a:prstGeom>
          <a:noFill/>
          <a:ln w="9525" algn="ctr">
            <a:solidFill>
              <a:schemeClr val="tx1"/>
            </a:solidFill>
            <a:round/>
            <a:headEnd/>
            <a:tailEnd type="arrow" w="med" len="med"/>
          </a:ln>
        </p:spPr>
      </p:cxnSp>
      <p:cxnSp>
        <p:nvCxnSpPr>
          <p:cNvPr id="95246" name="Straight Arrow Connector 53"/>
          <p:cNvCxnSpPr>
            <a:cxnSpLocks noChangeShapeType="1"/>
            <a:stCxn id="95243" idx="2"/>
            <a:endCxn id="95236" idx="0"/>
          </p:cNvCxnSpPr>
          <p:nvPr/>
        </p:nvCxnSpPr>
        <p:spPr bwMode="auto">
          <a:xfrm rot="5400000">
            <a:off x="2192438" y="3202844"/>
            <a:ext cx="1489075" cy="820615"/>
          </a:xfrm>
          <a:prstGeom prst="straightConnector1">
            <a:avLst/>
          </a:prstGeom>
          <a:noFill/>
          <a:ln w="9525" algn="ctr">
            <a:solidFill>
              <a:schemeClr val="tx1"/>
            </a:solidFill>
            <a:round/>
            <a:headEnd/>
            <a:tailEnd type="arrow" w="med" len="med"/>
          </a:ln>
        </p:spPr>
      </p:cxnSp>
      <p:cxnSp>
        <p:nvCxnSpPr>
          <p:cNvPr id="95247" name="Straight Arrow Connector 55"/>
          <p:cNvCxnSpPr>
            <a:cxnSpLocks noChangeShapeType="1"/>
            <a:stCxn id="95244" idx="2"/>
            <a:endCxn id="95236" idx="0"/>
          </p:cNvCxnSpPr>
          <p:nvPr/>
        </p:nvCxnSpPr>
        <p:spPr bwMode="auto">
          <a:xfrm rot="5400000">
            <a:off x="2786651" y="2608630"/>
            <a:ext cx="1489075" cy="2009042"/>
          </a:xfrm>
          <a:prstGeom prst="straightConnector1">
            <a:avLst/>
          </a:prstGeom>
          <a:noFill/>
          <a:ln w="9525" algn="ctr">
            <a:solidFill>
              <a:schemeClr val="tx1"/>
            </a:solidFill>
            <a:round/>
            <a:headEnd/>
            <a:tailEnd type="arrow" w="med" len="med"/>
          </a:ln>
        </p:spPr>
      </p:cxnSp>
      <p:cxnSp>
        <p:nvCxnSpPr>
          <p:cNvPr id="95248" name="Straight Connector 72"/>
          <p:cNvCxnSpPr>
            <a:cxnSpLocks noChangeShapeType="1"/>
            <a:stCxn id="95235" idx="1"/>
            <a:endCxn id="95235" idx="3"/>
          </p:cNvCxnSpPr>
          <p:nvPr/>
        </p:nvCxnSpPr>
        <p:spPr bwMode="auto">
          <a:xfrm rot="10800000" flipH="1">
            <a:off x="1468660" y="3563938"/>
            <a:ext cx="4220308" cy="0"/>
          </a:xfrm>
          <a:prstGeom prst="line">
            <a:avLst/>
          </a:prstGeom>
          <a:noFill/>
          <a:ln w="19050" algn="ctr">
            <a:solidFill>
              <a:schemeClr val="tx1"/>
            </a:solidFill>
            <a:prstDash val="dash"/>
            <a:round/>
            <a:headEnd/>
            <a:tailEnd/>
          </a:ln>
        </p:spPr>
      </p:cxnSp>
      <p:sp>
        <p:nvSpPr>
          <p:cNvPr id="95249" name="TextBox 74"/>
          <p:cNvSpPr txBox="1">
            <a:spLocks noChangeArrowheads="1"/>
          </p:cNvSpPr>
          <p:nvPr/>
        </p:nvSpPr>
        <p:spPr bwMode="auto">
          <a:xfrm>
            <a:off x="2721564" y="5500689"/>
            <a:ext cx="1983685" cy="369332"/>
          </a:xfrm>
          <a:prstGeom prst="rect">
            <a:avLst/>
          </a:prstGeom>
          <a:noFill/>
          <a:ln w="9525">
            <a:noFill/>
            <a:miter lim="800000"/>
            <a:headEnd/>
            <a:tailEnd/>
          </a:ln>
        </p:spPr>
        <p:txBody>
          <a:bodyPr wrap="none">
            <a:spAutoFit/>
          </a:bodyPr>
          <a:lstStyle/>
          <a:p>
            <a:r>
              <a:rPr lang="nl-BE" sz="1800"/>
              <a:t>Infrastructure layer</a:t>
            </a:r>
          </a:p>
        </p:txBody>
      </p:sp>
      <p:sp>
        <p:nvSpPr>
          <p:cNvPr id="95250" name="TextBox 75"/>
          <p:cNvSpPr txBox="1">
            <a:spLocks noChangeArrowheads="1"/>
          </p:cNvSpPr>
          <p:nvPr/>
        </p:nvSpPr>
        <p:spPr bwMode="auto">
          <a:xfrm>
            <a:off x="2655621" y="1285875"/>
            <a:ext cx="1427891" cy="369332"/>
          </a:xfrm>
          <a:prstGeom prst="rect">
            <a:avLst/>
          </a:prstGeom>
          <a:noFill/>
          <a:ln w="9525">
            <a:noFill/>
            <a:miter lim="800000"/>
            <a:headEnd/>
            <a:tailEnd/>
          </a:ln>
        </p:spPr>
        <p:txBody>
          <a:bodyPr wrap="none">
            <a:spAutoFit/>
          </a:bodyPr>
          <a:lstStyle/>
          <a:p>
            <a:r>
              <a:rPr lang="nl-BE" sz="1800"/>
              <a:t>Domain layer</a:t>
            </a:r>
          </a:p>
        </p:txBody>
      </p:sp>
      <p:sp>
        <p:nvSpPr>
          <p:cNvPr id="95252" name="Rectangle 12"/>
          <p:cNvSpPr>
            <a:spLocks noChangeArrowheads="1"/>
          </p:cNvSpPr>
          <p:nvPr/>
        </p:nvSpPr>
        <p:spPr bwMode="auto">
          <a:xfrm>
            <a:off x="3613983" y="4357689"/>
            <a:ext cx="1547446" cy="511175"/>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Apache Commons</a:t>
            </a:r>
          </a:p>
          <a:p>
            <a:pPr algn="ctr">
              <a:spcBef>
                <a:spcPct val="50000"/>
              </a:spcBef>
            </a:pPr>
            <a:r>
              <a:rPr lang="nl-BE" sz="1400" b="1"/>
              <a:t>FTPClient</a:t>
            </a:r>
            <a:endParaRPr lang="en-GB" sz="1400" b="1"/>
          </a:p>
        </p:txBody>
      </p:sp>
      <p:sp>
        <p:nvSpPr>
          <p:cNvPr id="95253" name="Rectangle 33"/>
          <p:cNvSpPr>
            <a:spLocks noChangeArrowheads="1"/>
          </p:cNvSpPr>
          <p:nvPr/>
        </p:nvSpPr>
        <p:spPr bwMode="auto">
          <a:xfrm>
            <a:off x="1600544" y="3786188"/>
            <a:ext cx="6945923" cy="1643062"/>
          </a:xfrm>
          <a:prstGeom prst="rect">
            <a:avLst/>
          </a:prstGeom>
          <a:solidFill>
            <a:srgbClr val="FF0000">
              <a:alpha val="50195"/>
            </a:srgbClr>
          </a:solidFill>
          <a:ln w="19050">
            <a:solidFill>
              <a:srgbClr val="FF0000"/>
            </a:solidFill>
            <a:miter lim="800000"/>
            <a:headEnd/>
            <a:tailEnd/>
          </a:ln>
        </p:spPr>
        <p:txBody>
          <a:bodyPr wrap="none" anchor="ctr"/>
          <a:lstStyle/>
          <a:p>
            <a:pPr>
              <a:spcBef>
                <a:spcPct val="50000"/>
              </a:spcBef>
            </a:pPr>
            <a:endParaRPr lang="nl-BE"/>
          </a:p>
        </p:txBody>
      </p:sp>
    </p:spTree>
    <p:extLst>
      <p:ext uri="{BB962C8B-B14F-4D97-AF65-F5344CB8AC3E}">
        <p14:creationId xmlns:p14="http://schemas.microsoft.com/office/powerpoint/2010/main" val="36344144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253"/>
                                        </p:tgtEl>
                                        <p:attrNameLst>
                                          <p:attrName>style.visibility</p:attrName>
                                        </p:attrNameLst>
                                      </p:cBhvr>
                                      <p:to>
                                        <p:strVal val="visible"/>
                                      </p:to>
                                    </p:set>
                                    <p:animEffect transition="in" filter="fade">
                                      <p:cBhvr>
                                        <p:cTn id="7" dur="500"/>
                                        <p:tgtEl>
                                          <p:spTgt spid="95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5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96258" name="AutoShape 5"/>
          <p:cNvSpPr>
            <a:spLocks noChangeArrowheads="1"/>
          </p:cNvSpPr>
          <p:nvPr/>
        </p:nvSpPr>
        <p:spPr bwMode="auto">
          <a:xfrm>
            <a:off x="7118999" y="3929063"/>
            <a:ext cx="1252903" cy="1357312"/>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600">
                <a:solidFill>
                  <a:srgbClr val="4D4D4D"/>
                </a:solidFill>
              </a:rPr>
              <a:t>FTPServer</a:t>
            </a:r>
            <a:endParaRPr lang="en-GB" sz="1600">
              <a:solidFill>
                <a:srgbClr val="4D4D4D"/>
              </a:solidFill>
            </a:endParaRPr>
          </a:p>
        </p:txBody>
      </p:sp>
      <p:sp>
        <p:nvSpPr>
          <p:cNvPr id="96259" name="AutoShape 6"/>
          <p:cNvSpPr>
            <a:spLocks noChangeArrowheads="1"/>
          </p:cNvSpPr>
          <p:nvPr/>
        </p:nvSpPr>
        <p:spPr bwMode="auto">
          <a:xfrm>
            <a:off x="1447960" y="1268413"/>
            <a:ext cx="4220308" cy="4589462"/>
          </a:xfrm>
          <a:prstGeom prst="roundRect">
            <a:avLst>
              <a:gd name="adj" fmla="val 8333"/>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endParaRPr lang="nl-BE" sz="1600">
              <a:solidFill>
                <a:srgbClr val="4D4D4D"/>
              </a:solidFill>
            </a:endParaRPr>
          </a:p>
        </p:txBody>
      </p:sp>
      <p:sp>
        <p:nvSpPr>
          <p:cNvPr id="96260" name="Rectangle 10"/>
          <p:cNvSpPr>
            <a:spLocks noChangeArrowheads="1"/>
          </p:cNvSpPr>
          <p:nvPr/>
        </p:nvSpPr>
        <p:spPr bwMode="auto">
          <a:xfrm>
            <a:off x="1944725" y="4357689"/>
            <a:ext cx="1121020" cy="511175"/>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FTPExporter</a:t>
            </a:r>
            <a:endParaRPr lang="en-GB" sz="1400" b="1"/>
          </a:p>
        </p:txBody>
      </p:sp>
      <p:cxnSp>
        <p:nvCxnSpPr>
          <p:cNvPr id="96261" name="AutoShape 21"/>
          <p:cNvCxnSpPr>
            <a:cxnSpLocks noChangeShapeType="1"/>
            <a:stCxn id="96260" idx="3"/>
            <a:endCxn id="96276" idx="1"/>
          </p:cNvCxnSpPr>
          <p:nvPr/>
        </p:nvCxnSpPr>
        <p:spPr bwMode="auto">
          <a:xfrm>
            <a:off x="3065745" y="4613275"/>
            <a:ext cx="527538" cy="1588"/>
          </a:xfrm>
          <a:prstGeom prst="straightConnector1">
            <a:avLst/>
          </a:prstGeom>
          <a:noFill/>
          <a:ln w="19050">
            <a:solidFill>
              <a:schemeClr val="tx1"/>
            </a:solidFill>
            <a:round/>
            <a:headEnd/>
            <a:tailEnd type="triangle" w="med" len="med"/>
          </a:ln>
        </p:spPr>
      </p:cxnSp>
      <p:cxnSp>
        <p:nvCxnSpPr>
          <p:cNvPr id="96262" name="AutoShape 22"/>
          <p:cNvCxnSpPr>
            <a:cxnSpLocks noChangeShapeType="1"/>
            <a:endCxn id="41" idx="2"/>
          </p:cNvCxnSpPr>
          <p:nvPr/>
        </p:nvCxnSpPr>
        <p:spPr bwMode="auto">
          <a:xfrm>
            <a:off x="4745076" y="4572001"/>
            <a:ext cx="1123950" cy="36513"/>
          </a:xfrm>
          <a:prstGeom prst="straightConnector1">
            <a:avLst/>
          </a:prstGeom>
          <a:noFill/>
          <a:ln w="19050">
            <a:solidFill>
              <a:schemeClr val="tx1"/>
            </a:solidFill>
            <a:round/>
            <a:headEnd/>
            <a:tailEnd type="triangle" w="med" len="med"/>
          </a:ln>
        </p:spPr>
      </p:cxnSp>
      <p:sp>
        <p:nvSpPr>
          <p:cNvPr id="96263" name="Rectangle 32"/>
          <p:cNvSpPr>
            <a:spLocks noGrp="1" noChangeArrowheads="1"/>
          </p:cNvSpPr>
          <p:nvPr>
            <p:ph type="title"/>
          </p:nvPr>
        </p:nvSpPr>
        <p:spPr bwMode="auto">
          <a:xfrm>
            <a:off x="2561653" y="214314"/>
            <a:ext cx="6277708" cy="928687"/>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End-to-End test</a:t>
            </a:r>
            <a:endParaRPr lang="en-GB" dirty="0" smtClean="0"/>
          </a:p>
        </p:txBody>
      </p:sp>
      <p:sp>
        <p:nvSpPr>
          <p:cNvPr id="41" name="Cloud 40"/>
          <p:cNvSpPr/>
          <p:nvPr/>
        </p:nvSpPr>
        <p:spPr bwMode="auto">
          <a:xfrm>
            <a:off x="5866095" y="4214813"/>
            <a:ext cx="923192" cy="785812"/>
          </a:xfrm>
          <a:prstGeom prst="cloud">
            <a:avLst/>
          </a:prstGeom>
          <a:solidFill>
            <a:schemeClr val="accent1"/>
          </a:solidFill>
          <a:ln w="9525" cap="flat" cmpd="sng" algn="ctr">
            <a:solidFill>
              <a:schemeClr val="tx1"/>
            </a:solidFill>
            <a:prstDash val="solid"/>
            <a:round/>
            <a:headEnd type="none" w="med" len="med"/>
            <a:tailEnd type="triangle" w="med" len="med"/>
          </a:ln>
          <a:effectLst/>
        </p:spPr>
        <p:txBody>
          <a:bodyPr wrap="none" anchor="ctr"/>
          <a:lstStyle/>
          <a:p>
            <a:pPr>
              <a:spcBef>
                <a:spcPct val="50000"/>
              </a:spcBef>
              <a:defRPr/>
            </a:pPr>
            <a:endParaRPr lang="nl-BE"/>
          </a:p>
        </p:txBody>
      </p:sp>
      <p:cxnSp>
        <p:nvCxnSpPr>
          <p:cNvPr id="96265" name="Straight Arrow Connector 43"/>
          <p:cNvCxnSpPr>
            <a:cxnSpLocks noChangeShapeType="1"/>
            <a:stCxn id="41" idx="0"/>
            <a:endCxn id="96258" idx="1"/>
          </p:cNvCxnSpPr>
          <p:nvPr/>
        </p:nvCxnSpPr>
        <p:spPr bwMode="auto">
          <a:xfrm>
            <a:off x="6787823" y="4608514"/>
            <a:ext cx="331177" cy="1587"/>
          </a:xfrm>
          <a:prstGeom prst="straightConnector1">
            <a:avLst/>
          </a:prstGeom>
          <a:noFill/>
          <a:ln w="9525" algn="ctr">
            <a:solidFill>
              <a:schemeClr val="tx1"/>
            </a:solidFill>
            <a:round/>
            <a:headEnd/>
            <a:tailEnd type="arrow" w="med" len="med"/>
          </a:ln>
        </p:spPr>
      </p:cxnSp>
      <p:sp>
        <p:nvSpPr>
          <p:cNvPr id="96266" name="Rectangle 10"/>
          <p:cNvSpPr>
            <a:spLocks noChangeArrowheads="1"/>
          </p:cNvSpPr>
          <p:nvPr/>
        </p:nvSpPr>
        <p:spPr bwMode="auto">
          <a:xfrm>
            <a:off x="1579846" y="2214563"/>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1</a:t>
            </a:r>
            <a:endParaRPr lang="en-GB" sz="1400" b="1"/>
          </a:p>
        </p:txBody>
      </p:sp>
      <p:sp>
        <p:nvSpPr>
          <p:cNvPr id="96267" name="Rectangle 10"/>
          <p:cNvSpPr>
            <a:spLocks noChangeArrowheads="1"/>
          </p:cNvSpPr>
          <p:nvPr/>
        </p:nvSpPr>
        <p:spPr bwMode="auto">
          <a:xfrm>
            <a:off x="2766807" y="2214563"/>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2</a:t>
            </a:r>
            <a:endParaRPr lang="en-GB" sz="1400" b="1"/>
          </a:p>
        </p:txBody>
      </p:sp>
      <p:sp>
        <p:nvSpPr>
          <p:cNvPr id="96268" name="Rectangle 10"/>
          <p:cNvSpPr>
            <a:spLocks noChangeArrowheads="1"/>
          </p:cNvSpPr>
          <p:nvPr/>
        </p:nvSpPr>
        <p:spPr bwMode="auto">
          <a:xfrm>
            <a:off x="3953769" y="2214563"/>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3</a:t>
            </a:r>
            <a:endParaRPr lang="en-GB" sz="1400" b="1"/>
          </a:p>
        </p:txBody>
      </p:sp>
      <p:cxnSp>
        <p:nvCxnSpPr>
          <p:cNvPr id="96269" name="Straight Arrow Connector 51"/>
          <p:cNvCxnSpPr>
            <a:cxnSpLocks noChangeShapeType="1"/>
            <a:stCxn id="96266" idx="2"/>
            <a:endCxn id="96260" idx="0"/>
          </p:cNvCxnSpPr>
          <p:nvPr/>
        </p:nvCxnSpPr>
        <p:spPr bwMode="auto">
          <a:xfrm rot="16200000" flipH="1">
            <a:off x="1578258" y="3429978"/>
            <a:ext cx="1489075" cy="366346"/>
          </a:xfrm>
          <a:prstGeom prst="straightConnector1">
            <a:avLst/>
          </a:prstGeom>
          <a:noFill/>
          <a:ln w="9525" algn="ctr">
            <a:solidFill>
              <a:schemeClr val="tx1"/>
            </a:solidFill>
            <a:round/>
            <a:headEnd/>
            <a:tailEnd type="arrow" w="med" len="med"/>
          </a:ln>
        </p:spPr>
      </p:cxnSp>
      <p:cxnSp>
        <p:nvCxnSpPr>
          <p:cNvPr id="96270" name="Straight Arrow Connector 53"/>
          <p:cNvCxnSpPr>
            <a:cxnSpLocks noChangeShapeType="1"/>
            <a:stCxn id="96267" idx="2"/>
            <a:endCxn id="96260" idx="0"/>
          </p:cNvCxnSpPr>
          <p:nvPr/>
        </p:nvCxnSpPr>
        <p:spPr bwMode="auto">
          <a:xfrm rot="5400000">
            <a:off x="2171739" y="3202844"/>
            <a:ext cx="1489075" cy="820615"/>
          </a:xfrm>
          <a:prstGeom prst="straightConnector1">
            <a:avLst/>
          </a:prstGeom>
          <a:noFill/>
          <a:ln w="9525" algn="ctr">
            <a:solidFill>
              <a:schemeClr val="tx1"/>
            </a:solidFill>
            <a:round/>
            <a:headEnd/>
            <a:tailEnd type="arrow" w="med" len="med"/>
          </a:ln>
        </p:spPr>
      </p:cxnSp>
      <p:cxnSp>
        <p:nvCxnSpPr>
          <p:cNvPr id="96271" name="Straight Arrow Connector 55"/>
          <p:cNvCxnSpPr>
            <a:cxnSpLocks noChangeShapeType="1"/>
            <a:stCxn id="96268" idx="2"/>
            <a:endCxn id="96260" idx="0"/>
          </p:cNvCxnSpPr>
          <p:nvPr/>
        </p:nvCxnSpPr>
        <p:spPr bwMode="auto">
          <a:xfrm rot="5400000">
            <a:off x="2765952" y="2608630"/>
            <a:ext cx="1489075" cy="2009042"/>
          </a:xfrm>
          <a:prstGeom prst="straightConnector1">
            <a:avLst/>
          </a:prstGeom>
          <a:noFill/>
          <a:ln w="9525" algn="ctr">
            <a:solidFill>
              <a:schemeClr val="tx1"/>
            </a:solidFill>
            <a:round/>
            <a:headEnd/>
            <a:tailEnd type="arrow" w="med" len="med"/>
          </a:ln>
        </p:spPr>
      </p:cxnSp>
      <p:cxnSp>
        <p:nvCxnSpPr>
          <p:cNvPr id="96272" name="Straight Connector 72"/>
          <p:cNvCxnSpPr>
            <a:cxnSpLocks noChangeShapeType="1"/>
            <a:stCxn id="96259" idx="1"/>
            <a:endCxn id="96259" idx="3"/>
          </p:cNvCxnSpPr>
          <p:nvPr/>
        </p:nvCxnSpPr>
        <p:spPr bwMode="auto">
          <a:xfrm rot="10800000" flipH="1">
            <a:off x="1447960" y="3563938"/>
            <a:ext cx="4220308" cy="0"/>
          </a:xfrm>
          <a:prstGeom prst="line">
            <a:avLst/>
          </a:prstGeom>
          <a:noFill/>
          <a:ln w="19050" algn="ctr">
            <a:solidFill>
              <a:schemeClr val="tx1"/>
            </a:solidFill>
            <a:prstDash val="dash"/>
            <a:round/>
            <a:headEnd/>
            <a:tailEnd/>
          </a:ln>
        </p:spPr>
      </p:cxnSp>
      <p:sp>
        <p:nvSpPr>
          <p:cNvPr id="96273" name="TextBox 74"/>
          <p:cNvSpPr txBox="1">
            <a:spLocks noChangeArrowheads="1"/>
          </p:cNvSpPr>
          <p:nvPr/>
        </p:nvSpPr>
        <p:spPr bwMode="auto">
          <a:xfrm>
            <a:off x="2700865" y="5500689"/>
            <a:ext cx="1983685" cy="369332"/>
          </a:xfrm>
          <a:prstGeom prst="rect">
            <a:avLst/>
          </a:prstGeom>
          <a:noFill/>
          <a:ln w="9525">
            <a:noFill/>
            <a:miter lim="800000"/>
            <a:headEnd/>
            <a:tailEnd/>
          </a:ln>
        </p:spPr>
        <p:txBody>
          <a:bodyPr wrap="none">
            <a:spAutoFit/>
          </a:bodyPr>
          <a:lstStyle/>
          <a:p>
            <a:r>
              <a:rPr lang="nl-BE" sz="1800"/>
              <a:t>Infrastructure layer</a:t>
            </a:r>
          </a:p>
        </p:txBody>
      </p:sp>
      <p:sp>
        <p:nvSpPr>
          <p:cNvPr id="96274" name="TextBox 75"/>
          <p:cNvSpPr txBox="1">
            <a:spLocks noChangeArrowheads="1"/>
          </p:cNvSpPr>
          <p:nvPr/>
        </p:nvSpPr>
        <p:spPr bwMode="auto">
          <a:xfrm>
            <a:off x="2634922" y="1285875"/>
            <a:ext cx="1427891" cy="369332"/>
          </a:xfrm>
          <a:prstGeom prst="rect">
            <a:avLst/>
          </a:prstGeom>
          <a:noFill/>
          <a:ln w="9525">
            <a:noFill/>
            <a:miter lim="800000"/>
            <a:headEnd/>
            <a:tailEnd/>
          </a:ln>
        </p:spPr>
        <p:txBody>
          <a:bodyPr wrap="none">
            <a:spAutoFit/>
          </a:bodyPr>
          <a:lstStyle/>
          <a:p>
            <a:r>
              <a:rPr lang="nl-BE" sz="1800"/>
              <a:t>Domain layer</a:t>
            </a:r>
          </a:p>
        </p:txBody>
      </p:sp>
      <p:sp>
        <p:nvSpPr>
          <p:cNvPr id="96276" name="Rectangle 12"/>
          <p:cNvSpPr>
            <a:spLocks noChangeArrowheads="1"/>
          </p:cNvSpPr>
          <p:nvPr/>
        </p:nvSpPr>
        <p:spPr bwMode="auto">
          <a:xfrm>
            <a:off x="3593284" y="4357689"/>
            <a:ext cx="1547446" cy="511175"/>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Apache Commons</a:t>
            </a:r>
          </a:p>
          <a:p>
            <a:pPr algn="ctr">
              <a:spcBef>
                <a:spcPct val="50000"/>
              </a:spcBef>
            </a:pPr>
            <a:r>
              <a:rPr lang="nl-BE" sz="1400" b="1"/>
              <a:t>FTPClient</a:t>
            </a:r>
            <a:endParaRPr lang="en-GB" sz="1400" b="1"/>
          </a:p>
        </p:txBody>
      </p:sp>
      <p:sp>
        <p:nvSpPr>
          <p:cNvPr id="96277" name="Rectangle 33"/>
          <p:cNvSpPr>
            <a:spLocks noChangeArrowheads="1"/>
          </p:cNvSpPr>
          <p:nvPr/>
        </p:nvSpPr>
        <p:spPr bwMode="auto">
          <a:xfrm>
            <a:off x="1295400" y="1125538"/>
            <a:ext cx="7230369" cy="4875212"/>
          </a:xfrm>
          <a:prstGeom prst="rect">
            <a:avLst/>
          </a:prstGeom>
          <a:solidFill>
            <a:srgbClr val="FF0000">
              <a:alpha val="50195"/>
            </a:srgbClr>
          </a:solidFill>
          <a:ln w="19050">
            <a:solidFill>
              <a:srgbClr val="FF0000"/>
            </a:solidFill>
            <a:miter lim="800000"/>
            <a:headEnd/>
            <a:tailEnd/>
          </a:ln>
        </p:spPr>
        <p:txBody>
          <a:bodyPr wrap="none" anchor="ctr"/>
          <a:lstStyle/>
          <a:p>
            <a:pPr>
              <a:spcBef>
                <a:spcPct val="50000"/>
              </a:spcBef>
            </a:pPr>
            <a:endParaRPr lang="nl-BE"/>
          </a:p>
        </p:txBody>
      </p:sp>
    </p:spTree>
    <p:extLst>
      <p:ext uri="{BB962C8B-B14F-4D97-AF65-F5344CB8AC3E}">
        <p14:creationId xmlns:p14="http://schemas.microsoft.com/office/powerpoint/2010/main" val="27339118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277"/>
                                        </p:tgtEl>
                                        <p:attrNameLst>
                                          <p:attrName>style.visibility</p:attrName>
                                        </p:attrNameLst>
                                      </p:cBhvr>
                                      <p:to>
                                        <p:strVal val="visible"/>
                                      </p:to>
                                    </p:set>
                                    <p:animEffect transition="in" filter="fade">
                                      <p:cBhvr>
                                        <p:cTn id="7" dur="500"/>
                                        <p:tgtEl>
                                          <p:spTgt spid="96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7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Lab</a:t>
            </a:r>
            <a:endParaRPr lang="nl-BE" dirty="0"/>
          </a:p>
        </p:txBody>
      </p:sp>
      <p:sp>
        <p:nvSpPr>
          <p:cNvPr id="3" name="Content Placeholder 2"/>
          <p:cNvSpPr>
            <a:spLocks noGrp="1"/>
          </p:cNvSpPr>
          <p:nvPr>
            <p:ph idx="1"/>
          </p:nvPr>
        </p:nvSpPr>
        <p:spPr/>
        <p:txBody>
          <a:bodyPr/>
          <a:lstStyle/>
          <a:p>
            <a:r>
              <a:rPr lang="nl-BE" dirty="0" err="1" smtClean="0"/>
              <a:t>PetShop</a:t>
            </a:r>
            <a:endParaRPr lang="nl-BE" dirty="0" smtClean="0"/>
          </a:p>
          <a:p>
            <a:endParaRPr lang="nl-BE" dirty="0" smtClean="0"/>
          </a:p>
        </p:txBody>
      </p:sp>
      <p:pic>
        <p:nvPicPr>
          <p:cNvPr id="4" name="Picture 3" descr="https://encrypted-tbn3.gstatic.com/images?q=tbn:ANd9GcS0bWF4EGxips9l7DUq6tTdX5Wd_MCNnRtT-SzzNPwu4QvYexbCrA">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3295650" y="2552700"/>
            <a:ext cx="2552700" cy="1752600"/>
          </a:xfrm>
          <a:prstGeom prst="rect">
            <a:avLst/>
          </a:prstGeom>
          <a:noFill/>
          <a:ln>
            <a:noFill/>
          </a:ln>
        </p:spPr>
      </p:pic>
    </p:spTree>
    <p:extLst>
      <p:ext uri="{BB962C8B-B14F-4D97-AF65-F5344CB8AC3E}">
        <p14:creationId xmlns:p14="http://schemas.microsoft.com/office/powerpoint/2010/main" val="81621011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bwMode="auto">
          <a:xfrm>
            <a:off x="533400" y="2744857"/>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Discuss exercise	</a:t>
            </a:r>
          </a:p>
        </p:txBody>
      </p:sp>
      <p:sp>
        <p:nvSpPr>
          <p:cNvPr id="3" name="Rectangle 3"/>
          <p:cNvSpPr txBox="1">
            <a:spLocks noChangeAspect="1" noChangeArrowheads="1"/>
          </p:cNvSpPr>
          <p:nvPr/>
        </p:nvSpPr>
        <p:spPr>
          <a:xfrm>
            <a:off x="716574" y="1066800"/>
            <a:ext cx="7394331" cy="5715000"/>
          </a:xfrm>
          <a:prstGeom prst="rect">
            <a:avLst/>
          </a:prstGeom>
        </p:spPr>
        <p:txBody>
          <a:bodyPr/>
          <a:lstStyle/>
          <a:p>
            <a:pPr marL="352748" indent="-352748">
              <a:lnSpc>
                <a:spcPct val="90000"/>
              </a:lnSpc>
              <a:spcBef>
                <a:spcPct val="50000"/>
              </a:spcBef>
              <a:spcAft>
                <a:spcPct val="50000"/>
              </a:spcAft>
              <a:buClr>
                <a:srgbClr val="164174"/>
              </a:buClr>
              <a:buFont typeface="Tahoma" pitchFamily="34" charset="0"/>
              <a:buChar char="●"/>
              <a:defRPr/>
            </a:pPr>
            <a:endParaRPr lang="nl-BE" sz="2400" kern="0" dirty="0">
              <a:latin typeface="+mn-lt"/>
            </a:endParaRPr>
          </a:p>
        </p:txBody>
      </p:sp>
    </p:spTree>
    <p:extLst>
      <p:ext uri="{BB962C8B-B14F-4D97-AF65-F5344CB8AC3E}">
        <p14:creationId xmlns:p14="http://schemas.microsoft.com/office/powerpoint/2010/main" val="173627984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Lab</a:t>
            </a:r>
            <a:endParaRPr lang="nl-BE" dirty="0"/>
          </a:p>
        </p:txBody>
      </p:sp>
      <p:sp>
        <p:nvSpPr>
          <p:cNvPr id="3" name="Content Placeholder 2"/>
          <p:cNvSpPr>
            <a:spLocks noGrp="1"/>
          </p:cNvSpPr>
          <p:nvPr>
            <p:ph idx="1"/>
          </p:nvPr>
        </p:nvSpPr>
        <p:spPr/>
        <p:txBody>
          <a:bodyPr/>
          <a:lstStyle/>
          <a:p>
            <a:r>
              <a:rPr lang="nl-BE" dirty="0" smtClean="0"/>
              <a:t>Flight</a:t>
            </a:r>
            <a:endParaRPr lang="nl-BE" dirty="0"/>
          </a:p>
        </p:txBody>
      </p:sp>
      <p:pic>
        <p:nvPicPr>
          <p:cNvPr id="4" name="Picture 3" descr="http://www.gameplaynation.nl/upload/images/microsoft-flight.jpg"/>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743200"/>
            <a:ext cx="5067300" cy="2931795"/>
          </a:xfrm>
          <a:prstGeom prst="rect">
            <a:avLst/>
          </a:prstGeom>
          <a:noFill/>
          <a:ln>
            <a:noFill/>
          </a:ln>
        </p:spPr>
      </p:pic>
    </p:spTree>
    <p:extLst>
      <p:ext uri="{BB962C8B-B14F-4D97-AF65-F5344CB8AC3E}">
        <p14:creationId xmlns:p14="http://schemas.microsoft.com/office/powerpoint/2010/main" val="417934079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059832" y="492361"/>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2"/>
          <p:cNvSpPr txBox="1">
            <a:spLocks noChangeArrowheads="1"/>
          </p:cNvSpPr>
          <p:nvPr/>
        </p:nvSpPr>
        <p:spPr>
          <a:xfrm>
            <a:off x="451338" y="2781300"/>
            <a:ext cx="8229600" cy="1143000"/>
          </a:xfrm>
          <a:prstGeom prst="rect">
            <a:avLst/>
          </a:prstGeom>
        </p:spPr>
        <p:txBody>
          <a:bodyPr/>
          <a:lstStyle/>
          <a:p>
            <a:pPr algn="ctr" fontAlgn="auto">
              <a:spcAft>
                <a:spcPts val="0"/>
              </a:spcAft>
              <a:defRPr/>
            </a:pPr>
            <a:r>
              <a:rPr lang="en-GB" sz="5400" dirty="0">
                <a:latin typeface="+mj-lt"/>
                <a:ea typeface="+mj-ea"/>
                <a:cs typeface="+mj-cs"/>
              </a:rPr>
              <a:t>XP practices</a:t>
            </a:r>
            <a:endParaRPr lang="nl-NL" sz="5400" dirty="0">
              <a:latin typeface="+mj-lt"/>
              <a:ea typeface="+mj-ea"/>
              <a:cs typeface="+mj-cs"/>
            </a:endParaRPr>
          </a:p>
        </p:txBody>
      </p:sp>
      <p:sp>
        <p:nvSpPr>
          <p:cNvPr id="6" name="Rectangle 2"/>
          <p:cNvSpPr txBox="1">
            <a:spLocks noChangeArrowheads="1"/>
          </p:cNvSpPr>
          <p:nvPr/>
        </p:nvSpPr>
        <p:spPr>
          <a:xfrm>
            <a:off x="5593374" y="2385218"/>
            <a:ext cx="3855426" cy="792163"/>
          </a:xfrm>
          <a:prstGeom prst="rect">
            <a:avLst/>
          </a:prstGeom>
        </p:spPr>
        <p:txBody>
          <a:bodyPr/>
          <a:lstStyle>
            <a:defPPr>
              <a:defRPr lang="en-US"/>
            </a:defPPr>
            <a:lvl1pPr algn="ctr" fontAlgn="auto">
              <a:spcAft>
                <a:spcPts val="0"/>
              </a:spcAft>
              <a:defRPr b="1">
                <a:latin typeface="+mj-lt"/>
                <a:ea typeface="+mj-ea"/>
                <a:cs typeface="+mj-cs"/>
              </a:defRPr>
            </a:lvl1pPr>
          </a:lstStyle>
          <a:p>
            <a:r>
              <a:rPr lang="en-GB" b="0" dirty="0"/>
              <a:t>Test Driven Development</a:t>
            </a:r>
            <a:endParaRPr lang="nl-NL" b="0" dirty="0"/>
          </a:p>
        </p:txBody>
      </p:sp>
      <p:sp>
        <p:nvSpPr>
          <p:cNvPr id="7" name="Rectangle 2"/>
          <p:cNvSpPr txBox="1">
            <a:spLocks noChangeArrowheads="1"/>
          </p:cNvSpPr>
          <p:nvPr/>
        </p:nvSpPr>
        <p:spPr>
          <a:xfrm>
            <a:off x="4566138" y="1424680"/>
            <a:ext cx="3722077" cy="792163"/>
          </a:xfrm>
          <a:prstGeom prst="rect">
            <a:avLst/>
          </a:prstGeom>
        </p:spPr>
        <p:txBody>
          <a:bodyPr/>
          <a:lstStyle/>
          <a:p>
            <a:pPr algn="ctr" fontAlgn="auto">
              <a:spcAft>
                <a:spcPts val="0"/>
              </a:spcAft>
              <a:defRPr/>
            </a:pPr>
            <a:r>
              <a:rPr lang="en-GB" dirty="0">
                <a:latin typeface="+mj-lt"/>
                <a:ea typeface="+mj-ea"/>
                <a:cs typeface="+mj-cs"/>
              </a:rPr>
              <a:t>Pair</a:t>
            </a:r>
            <a:r>
              <a:rPr lang="en-GB" dirty="0">
                <a:solidFill>
                  <a:schemeClr val="bg1">
                    <a:lumMod val="65000"/>
                  </a:schemeClr>
                </a:solidFill>
                <a:latin typeface="+mj-lt"/>
                <a:ea typeface="+mj-ea"/>
                <a:cs typeface="+mj-cs"/>
              </a:rPr>
              <a:t> </a:t>
            </a:r>
            <a:r>
              <a:rPr lang="en-GB" dirty="0">
                <a:latin typeface="+mj-lt"/>
                <a:ea typeface="+mj-ea"/>
                <a:cs typeface="+mj-cs"/>
              </a:rPr>
              <a:t>programming</a:t>
            </a:r>
            <a:endParaRPr lang="nl-NL" dirty="0">
              <a:latin typeface="+mj-lt"/>
              <a:ea typeface="+mj-ea"/>
              <a:cs typeface="+mj-cs"/>
            </a:endParaRPr>
          </a:p>
        </p:txBody>
      </p:sp>
      <p:sp>
        <p:nvSpPr>
          <p:cNvPr id="8" name="Rectangle 2"/>
          <p:cNvSpPr txBox="1">
            <a:spLocks noChangeArrowheads="1"/>
          </p:cNvSpPr>
          <p:nvPr/>
        </p:nvSpPr>
        <p:spPr>
          <a:xfrm>
            <a:off x="3886200" y="4839937"/>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integration</a:t>
            </a:r>
            <a:endParaRPr lang="nl-NL" dirty="0">
              <a:latin typeface="+mj-lt"/>
              <a:ea typeface="+mj-ea"/>
              <a:cs typeface="+mj-cs"/>
            </a:endParaRPr>
          </a:p>
        </p:txBody>
      </p:sp>
      <p:sp>
        <p:nvSpPr>
          <p:cNvPr id="9" name="Rectangle 2"/>
          <p:cNvSpPr txBox="1">
            <a:spLocks noChangeArrowheads="1"/>
          </p:cNvSpPr>
          <p:nvPr/>
        </p:nvSpPr>
        <p:spPr>
          <a:xfrm>
            <a:off x="304800" y="4114800"/>
            <a:ext cx="3058257" cy="792163"/>
          </a:xfrm>
          <a:prstGeom prst="rect">
            <a:avLst/>
          </a:prstGeom>
        </p:spPr>
        <p:txBody>
          <a:bodyPr/>
          <a:lstStyle/>
          <a:p>
            <a:pPr algn="ctr" fontAlgn="auto">
              <a:spcAft>
                <a:spcPts val="0"/>
              </a:spcAft>
              <a:defRPr/>
            </a:pPr>
            <a:r>
              <a:rPr lang="en-GB" dirty="0">
                <a:latin typeface="+mj-lt"/>
                <a:ea typeface="+mj-ea"/>
                <a:cs typeface="+mj-cs"/>
              </a:rPr>
              <a:t>Refactoring</a:t>
            </a:r>
            <a:endParaRPr lang="nl-NL" dirty="0">
              <a:latin typeface="+mj-lt"/>
              <a:ea typeface="+mj-ea"/>
              <a:cs typeface="+mj-cs"/>
            </a:endParaRPr>
          </a:p>
        </p:txBody>
      </p:sp>
      <p:sp>
        <p:nvSpPr>
          <p:cNvPr id="10" name="Rectangle 2"/>
          <p:cNvSpPr txBox="1">
            <a:spLocks noChangeArrowheads="1"/>
          </p:cNvSpPr>
          <p:nvPr/>
        </p:nvSpPr>
        <p:spPr>
          <a:xfrm>
            <a:off x="829408" y="1524000"/>
            <a:ext cx="3056792" cy="792163"/>
          </a:xfrm>
          <a:prstGeom prst="rect">
            <a:avLst/>
          </a:prstGeom>
        </p:spPr>
        <p:txBody>
          <a:bodyPr/>
          <a:lstStyle/>
          <a:p>
            <a:pPr algn="ctr" fontAlgn="auto">
              <a:spcAft>
                <a:spcPts val="0"/>
              </a:spcAft>
              <a:defRPr/>
            </a:pPr>
            <a:r>
              <a:rPr lang="en-GB" dirty="0">
                <a:latin typeface="+mj-lt"/>
                <a:ea typeface="+mj-ea"/>
                <a:cs typeface="+mj-cs"/>
              </a:rPr>
              <a:t>Small</a:t>
            </a:r>
            <a:r>
              <a:rPr lang="en-GB" dirty="0">
                <a:solidFill>
                  <a:schemeClr val="bg1">
                    <a:lumMod val="65000"/>
                  </a:schemeClr>
                </a:solidFill>
                <a:latin typeface="+mj-lt"/>
                <a:ea typeface="+mj-ea"/>
                <a:cs typeface="+mj-cs"/>
              </a:rPr>
              <a:t> </a:t>
            </a:r>
            <a:r>
              <a:rPr lang="en-GB" dirty="0">
                <a:latin typeface="+mj-lt"/>
                <a:ea typeface="+mj-ea"/>
                <a:cs typeface="+mj-cs"/>
              </a:rPr>
              <a:t>releases</a:t>
            </a:r>
            <a:endParaRPr lang="nl-NL" dirty="0">
              <a:latin typeface="+mj-lt"/>
              <a:ea typeface="+mj-ea"/>
              <a:cs typeface="+mj-cs"/>
            </a:endParaRPr>
          </a:p>
        </p:txBody>
      </p:sp>
      <p:sp>
        <p:nvSpPr>
          <p:cNvPr id="13" name="Rectangle 2"/>
          <p:cNvSpPr txBox="1">
            <a:spLocks noChangeArrowheads="1"/>
          </p:cNvSpPr>
          <p:nvPr/>
        </p:nvSpPr>
        <p:spPr>
          <a:xfrm>
            <a:off x="5206931" y="3752540"/>
            <a:ext cx="4188069" cy="792163"/>
          </a:xfrm>
          <a:prstGeom prst="rect">
            <a:avLst/>
          </a:prstGeom>
        </p:spPr>
        <p:txBody>
          <a:bodyPr/>
          <a:lstStyle/>
          <a:p>
            <a:pPr algn="ctr" fontAlgn="auto">
              <a:spcAft>
                <a:spcPts val="0"/>
              </a:spcAft>
              <a:defRPr/>
            </a:pPr>
            <a:r>
              <a:rPr lang="en-GB" dirty="0">
                <a:latin typeface="+mj-lt"/>
                <a:ea typeface="+mj-ea"/>
                <a:cs typeface="+mj-cs"/>
              </a:rPr>
              <a:t>Shared</a:t>
            </a:r>
            <a:r>
              <a:rPr lang="en-GB" dirty="0">
                <a:solidFill>
                  <a:schemeClr val="bg1">
                    <a:lumMod val="65000"/>
                  </a:schemeClr>
                </a:solidFill>
                <a:latin typeface="+mj-lt"/>
                <a:ea typeface="+mj-ea"/>
                <a:cs typeface="+mj-cs"/>
              </a:rPr>
              <a:t> </a:t>
            </a:r>
            <a:r>
              <a:rPr lang="en-GB" dirty="0">
                <a:latin typeface="+mj-lt"/>
                <a:ea typeface="+mj-ea"/>
                <a:cs typeface="+mj-cs"/>
              </a:rPr>
              <a:t>code</a:t>
            </a:r>
            <a:endParaRPr lang="nl-NL" dirty="0">
              <a:latin typeface="+mj-lt"/>
              <a:ea typeface="+mj-ea"/>
              <a:cs typeface="+mj-cs"/>
            </a:endParaRPr>
          </a:p>
        </p:txBody>
      </p:sp>
      <p:sp>
        <p:nvSpPr>
          <p:cNvPr id="14" name="Rectangle 2"/>
          <p:cNvSpPr txBox="1">
            <a:spLocks noChangeArrowheads="1"/>
          </p:cNvSpPr>
          <p:nvPr/>
        </p:nvSpPr>
        <p:spPr>
          <a:xfrm>
            <a:off x="2209800" y="626410"/>
            <a:ext cx="4188069" cy="792163"/>
          </a:xfrm>
          <a:prstGeom prst="rect">
            <a:avLst/>
          </a:prstGeom>
        </p:spPr>
        <p:txBody>
          <a:bodyPr/>
          <a:lstStyle/>
          <a:p>
            <a:pPr algn="ctr" fontAlgn="auto">
              <a:spcAft>
                <a:spcPts val="0"/>
              </a:spcAft>
              <a:defRPr/>
            </a:pPr>
            <a:r>
              <a:rPr lang="en-GB" dirty="0">
                <a:latin typeface="+mj-lt"/>
                <a:ea typeface="+mj-ea"/>
                <a:cs typeface="+mj-cs"/>
              </a:rPr>
              <a:t>Incremental design</a:t>
            </a:r>
            <a:endParaRPr lang="nl-NL" dirty="0">
              <a:latin typeface="+mj-lt"/>
              <a:ea typeface="+mj-ea"/>
              <a:cs typeface="+mj-cs"/>
            </a:endParaRPr>
          </a:p>
        </p:txBody>
      </p:sp>
      <p:sp>
        <p:nvSpPr>
          <p:cNvPr id="15" name="Rectangle 2"/>
          <p:cNvSpPr txBox="1">
            <a:spLocks noChangeArrowheads="1"/>
          </p:cNvSpPr>
          <p:nvPr/>
        </p:nvSpPr>
        <p:spPr>
          <a:xfrm>
            <a:off x="-609600" y="2781300"/>
            <a:ext cx="4188069" cy="792163"/>
          </a:xfrm>
          <a:prstGeom prst="rect">
            <a:avLst/>
          </a:prstGeom>
        </p:spPr>
        <p:txBody>
          <a:bodyPr/>
          <a:lstStyle/>
          <a:p>
            <a:pPr algn="ctr" fontAlgn="auto">
              <a:spcAft>
                <a:spcPts val="0"/>
              </a:spcAft>
              <a:defRPr/>
            </a:pPr>
            <a:r>
              <a:rPr lang="en-GB" dirty="0">
                <a:latin typeface="+mj-lt"/>
                <a:ea typeface="+mj-ea"/>
                <a:cs typeface="+mj-cs"/>
              </a:rPr>
              <a:t>Sustainable</a:t>
            </a:r>
            <a:r>
              <a:rPr lang="en-GB" dirty="0">
                <a:solidFill>
                  <a:schemeClr val="bg1">
                    <a:lumMod val="65000"/>
                  </a:schemeClr>
                </a:solidFill>
                <a:latin typeface="+mj-lt"/>
                <a:ea typeface="+mj-ea"/>
                <a:cs typeface="+mj-cs"/>
              </a:rPr>
              <a:t> </a:t>
            </a:r>
            <a:r>
              <a:rPr lang="en-GB" dirty="0">
                <a:latin typeface="+mj-lt"/>
                <a:ea typeface="+mj-ea"/>
                <a:cs typeface="+mj-cs"/>
              </a:rPr>
              <a:t>pace</a:t>
            </a:r>
            <a:endParaRPr lang="nl-NL" dirty="0">
              <a:latin typeface="+mj-lt"/>
              <a:ea typeface="+mj-ea"/>
              <a:cs typeface="+mj-cs"/>
            </a:endParaRPr>
          </a:p>
        </p:txBody>
      </p:sp>
      <p:sp>
        <p:nvSpPr>
          <p:cNvPr id="16" name="Rectangle 2"/>
          <p:cNvSpPr txBox="1">
            <a:spLocks noChangeArrowheads="1"/>
          </p:cNvSpPr>
          <p:nvPr/>
        </p:nvSpPr>
        <p:spPr>
          <a:xfrm>
            <a:off x="1379764" y="5257799"/>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build</a:t>
            </a:r>
            <a:endParaRPr lang="nl-NL" dirty="0">
              <a:latin typeface="+mj-lt"/>
              <a:ea typeface="+mj-ea"/>
              <a:cs typeface="+mj-cs"/>
            </a:endParaRPr>
          </a:p>
        </p:txBody>
      </p:sp>
    </p:spTree>
    <p:extLst>
      <p:ext uri="{BB962C8B-B14F-4D97-AF65-F5344CB8AC3E}">
        <p14:creationId xmlns:p14="http://schemas.microsoft.com/office/powerpoint/2010/main" val="84300112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97282" name="Title 1"/>
          <p:cNvSpPr>
            <a:spLocks noGrp="1"/>
          </p:cNvSpPr>
          <p:nvPr>
            <p:ph type="title"/>
          </p:nvPr>
        </p:nvSpPr>
        <p:spPr bwMode="auto">
          <a:xfrm>
            <a:off x="533400" y="2744857"/>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Discuss exercise	</a:t>
            </a:r>
          </a:p>
        </p:txBody>
      </p:sp>
      <p:sp>
        <p:nvSpPr>
          <p:cNvPr id="3" name="Rectangle 3"/>
          <p:cNvSpPr txBox="1">
            <a:spLocks noChangeAspect="1" noChangeArrowheads="1"/>
          </p:cNvSpPr>
          <p:nvPr/>
        </p:nvSpPr>
        <p:spPr>
          <a:xfrm>
            <a:off x="716574" y="1066800"/>
            <a:ext cx="7394331" cy="5715000"/>
          </a:xfrm>
          <a:prstGeom prst="rect">
            <a:avLst/>
          </a:prstGeom>
        </p:spPr>
        <p:txBody>
          <a:bodyPr/>
          <a:lstStyle/>
          <a:p>
            <a:pPr marL="352748" indent="-352748">
              <a:lnSpc>
                <a:spcPct val="90000"/>
              </a:lnSpc>
              <a:spcBef>
                <a:spcPct val="50000"/>
              </a:spcBef>
              <a:spcAft>
                <a:spcPct val="50000"/>
              </a:spcAft>
              <a:buClr>
                <a:srgbClr val="164174"/>
              </a:buClr>
              <a:buFont typeface="Tahoma" pitchFamily="34" charset="0"/>
              <a:buChar char="●"/>
              <a:defRPr/>
            </a:pPr>
            <a:endParaRPr lang="nl-BE" sz="2400" kern="0" dirty="0">
              <a:latin typeface="+mn-lt"/>
            </a:endParaRPr>
          </a:p>
        </p:txBody>
      </p:sp>
    </p:spTree>
    <p:extLst>
      <p:ext uri="{BB962C8B-B14F-4D97-AF65-F5344CB8AC3E}">
        <p14:creationId xmlns:p14="http://schemas.microsoft.com/office/powerpoint/2010/main" val="411988463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80660" y="3987454"/>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2"/>
          <p:cNvSpPr txBox="1">
            <a:spLocks noChangeArrowheads="1"/>
          </p:cNvSpPr>
          <p:nvPr/>
        </p:nvSpPr>
        <p:spPr>
          <a:xfrm>
            <a:off x="451338" y="2781300"/>
            <a:ext cx="8229600" cy="1143000"/>
          </a:xfrm>
          <a:prstGeom prst="rect">
            <a:avLst/>
          </a:prstGeom>
        </p:spPr>
        <p:txBody>
          <a:bodyPr/>
          <a:lstStyle/>
          <a:p>
            <a:pPr algn="ctr" fontAlgn="auto">
              <a:spcAft>
                <a:spcPts val="0"/>
              </a:spcAft>
              <a:defRPr/>
            </a:pPr>
            <a:r>
              <a:rPr lang="en-GB" sz="5400" dirty="0">
                <a:latin typeface="+mj-lt"/>
                <a:ea typeface="+mj-ea"/>
                <a:cs typeface="+mj-cs"/>
              </a:rPr>
              <a:t>XP practices</a:t>
            </a:r>
            <a:endParaRPr lang="nl-NL" sz="5400" dirty="0">
              <a:latin typeface="+mj-lt"/>
              <a:ea typeface="+mj-ea"/>
              <a:cs typeface="+mj-cs"/>
            </a:endParaRPr>
          </a:p>
        </p:txBody>
      </p:sp>
      <p:sp>
        <p:nvSpPr>
          <p:cNvPr id="6" name="Rectangle 2"/>
          <p:cNvSpPr txBox="1">
            <a:spLocks noChangeArrowheads="1"/>
          </p:cNvSpPr>
          <p:nvPr/>
        </p:nvSpPr>
        <p:spPr>
          <a:xfrm>
            <a:off x="5593374" y="2385218"/>
            <a:ext cx="3855426" cy="792163"/>
          </a:xfrm>
          <a:prstGeom prst="rect">
            <a:avLst/>
          </a:prstGeom>
        </p:spPr>
        <p:txBody>
          <a:bodyPr/>
          <a:lstStyle>
            <a:defPPr>
              <a:defRPr lang="en-US"/>
            </a:defPPr>
            <a:lvl1pPr algn="ctr" fontAlgn="auto">
              <a:spcAft>
                <a:spcPts val="0"/>
              </a:spcAft>
              <a:defRPr b="1">
                <a:latin typeface="+mj-lt"/>
                <a:ea typeface="+mj-ea"/>
                <a:cs typeface="+mj-cs"/>
              </a:defRPr>
            </a:lvl1pPr>
          </a:lstStyle>
          <a:p>
            <a:r>
              <a:rPr lang="en-GB" b="0" dirty="0"/>
              <a:t>Test Driven Development</a:t>
            </a:r>
            <a:endParaRPr lang="nl-NL" b="0" dirty="0"/>
          </a:p>
        </p:txBody>
      </p:sp>
      <p:sp>
        <p:nvSpPr>
          <p:cNvPr id="7" name="Rectangle 2"/>
          <p:cNvSpPr txBox="1">
            <a:spLocks noChangeArrowheads="1"/>
          </p:cNvSpPr>
          <p:nvPr/>
        </p:nvSpPr>
        <p:spPr>
          <a:xfrm>
            <a:off x="4566138" y="1424680"/>
            <a:ext cx="3722077" cy="792163"/>
          </a:xfrm>
          <a:prstGeom prst="rect">
            <a:avLst/>
          </a:prstGeom>
        </p:spPr>
        <p:txBody>
          <a:bodyPr/>
          <a:lstStyle/>
          <a:p>
            <a:pPr algn="ctr" fontAlgn="auto">
              <a:spcAft>
                <a:spcPts val="0"/>
              </a:spcAft>
              <a:defRPr/>
            </a:pPr>
            <a:r>
              <a:rPr lang="en-GB" dirty="0">
                <a:latin typeface="+mj-lt"/>
                <a:ea typeface="+mj-ea"/>
                <a:cs typeface="+mj-cs"/>
              </a:rPr>
              <a:t>Pair</a:t>
            </a:r>
            <a:r>
              <a:rPr lang="en-GB" dirty="0">
                <a:solidFill>
                  <a:schemeClr val="bg1">
                    <a:lumMod val="65000"/>
                  </a:schemeClr>
                </a:solidFill>
                <a:latin typeface="+mj-lt"/>
                <a:ea typeface="+mj-ea"/>
                <a:cs typeface="+mj-cs"/>
              </a:rPr>
              <a:t> </a:t>
            </a:r>
            <a:r>
              <a:rPr lang="en-GB" dirty="0">
                <a:latin typeface="+mj-lt"/>
                <a:ea typeface="+mj-ea"/>
                <a:cs typeface="+mj-cs"/>
              </a:rPr>
              <a:t>programming</a:t>
            </a:r>
            <a:endParaRPr lang="nl-NL" dirty="0">
              <a:latin typeface="+mj-lt"/>
              <a:ea typeface="+mj-ea"/>
              <a:cs typeface="+mj-cs"/>
            </a:endParaRPr>
          </a:p>
        </p:txBody>
      </p:sp>
      <p:sp>
        <p:nvSpPr>
          <p:cNvPr id="8" name="Rectangle 2"/>
          <p:cNvSpPr txBox="1">
            <a:spLocks noChangeArrowheads="1"/>
          </p:cNvSpPr>
          <p:nvPr/>
        </p:nvSpPr>
        <p:spPr>
          <a:xfrm>
            <a:off x="3886200" y="4839937"/>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integration</a:t>
            </a:r>
            <a:endParaRPr lang="nl-NL" dirty="0">
              <a:latin typeface="+mj-lt"/>
              <a:ea typeface="+mj-ea"/>
              <a:cs typeface="+mj-cs"/>
            </a:endParaRPr>
          </a:p>
        </p:txBody>
      </p:sp>
      <p:sp>
        <p:nvSpPr>
          <p:cNvPr id="9" name="Rectangle 2"/>
          <p:cNvSpPr txBox="1">
            <a:spLocks noChangeArrowheads="1"/>
          </p:cNvSpPr>
          <p:nvPr/>
        </p:nvSpPr>
        <p:spPr>
          <a:xfrm>
            <a:off x="304800" y="4114800"/>
            <a:ext cx="3058257" cy="792163"/>
          </a:xfrm>
          <a:prstGeom prst="rect">
            <a:avLst/>
          </a:prstGeom>
        </p:spPr>
        <p:txBody>
          <a:bodyPr/>
          <a:lstStyle/>
          <a:p>
            <a:pPr algn="ctr" fontAlgn="auto">
              <a:spcAft>
                <a:spcPts val="0"/>
              </a:spcAft>
              <a:defRPr/>
            </a:pPr>
            <a:r>
              <a:rPr lang="en-GB" dirty="0">
                <a:latin typeface="+mj-lt"/>
                <a:ea typeface="+mj-ea"/>
                <a:cs typeface="+mj-cs"/>
              </a:rPr>
              <a:t>Refactoring</a:t>
            </a:r>
            <a:endParaRPr lang="nl-NL" dirty="0">
              <a:latin typeface="+mj-lt"/>
              <a:ea typeface="+mj-ea"/>
              <a:cs typeface="+mj-cs"/>
            </a:endParaRPr>
          </a:p>
        </p:txBody>
      </p:sp>
      <p:sp>
        <p:nvSpPr>
          <p:cNvPr id="10" name="Rectangle 2"/>
          <p:cNvSpPr txBox="1">
            <a:spLocks noChangeArrowheads="1"/>
          </p:cNvSpPr>
          <p:nvPr/>
        </p:nvSpPr>
        <p:spPr>
          <a:xfrm>
            <a:off x="829408" y="1524000"/>
            <a:ext cx="3056792" cy="792163"/>
          </a:xfrm>
          <a:prstGeom prst="rect">
            <a:avLst/>
          </a:prstGeom>
        </p:spPr>
        <p:txBody>
          <a:bodyPr/>
          <a:lstStyle/>
          <a:p>
            <a:pPr algn="ctr" fontAlgn="auto">
              <a:spcAft>
                <a:spcPts val="0"/>
              </a:spcAft>
              <a:defRPr/>
            </a:pPr>
            <a:r>
              <a:rPr lang="en-GB" dirty="0">
                <a:latin typeface="+mj-lt"/>
                <a:ea typeface="+mj-ea"/>
                <a:cs typeface="+mj-cs"/>
              </a:rPr>
              <a:t>Small</a:t>
            </a:r>
            <a:r>
              <a:rPr lang="en-GB" dirty="0">
                <a:solidFill>
                  <a:schemeClr val="bg1">
                    <a:lumMod val="65000"/>
                  </a:schemeClr>
                </a:solidFill>
                <a:latin typeface="+mj-lt"/>
                <a:ea typeface="+mj-ea"/>
                <a:cs typeface="+mj-cs"/>
              </a:rPr>
              <a:t> </a:t>
            </a:r>
            <a:r>
              <a:rPr lang="en-GB" dirty="0">
                <a:latin typeface="+mj-lt"/>
                <a:ea typeface="+mj-ea"/>
                <a:cs typeface="+mj-cs"/>
              </a:rPr>
              <a:t>releases</a:t>
            </a:r>
            <a:endParaRPr lang="nl-NL" dirty="0">
              <a:latin typeface="+mj-lt"/>
              <a:ea typeface="+mj-ea"/>
              <a:cs typeface="+mj-cs"/>
            </a:endParaRPr>
          </a:p>
        </p:txBody>
      </p:sp>
      <p:sp>
        <p:nvSpPr>
          <p:cNvPr id="13" name="Rectangle 2"/>
          <p:cNvSpPr txBox="1">
            <a:spLocks noChangeArrowheads="1"/>
          </p:cNvSpPr>
          <p:nvPr/>
        </p:nvSpPr>
        <p:spPr>
          <a:xfrm>
            <a:off x="5206931" y="3752540"/>
            <a:ext cx="4188069" cy="792163"/>
          </a:xfrm>
          <a:prstGeom prst="rect">
            <a:avLst/>
          </a:prstGeom>
        </p:spPr>
        <p:txBody>
          <a:bodyPr/>
          <a:lstStyle/>
          <a:p>
            <a:pPr algn="ctr" fontAlgn="auto">
              <a:spcAft>
                <a:spcPts val="0"/>
              </a:spcAft>
              <a:defRPr/>
            </a:pPr>
            <a:r>
              <a:rPr lang="en-GB" dirty="0">
                <a:latin typeface="+mj-lt"/>
                <a:ea typeface="+mj-ea"/>
                <a:cs typeface="+mj-cs"/>
              </a:rPr>
              <a:t>Shared</a:t>
            </a:r>
            <a:r>
              <a:rPr lang="en-GB" dirty="0">
                <a:solidFill>
                  <a:schemeClr val="bg1">
                    <a:lumMod val="65000"/>
                  </a:schemeClr>
                </a:solidFill>
                <a:latin typeface="+mj-lt"/>
                <a:ea typeface="+mj-ea"/>
                <a:cs typeface="+mj-cs"/>
              </a:rPr>
              <a:t> </a:t>
            </a:r>
            <a:r>
              <a:rPr lang="en-GB" dirty="0">
                <a:latin typeface="+mj-lt"/>
                <a:ea typeface="+mj-ea"/>
                <a:cs typeface="+mj-cs"/>
              </a:rPr>
              <a:t>code</a:t>
            </a:r>
            <a:endParaRPr lang="nl-NL" dirty="0">
              <a:latin typeface="+mj-lt"/>
              <a:ea typeface="+mj-ea"/>
              <a:cs typeface="+mj-cs"/>
            </a:endParaRPr>
          </a:p>
        </p:txBody>
      </p:sp>
      <p:sp>
        <p:nvSpPr>
          <p:cNvPr id="14" name="Rectangle 2"/>
          <p:cNvSpPr txBox="1">
            <a:spLocks noChangeArrowheads="1"/>
          </p:cNvSpPr>
          <p:nvPr/>
        </p:nvSpPr>
        <p:spPr>
          <a:xfrm>
            <a:off x="2209800" y="626410"/>
            <a:ext cx="4188069" cy="792163"/>
          </a:xfrm>
          <a:prstGeom prst="rect">
            <a:avLst/>
          </a:prstGeom>
        </p:spPr>
        <p:txBody>
          <a:bodyPr/>
          <a:lstStyle/>
          <a:p>
            <a:pPr algn="ctr" fontAlgn="auto">
              <a:spcAft>
                <a:spcPts val="0"/>
              </a:spcAft>
              <a:defRPr/>
            </a:pPr>
            <a:r>
              <a:rPr lang="en-GB" dirty="0">
                <a:latin typeface="+mj-lt"/>
                <a:ea typeface="+mj-ea"/>
                <a:cs typeface="+mj-cs"/>
              </a:rPr>
              <a:t>Incremental design</a:t>
            </a:r>
            <a:endParaRPr lang="nl-NL" dirty="0">
              <a:latin typeface="+mj-lt"/>
              <a:ea typeface="+mj-ea"/>
              <a:cs typeface="+mj-cs"/>
            </a:endParaRPr>
          </a:p>
        </p:txBody>
      </p:sp>
      <p:sp>
        <p:nvSpPr>
          <p:cNvPr id="15" name="Rectangle 2"/>
          <p:cNvSpPr txBox="1">
            <a:spLocks noChangeArrowheads="1"/>
          </p:cNvSpPr>
          <p:nvPr/>
        </p:nvSpPr>
        <p:spPr>
          <a:xfrm>
            <a:off x="-609600" y="2781300"/>
            <a:ext cx="4188069" cy="792163"/>
          </a:xfrm>
          <a:prstGeom prst="rect">
            <a:avLst/>
          </a:prstGeom>
        </p:spPr>
        <p:txBody>
          <a:bodyPr/>
          <a:lstStyle/>
          <a:p>
            <a:pPr algn="ctr" fontAlgn="auto">
              <a:spcAft>
                <a:spcPts val="0"/>
              </a:spcAft>
              <a:defRPr/>
            </a:pPr>
            <a:r>
              <a:rPr lang="en-GB" dirty="0">
                <a:latin typeface="+mj-lt"/>
                <a:ea typeface="+mj-ea"/>
                <a:cs typeface="+mj-cs"/>
              </a:rPr>
              <a:t>Sustainable</a:t>
            </a:r>
            <a:r>
              <a:rPr lang="en-GB" dirty="0">
                <a:solidFill>
                  <a:schemeClr val="bg1">
                    <a:lumMod val="65000"/>
                  </a:schemeClr>
                </a:solidFill>
                <a:latin typeface="+mj-lt"/>
                <a:ea typeface="+mj-ea"/>
                <a:cs typeface="+mj-cs"/>
              </a:rPr>
              <a:t> </a:t>
            </a:r>
            <a:r>
              <a:rPr lang="en-GB" dirty="0">
                <a:latin typeface="+mj-lt"/>
                <a:ea typeface="+mj-ea"/>
                <a:cs typeface="+mj-cs"/>
              </a:rPr>
              <a:t>pace</a:t>
            </a:r>
            <a:endParaRPr lang="nl-NL" dirty="0">
              <a:latin typeface="+mj-lt"/>
              <a:ea typeface="+mj-ea"/>
              <a:cs typeface="+mj-cs"/>
            </a:endParaRPr>
          </a:p>
        </p:txBody>
      </p:sp>
      <p:sp>
        <p:nvSpPr>
          <p:cNvPr id="16" name="Rectangle 2"/>
          <p:cNvSpPr txBox="1">
            <a:spLocks noChangeArrowheads="1"/>
          </p:cNvSpPr>
          <p:nvPr/>
        </p:nvSpPr>
        <p:spPr>
          <a:xfrm>
            <a:off x="1379764" y="5257799"/>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build</a:t>
            </a:r>
            <a:endParaRPr lang="nl-NL" dirty="0">
              <a:latin typeface="+mj-lt"/>
              <a:ea typeface="+mj-ea"/>
              <a:cs typeface="+mj-cs"/>
            </a:endParaRPr>
          </a:p>
        </p:txBody>
      </p:sp>
    </p:spTree>
    <p:extLst>
      <p:ext uri="{BB962C8B-B14F-4D97-AF65-F5344CB8AC3E}">
        <p14:creationId xmlns:p14="http://schemas.microsoft.com/office/powerpoint/2010/main" val="163878335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bwMode="auto">
          <a:xfrm>
            <a:off x="383931" y="27082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Refactoring</a:t>
            </a:r>
          </a:p>
        </p:txBody>
      </p:sp>
      <p:sp>
        <p:nvSpPr>
          <p:cNvPr id="5" name="Rectangle 2"/>
          <p:cNvSpPr txBox="1">
            <a:spLocks noChangeArrowheads="1"/>
          </p:cNvSpPr>
          <p:nvPr/>
        </p:nvSpPr>
        <p:spPr>
          <a:xfrm>
            <a:off x="716574" y="1628775"/>
            <a:ext cx="3058257" cy="792163"/>
          </a:xfrm>
          <a:prstGeom prst="rect">
            <a:avLst/>
          </a:prstGeom>
        </p:spPr>
        <p:txBody>
          <a:bodyPr/>
          <a:lstStyle/>
          <a:p>
            <a:pPr algn="ctr" fontAlgn="auto">
              <a:spcAft>
                <a:spcPts val="0"/>
              </a:spcAft>
              <a:defRPr/>
            </a:pPr>
            <a:r>
              <a:rPr lang="en-GB" dirty="0">
                <a:latin typeface="+mj-lt"/>
                <a:ea typeface="+mj-ea"/>
                <a:cs typeface="+mj-cs"/>
              </a:rPr>
              <a:t>What?</a:t>
            </a:r>
            <a:endParaRPr lang="nl-NL" dirty="0">
              <a:latin typeface="+mj-lt"/>
              <a:ea typeface="+mj-ea"/>
              <a:cs typeface="+mj-cs"/>
            </a:endParaRPr>
          </a:p>
        </p:txBody>
      </p:sp>
      <p:sp>
        <p:nvSpPr>
          <p:cNvPr id="8" name="Rectangle 2"/>
          <p:cNvSpPr txBox="1">
            <a:spLocks noChangeArrowheads="1"/>
          </p:cNvSpPr>
          <p:nvPr/>
        </p:nvSpPr>
        <p:spPr>
          <a:xfrm>
            <a:off x="3840774" y="476251"/>
            <a:ext cx="3058257" cy="792163"/>
          </a:xfrm>
          <a:prstGeom prst="rect">
            <a:avLst/>
          </a:prstGeom>
        </p:spPr>
        <p:txBody>
          <a:bodyPr/>
          <a:lstStyle/>
          <a:p>
            <a:pPr algn="ctr" fontAlgn="auto">
              <a:spcAft>
                <a:spcPts val="0"/>
              </a:spcAft>
              <a:defRPr/>
            </a:pPr>
            <a:r>
              <a:rPr lang="nl-NL" dirty="0">
                <a:latin typeface="+mj-lt"/>
                <a:ea typeface="+mj-ea"/>
                <a:cs typeface="+mj-cs"/>
              </a:rPr>
              <a:t>Why?</a:t>
            </a:r>
          </a:p>
        </p:txBody>
      </p:sp>
      <p:sp>
        <p:nvSpPr>
          <p:cNvPr id="9" name="Rectangle 2"/>
          <p:cNvSpPr txBox="1">
            <a:spLocks noChangeArrowheads="1"/>
          </p:cNvSpPr>
          <p:nvPr/>
        </p:nvSpPr>
        <p:spPr>
          <a:xfrm>
            <a:off x="5303228" y="1412876"/>
            <a:ext cx="3058257" cy="792163"/>
          </a:xfrm>
          <a:prstGeom prst="rect">
            <a:avLst/>
          </a:prstGeom>
        </p:spPr>
        <p:txBody>
          <a:bodyPr/>
          <a:lstStyle/>
          <a:p>
            <a:pPr algn="ctr" fontAlgn="auto">
              <a:spcAft>
                <a:spcPts val="0"/>
              </a:spcAft>
              <a:defRPr/>
            </a:pPr>
            <a:r>
              <a:rPr lang="nl-NL" dirty="0">
                <a:latin typeface="+mj-lt"/>
                <a:ea typeface="+mj-ea"/>
                <a:cs typeface="+mj-cs"/>
              </a:rPr>
              <a:t>When?</a:t>
            </a:r>
          </a:p>
        </p:txBody>
      </p:sp>
      <p:sp>
        <p:nvSpPr>
          <p:cNvPr id="10" name="Rectangle 2"/>
          <p:cNvSpPr txBox="1">
            <a:spLocks noChangeArrowheads="1"/>
          </p:cNvSpPr>
          <p:nvPr/>
        </p:nvSpPr>
        <p:spPr>
          <a:xfrm>
            <a:off x="5767754" y="3716338"/>
            <a:ext cx="3058258" cy="792162"/>
          </a:xfrm>
          <a:prstGeom prst="rect">
            <a:avLst/>
          </a:prstGeom>
        </p:spPr>
        <p:txBody>
          <a:bodyPr/>
          <a:lstStyle/>
          <a:p>
            <a:pPr algn="ctr" fontAlgn="auto">
              <a:spcAft>
                <a:spcPts val="0"/>
              </a:spcAft>
              <a:defRPr/>
            </a:pPr>
            <a:r>
              <a:rPr lang="nl-NL" dirty="0">
                <a:latin typeface="+mj-lt"/>
                <a:ea typeface="+mj-ea"/>
                <a:cs typeface="+mj-cs"/>
              </a:rPr>
              <a:t>How?</a:t>
            </a:r>
          </a:p>
        </p:txBody>
      </p:sp>
      <p:sp>
        <p:nvSpPr>
          <p:cNvPr id="11" name="Rectangle 2"/>
          <p:cNvSpPr txBox="1">
            <a:spLocks noChangeArrowheads="1"/>
          </p:cNvSpPr>
          <p:nvPr/>
        </p:nvSpPr>
        <p:spPr>
          <a:xfrm>
            <a:off x="3840774" y="5373688"/>
            <a:ext cx="3058257" cy="792162"/>
          </a:xfrm>
          <a:prstGeom prst="rect">
            <a:avLst/>
          </a:prstGeom>
        </p:spPr>
        <p:txBody>
          <a:bodyPr/>
          <a:lstStyle/>
          <a:p>
            <a:pPr algn="ctr" fontAlgn="auto">
              <a:spcAft>
                <a:spcPts val="0"/>
              </a:spcAft>
              <a:defRPr/>
            </a:pPr>
            <a:r>
              <a:rPr lang="nl-NL" dirty="0">
                <a:latin typeface="+mj-lt"/>
                <a:ea typeface="+mj-ea"/>
                <a:cs typeface="+mj-cs"/>
              </a:rPr>
              <a:t>code smells</a:t>
            </a:r>
          </a:p>
        </p:txBody>
      </p:sp>
      <p:sp>
        <p:nvSpPr>
          <p:cNvPr id="12" name="Rectangle 2"/>
          <p:cNvSpPr txBox="1">
            <a:spLocks noChangeArrowheads="1"/>
          </p:cNvSpPr>
          <p:nvPr/>
        </p:nvSpPr>
        <p:spPr>
          <a:xfrm>
            <a:off x="383931" y="4508501"/>
            <a:ext cx="3058258" cy="792163"/>
          </a:xfrm>
          <a:prstGeom prst="rect">
            <a:avLst/>
          </a:prstGeom>
        </p:spPr>
        <p:txBody>
          <a:bodyPr/>
          <a:lstStyle/>
          <a:p>
            <a:pPr algn="ctr" fontAlgn="auto">
              <a:spcAft>
                <a:spcPts val="0"/>
              </a:spcAft>
              <a:defRPr/>
            </a:pPr>
            <a:r>
              <a:rPr lang="nl-NL" dirty="0">
                <a:latin typeface="+mj-lt"/>
                <a:ea typeface="+mj-ea"/>
                <a:cs typeface="+mj-cs"/>
              </a:rPr>
              <a:t>catalog</a:t>
            </a:r>
          </a:p>
        </p:txBody>
      </p:sp>
    </p:spTree>
    <p:extLst>
      <p:ext uri="{BB962C8B-B14F-4D97-AF65-F5344CB8AC3E}">
        <p14:creationId xmlns:p14="http://schemas.microsoft.com/office/powerpoint/2010/main" val="121291577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bwMode="auto">
          <a:xfrm>
            <a:off x="383931" y="27082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What?</a:t>
            </a:r>
          </a:p>
        </p:txBody>
      </p:sp>
      <p:sp>
        <p:nvSpPr>
          <p:cNvPr id="5" name="Rectangle 2"/>
          <p:cNvSpPr txBox="1">
            <a:spLocks noChangeArrowheads="1"/>
          </p:cNvSpPr>
          <p:nvPr/>
        </p:nvSpPr>
        <p:spPr>
          <a:xfrm>
            <a:off x="2843808" y="1340768"/>
            <a:ext cx="3058257" cy="792163"/>
          </a:xfrm>
          <a:prstGeom prst="rect">
            <a:avLst/>
          </a:prstGeom>
        </p:spPr>
        <p:txBody>
          <a:bodyPr/>
          <a:lstStyle/>
          <a:p>
            <a:pPr algn="ctr" fontAlgn="auto">
              <a:spcAft>
                <a:spcPts val="0"/>
              </a:spcAft>
              <a:defRPr/>
            </a:pPr>
            <a:r>
              <a:rPr lang="en-GB" dirty="0">
                <a:latin typeface="+mj-lt"/>
                <a:ea typeface="+mj-ea"/>
                <a:cs typeface="+mj-cs"/>
              </a:rPr>
              <a:t>change structure of the code</a:t>
            </a:r>
            <a:endParaRPr lang="nl-NL" dirty="0">
              <a:latin typeface="+mj-lt"/>
              <a:ea typeface="+mj-ea"/>
              <a:cs typeface="+mj-cs"/>
            </a:endParaRPr>
          </a:p>
        </p:txBody>
      </p:sp>
      <p:sp>
        <p:nvSpPr>
          <p:cNvPr id="8" name="Rectangle 2"/>
          <p:cNvSpPr txBox="1">
            <a:spLocks noChangeArrowheads="1"/>
          </p:cNvSpPr>
          <p:nvPr/>
        </p:nvSpPr>
        <p:spPr>
          <a:xfrm>
            <a:off x="5103935" y="4437063"/>
            <a:ext cx="3722077" cy="792162"/>
          </a:xfrm>
          <a:prstGeom prst="rect">
            <a:avLst/>
          </a:prstGeom>
        </p:spPr>
        <p:txBody>
          <a:bodyPr/>
          <a:lstStyle/>
          <a:p>
            <a:pPr algn="ctr" fontAlgn="auto">
              <a:spcAft>
                <a:spcPts val="0"/>
              </a:spcAft>
              <a:defRPr/>
            </a:pPr>
            <a:r>
              <a:rPr lang="nl-NL" dirty="0">
                <a:latin typeface="+mj-lt"/>
                <a:ea typeface="+mj-ea"/>
                <a:cs typeface="+mj-cs"/>
              </a:rPr>
              <a:t>functionality doesn’t change</a:t>
            </a:r>
          </a:p>
        </p:txBody>
      </p:sp>
      <p:sp>
        <p:nvSpPr>
          <p:cNvPr id="9" name="Rectangle 2"/>
          <p:cNvSpPr txBox="1">
            <a:spLocks noChangeArrowheads="1"/>
          </p:cNvSpPr>
          <p:nvPr/>
        </p:nvSpPr>
        <p:spPr>
          <a:xfrm>
            <a:off x="650631" y="4437063"/>
            <a:ext cx="3058258" cy="792162"/>
          </a:xfrm>
          <a:prstGeom prst="rect">
            <a:avLst/>
          </a:prstGeom>
        </p:spPr>
        <p:txBody>
          <a:bodyPr/>
          <a:lstStyle/>
          <a:p>
            <a:pPr algn="ctr" fontAlgn="auto">
              <a:spcAft>
                <a:spcPts val="0"/>
              </a:spcAft>
              <a:defRPr/>
            </a:pPr>
            <a:r>
              <a:rPr lang="nl-NL" dirty="0">
                <a:latin typeface="+mj-lt"/>
                <a:ea typeface="+mj-ea"/>
                <a:cs typeface="+mj-cs"/>
              </a:rPr>
              <a:t>improve design</a:t>
            </a:r>
          </a:p>
        </p:txBody>
      </p:sp>
    </p:spTree>
    <p:extLst>
      <p:ext uri="{BB962C8B-B14F-4D97-AF65-F5344CB8AC3E}">
        <p14:creationId xmlns:p14="http://schemas.microsoft.com/office/powerpoint/2010/main" val="7682330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bwMode="auto">
          <a:xfrm>
            <a:off x="383931" y="27082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Why?</a:t>
            </a:r>
          </a:p>
        </p:txBody>
      </p:sp>
      <p:sp>
        <p:nvSpPr>
          <p:cNvPr id="5" name="Rectangle 2"/>
          <p:cNvSpPr txBox="1">
            <a:spLocks noChangeArrowheads="1"/>
          </p:cNvSpPr>
          <p:nvPr/>
        </p:nvSpPr>
        <p:spPr>
          <a:xfrm>
            <a:off x="716574" y="1628775"/>
            <a:ext cx="3058257" cy="792163"/>
          </a:xfrm>
          <a:prstGeom prst="rect">
            <a:avLst/>
          </a:prstGeom>
        </p:spPr>
        <p:txBody>
          <a:bodyPr/>
          <a:lstStyle/>
          <a:p>
            <a:pPr algn="ctr" fontAlgn="auto">
              <a:spcAft>
                <a:spcPts val="0"/>
              </a:spcAft>
              <a:defRPr/>
            </a:pPr>
            <a:r>
              <a:rPr lang="en-GB" dirty="0">
                <a:latin typeface="+mj-lt"/>
                <a:ea typeface="+mj-ea"/>
                <a:cs typeface="+mj-cs"/>
              </a:rPr>
              <a:t>understandable code</a:t>
            </a:r>
            <a:endParaRPr lang="nl-NL" dirty="0">
              <a:latin typeface="+mj-lt"/>
              <a:ea typeface="+mj-ea"/>
              <a:cs typeface="+mj-cs"/>
            </a:endParaRPr>
          </a:p>
        </p:txBody>
      </p:sp>
      <p:sp>
        <p:nvSpPr>
          <p:cNvPr id="8" name="Rectangle 2"/>
          <p:cNvSpPr txBox="1">
            <a:spLocks noChangeArrowheads="1"/>
          </p:cNvSpPr>
          <p:nvPr/>
        </p:nvSpPr>
        <p:spPr>
          <a:xfrm>
            <a:off x="4705351" y="3644901"/>
            <a:ext cx="4186603" cy="792163"/>
          </a:xfrm>
          <a:prstGeom prst="rect">
            <a:avLst/>
          </a:prstGeom>
        </p:spPr>
        <p:txBody>
          <a:bodyPr/>
          <a:lstStyle/>
          <a:p>
            <a:pPr algn="ctr" fontAlgn="auto">
              <a:spcAft>
                <a:spcPts val="0"/>
              </a:spcAft>
              <a:defRPr/>
            </a:pPr>
            <a:r>
              <a:rPr lang="nl-NL" dirty="0" err="1">
                <a:latin typeface="+mj-lt"/>
                <a:ea typeface="+mj-ea"/>
                <a:cs typeface="+mj-cs"/>
              </a:rPr>
              <a:t>explains</a:t>
            </a:r>
            <a:r>
              <a:rPr lang="nl-NL" dirty="0">
                <a:latin typeface="+mj-lt"/>
                <a:ea typeface="+mj-ea"/>
                <a:cs typeface="+mj-cs"/>
              </a:rPr>
              <a:t> </a:t>
            </a:r>
            <a:r>
              <a:rPr lang="nl-NL" dirty="0" err="1" smtClean="0">
                <a:latin typeface="+mj-lt"/>
                <a:ea typeface="+mj-ea"/>
                <a:cs typeface="+mj-cs"/>
              </a:rPr>
              <a:t>functionality</a:t>
            </a:r>
            <a:r>
              <a:rPr lang="nl-NL" dirty="0" smtClean="0">
                <a:latin typeface="+mj-lt"/>
                <a:ea typeface="+mj-ea"/>
                <a:cs typeface="+mj-cs"/>
              </a:rPr>
              <a:t> </a:t>
            </a:r>
            <a:r>
              <a:rPr lang="nl-NL" dirty="0">
                <a:latin typeface="+mj-lt"/>
                <a:ea typeface="+mj-ea"/>
                <a:cs typeface="+mj-cs"/>
              </a:rPr>
              <a:t>better</a:t>
            </a:r>
          </a:p>
          <a:p>
            <a:pPr algn="ctr" fontAlgn="auto">
              <a:spcAft>
                <a:spcPts val="0"/>
              </a:spcAft>
              <a:defRPr/>
            </a:pPr>
            <a:r>
              <a:rPr lang="nl-NL" dirty="0">
                <a:latin typeface="+mj-lt"/>
                <a:ea typeface="+mj-ea"/>
                <a:cs typeface="+mj-cs"/>
              </a:rPr>
              <a:t>(readable)</a:t>
            </a:r>
          </a:p>
        </p:txBody>
      </p:sp>
      <p:sp>
        <p:nvSpPr>
          <p:cNvPr id="6" name="Rectangle 2"/>
          <p:cNvSpPr txBox="1">
            <a:spLocks noChangeArrowheads="1"/>
          </p:cNvSpPr>
          <p:nvPr/>
        </p:nvSpPr>
        <p:spPr>
          <a:xfrm>
            <a:off x="4306766" y="765176"/>
            <a:ext cx="3788019" cy="792163"/>
          </a:xfrm>
          <a:prstGeom prst="rect">
            <a:avLst/>
          </a:prstGeom>
        </p:spPr>
        <p:txBody>
          <a:bodyPr/>
          <a:lstStyle/>
          <a:p>
            <a:pPr algn="ctr" fontAlgn="auto">
              <a:spcAft>
                <a:spcPts val="0"/>
              </a:spcAft>
              <a:defRPr/>
            </a:pPr>
            <a:r>
              <a:rPr lang="en-GB" dirty="0">
                <a:latin typeface="+mj-lt"/>
                <a:ea typeface="+mj-ea"/>
                <a:cs typeface="+mj-cs"/>
              </a:rPr>
              <a:t>maintainable and adaptable</a:t>
            </a:r>
            <a:endParaRPr lang="nl-NL" dirty="0">
              <a:latin typeface="+mj-lt"/>
              <a:ea typeface="+mj-ea"/>
              <a:cs typeface="+mj-cs"/>
            </a:endParaRPr>
          </a:p>
        </p:txBody>
      </p:sp>
      <p:sp>
        <p:nvSpPr>
          <p:cNvPr id="9" name="Rectangle 2"/>
          <p:cNvSpPr txBox="1">
            <a:spLocks noChangeArrowheads="1"/>
          </p:cNvSpPr>
          <p:nvPr/>
        </p:nvSpPr>
        <p:spPr>
          <a:xfrm>
            <a:off x="517281" y="4652963"/>
            <a:ext cx="3058257" cy="792162"/>
          </a:xfrm>
          <a:prstGeom prst="rect">
            <a:avLst/>
          </a:prstGeom>
        </p:spPr>
        <p:txBody>
          <a:bodyPr/>
          <a:lstStyle/>
          <a:p>
            <a:pPr algn="ctr" fontAlgn="auto">
              <a:spcAft>
                <a:spcPts val="0"/>
              </a:spcAft>
              <a:defRPr/>
            </a:pPr>
            <a:r>
              <a:rPr lang="en-GB" dirty="0">
                <a:latin typeface="+mj-lt"/>
                <a:ea typeface="+mj-ea"/>
                <a:cs typeface="+mj-cs"/>
              </a:rPr>
              <a:t>detect errors in code</a:t>
            </a:r>
            <a:endParaRPr lang="nl-NL" dirty="0">
              <a:latin typeface="+mj-lt"/>
              <a:ea typeface="+mj-ea"/>
              <a:cs typeface="+mj-cs"/>
            </a:endParaRPr>
          </a:p>
        </p:txBody>
      </p:sp>
      <p:sp>
        <p:nvSpPr>
          <p:cNvPr id="10" name="Rectangle 2"/>
          <p:cNvSpPr txBox="1">
            <a:spLocks noChangeArrowheads="1"/>
          </p:cNvSpPr>
          <p:nvPr/>
        </p:nvSpPr>
        <p:spPr>
          <a:xfrm>
            <a:off x="3974124" y="5229226"/>
            <a:ext cx="3058258" cy="792163"/>
          </a:xfrm>
          <a:prstGeom prst="rect">
            <a:avLst/>
          </a:prstGeom>
        </p:spPr>
        <p:txBody>
          <a:bodyPr/>
          <a:lstStyle/>
          <a:p>
            <a:pPr algn="ctr" fontAlgn="auto">
              <a:spcAft>
                <a:spcPts val="0"/>
              </a:spcAft>
              <a:defRPr/>
            </a:pPr>
            <a:r>
              <a:rPr lang="en-GB" dirty="0">
                <a:latin typeface="+mj-lt"/>
                <a:ea typeface="+mj-ea"/>
                <a:cs typeface="+mj-cs"/>
              </a:rPr>
              <a:t>develop faster</a:t>
            </a:r>
            <a:endParaRPr lang="nl-NL" dirty="0">
              <a:latin typeface="+mj-lt"/>
              <a:ea typeface="+mj-ea"/>
              <a:cs typeface="+mj-cs"/>
            </a:endParaRPr>
          </a:p>
        </p:txBody>
      </p:sp>
    </p:spTree>
    <p:extLst>
      <p:ext uri="{BB962C8B-B14F-4D97-AF65-F5344CB8AC3E}">
        <p14:creationId xmlns:p14="http://schemas.microsoft.com/office/powerpoint/2010/main" val="16901159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6" grpId="0"/>
      <p:bldP spid="9" grpId="0"/>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nl-BE" dirty="0" err="1" smtClean="0"/>
              <a:t>Ugly</a:t>
            </a:r>
            <a:r>
              <a:rPr lang="nl-BE" dirty="0" smtClean="0"/>
              <a:t> code is hard </a:t>
            </a:r>
            <a:r>
              <a:rPr lang="nl-BE" dirty="0" err="1" smtClean="0"/>
              <a:t>to</a:t>
            </a:r>
            <a:r>
              <a:rPr lang="nl-BE" dirty="0" smtClean="0"/>
              <a:t> change</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69929"/>
            <a:ext cx="6010275"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
          <p:cNvSpPr txBox="1">
            <a:spLocks noChangeArrowheads="1"/>
          </p:cNvSpPr>
          <p:nvPr/>
        </p:nvSpPr>
        <p:spPr>
          <a:xfrm>
            <a:off x="5711375" y="4394524"/>
            <a:ext cx="3058257" cy="991668"/>
          </a:xfrm>
          <a:prstGeom prst="rect">
            <a:avLst/>
          </a:prstGeom>
        </p:spPr>
        <p:txBody>
          <a:bodyPr/>
          <a:lstStyle/>
          <a:p>
            <a:pPr fontAlgn="auto">
              <a:spcAft>
                <a:spcPts val="0"/>
              </a:spcAft>
              <a:defRPr/>
            </a:pPr>
            <a:r>
              <a:rPr lang="en-GB" dirty="0" smtClean="0">
                <a:latin typeface="+mj-lt"/>
                <a:ea typeface="+mj-ea"/>
                <a:cs typeface="+mj-cs"/>
              </a:rPr>
              <a:t>Understandable, maintainable, readable code</a:t>
            </a:r>
            <a:endParaRPr lang="nl-NL" dirty="0">
              <a:latin typeface="+mj-lt"/>
              <a:ea typeface="+mj-ea"/>
              <a:cs typeface="+mj-cs"/>
            </a:endParaRPr>
          </a:p>
        </p:txBody>
      </p:sp>
    </p:spTree>
    <p:extLst>
      <p:ext uri="{BB962C8B-B14F-4D97-AF65-F5344CB8AC3E}">
        <p14:creationId xmlns:p14="http://schemas.microsoft.com/office/powerpoint/2010/main" val="3795218594"/>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bwMode="auto">
          <a:xfrm>
            <a:off x="383931" y="27082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err="1" smtClean="0"/>
              <a:t>When</a:t>
            </a:r>
            <a:r>
              <a:rPr lang="nl-BE" dirty="0" smtClean="0"/>
              <a:t>?</a:t>
            </a:r>
          </a:p>
        </p:txBody>
      </p:sp>
      <p:sp>
        <p:nvSpPr>
          <p:cNvPr id="5" name="Rectangle 2"/>
          <p:cNvSpPr txBox="1">
            <a:spLocks noChangeArrowheads="1"/>
          </p:cNvSpPr>
          <p:nvPr/>
        </p:nvSpPr>
        <p:spPr>
          <a:xfrm>
            <a:off x="716574" y="1628775"/>
            <a:ext cx="3058257" cy="792163"/>
          </a:xfrm>
          <a:prstGeom prst="rect">
            <a:avLst/>
          </a:prstGeom>
        </p:spPr>
        <p:txBody>
          <a:bodyPr/>
          <a:lstStyle/>
          <a:p>
            <a:pPr algn="ctr" fontAlgn="auto">
              <a:spcAft>
                <a:spcPts val="0"/>
              </a:spcAft>
              <a:defRPr/>
            </a:pPr>
            <a:r>
              <a:rPr lang="en-GB" dirty="0" smtClean="0">
                <a:latin typeface="+mj-lt"/>
                <a:ea typeface="+mj-ea"/>
                <a:cs typeface="+mj-cs"/>
              </a:rPr>
              <a:t>ALWAYS</a:t>
            </a:r>
            <a:endParaRPr lang="nl-NL" dirty="0">
              <a:latin typeface="+mj-lt"/>
              <a:ea typeface="+mj-ea"/>
              <a:cs typeface="+mj-cs"/>
            </a:endParaRPr>
          </a:p>
        </p:txBody>
      </p:sp>
      <p:sp>
        <p:nvSpPr>
          <p:cNvPr id="8" name="Rectangle 2"/>
          <p:cNvSpPr txBox="1">
            <a:spLocks noChangeArrowheads="1"/>
          </p:cNvSpPr>
          <p:nvPr/>
        </p:nvSpPr>
        <p:spPr>
          <a:xfrm>
            <a:off x="5436577" y="4868863"/>
            <a:ext cx="3058258" cy="792162"/>
          </a:xfrm>
          <a:prstGeom prst="rect">
            <a:avLst/>
          </a:prstGeom>
        </p:spPr>
        <p:txBody>
          <a:bodyPr/>
          <a:lstStyle/>
          <a:p>
            <a:pPr algn="ctr" fontAlgn="auto">
              <a:spcAft>
                <a:spcPts val="0"/>
              </a:spcAft>
              <a:defRPr/>
            </a:pPr>
            <a:r>
              <a:rPr lang="nl-NL" dirty="0">
                <a:latin typeface="+mj-lt"/>
                <a:ea typeface="+mj-ea"/>
                <a:cs typeface="+mj-cs"/>
              </a:rPr>
              <a:t>while reading code</a:t>
            </a:r>
          </a:p>
        </p:txBody>
      </p:sp>
      <p:sp>
        <p:nvSpPr>
          <p:cNvPr id="6" name="Rectangle 2"/>
          <p:cNvSpPr txBox="1">
            <a:spLocks noChangeArrowheads="1"/>
          </p:cNvSpPr>
          <p:nvPr/>
        </p:nvSpPr>
        <p:spPr>
          <a:xfrm>
            <a:off x="4306766" y="765176"/>
            <a:ext cx="3921369" cy="792163"/>
          </a:xfrm>
          <a:prstGeom prst="rect">
            <a:avLst/>
          </a:prstGeom>
        </p:spPr>
        <p:txBody>
          <a:bodyPr/>
          <a:lstStyle/>
          <a:p>
            <a:pPr algn="ctr" fontAlgn="auto">
              <a:spcAft>
                <a:spcPts val="0"/>
              </a:spcAft>
              <a:defRPr/>
            </a:pPr>
            <a:r>
              <a:rPr lang="en-GB" dirty="0">
                <a:latin typeface="+mj-lt"/>
                <a:ea typeface="+mj-ea"/>
                <a:cs typeface="+mj-cs"/>
              </a:rPr>
              <a:t>before implementing functionality</a:t>
            </a:r>
            <a:endParaRPr lang="nl-NL" dirty="0">
              <a:latin typeface="+mj-lt"/>
              <a:ea typeface="+mj-ea"/>
              <a:cs typeface="+mj-cs"/>
            </a:endParaRPr>
          </a:p>
        </p:txBody>
      </p:sp>
      <p:sp>
        <p:nvSpPr>
          <p:cNvPr id="7" name="Rectangle 2"/>
          <p:cNvSpPr txBox="1">
            <a:spLocks noChangeArrowheads="1"/>
          </p:cNvSpPr>
          <p:nvPr/>
        </p:nvSpPr>
        <p:spPr>
          <a:xfrm>
            <a:off x="383931" y="4292601"/>
            <a:ext cx="3058258" cy="792163"/>
          </a:xfrm>
          <a:prstGeom prst="rect">
            <a:avLst/>
          </a:prstGeom>
        </p:spPr>
        <p:txBody>
          <a:bodyPr/>
          <a:lstStyle/>
          <a:p>
            <a:pPr algn="ctr" fontAlgn="auto">
              <a:spcAft>
                <a:spcPts val="0"/>
              </a:spcAft>
              <a:defRPr/>
            </a:pPr>
            <a:r>
              <a:rPr lang="en-GB" dirty="0">
                <a:solidFill>
                  <a:srgbClr val="FF0000"/>
                </a:solidFill>
                <a:latin typeface="+mj-lt"/>
                <a:ea typeface="+mj-ea"/>
                <a:cs typeface="+mj-cs"/>
              </a:rPr>
              <a:t>NO</a:t>
            </a:r>
            <a:r>
              <a:rPr lang="en-GB" dirty="0">
                <a:latin typeface="+mj-lt"/>
                <a:ea typeface="+mj-ea"/>
                <a:cs typeface="+mj-cs"/>
              </a:rPr>
              <a:t> ‘</a:t>
            </a:r>
            <a:r>
              <a:rPr lang="en-GB" dirty="0" err="1">
                <a:latin typeface="+mj-lt"/>
                <a:ea typeface="+mj-ea"/>
                <a:cs typeface="+mj-cs"/>
              </a:rPr>
              <a:t>refactor</a:t>
            </a:r>
            <a:r>
              <a:rPr lang="en-GB" dirty="0">
                <a:latin typeface="+mj-lt"/>
                <a:ea typeface="+mj-ea"/>
                <a:cs typeface="+mj-cs"/>
              </a:rPr>
              <a:t> sprints’</a:t>
            </a:r>
            <a:endParaRPr lang="nl-NL" dirty="0">
              <a:latin typeface="+mj-lt"/>
              <a:ea typeface="+mj-ea"/>
              <a:cs typeface="+mj-cs"/>
            </a:endParaRPr>
          </a:p>
        </p:txBody>
      </p:sp>
    </p:spTree>
    <p:extLst>
      <p:ext uri="{BB962C8B-B14F-4D97-AF65-F5344CB8AC3E}">
        <p14:creationId xmlns:p14="http://schemas.microsoft.com/office/powerpoint/2010/main" val="16324074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6"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bwMode="auto">
          <a:xfrm>
            <a:off x="184638" y="20605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How?</a:t>
            </a:r>
          </a:p>
        </p:txBody>
      </p:sp>
      <p:sp>
        <p:nvSpPr>
          <p:cNvPr id="5" name="Rectangle 2"/>
          <p:cNvSpPr txBox="1">
            <a:spLocks noChangeArrowheads="1"/>
          </p:cNvSpPr>
          <p:nvPr/>
        </p:nvSpPr>
        <p:spPr>
          <a:xfrm>
            <a:off x="5303228" y="4292601"/>
            <a:ext cx="3058257" cy="792163"/>
          </a:xfrm>
          <a:prstGeom prst="rect">
            <a:avLst/>
          </a:prstGeom>
        </p:spPr>
        <p:txBody>
          <a:bodyPr/>
          <a:lstStyle/>
          <a:p>
            <a:pPr algn="ctr" fontAlgn="auto">
              <a:spcAft>
                <a:spcPts val="0"/>
              </a:spcAft>
              <a:defRPr/>
            </a:pPr>
            <a:r>
              <a:rPr lang="en-GB" dirty="0">
                <a:latin typeface="+mj-lt"/>
                <a:ea typeface="+mj-ea"/>
                <a:cs typeface="+mj-cs"/>
              </a:rPr>
              <a:t>run tests</a:t>
            </a:r>
            <a:endParaRPr lang="nl-NL" dirty="0">
              <a:latin typeface="+mj-lt"/>
              <a:ea typeface="+mj-ea"/>
              <a:cs typeface="+mj-cs"/>
            </a:endParaRPr>
          </a:p>
        </p:txBody>
      </p:sp>
      <p:sp>
        <p:nvSpPr>
          <p:cNvPr id="6" name="Rectangle 2"/>
          <p:cNvSpPr txBox="1">
            <a:spLocks noChangeArrowheads="1"/>
          </p:cNvSpPr>
          <p:nvPr/>
        </p:nvSpPr>
        <p:spPr>
          <a:xfrm>
            <a:off x="5369170" y="1196976"/>
            <a:ext cx="3058258" cy="792163"/>
          </a:xfrm>
          <a:prstGeom prst="rect">
            <a:avLst/>
          </a:prstGeom>
        </p:spPr>
        <p:txBody>
          <a:bodyPr/>
          <a:lstStyle/>
          <a:p>
            <a:pPr algn="ctr" fontAlgn="auto">
              <a:spcAft>
                <a:spcPts val="0"/>
              </a:spcAft>
              <a:defRPr/>
            </a:pPr>
            <a:r>
              <a:rPr lang="en-GB" dirty="0">
                <a:latin typeface="+mj-lt"/>
                <a:ea typeface="+mj-ea"/>
                <a:cs typeface="+mj-cs"/>
              </a:rPr>
              <a:t>complete set of tests</a:t>
            </a:r>
            <a:endParaRPr lang="nl-NL" dirty="0">
              <a:latin typeface="+mj-lt"/>
              <a:ea typeface="+mj-ea"/>
              <a:cs typeface="+mj-cs"/>
            </a:endParaRPr>
          </a:p>
        </p:txBody>
      </p:sp>
      <p:sp>
        <p:nvSpPr>
          <p:cNvPr id="7" name="Curved Left Arrow 6"/>
          <p:cNvSpPr/>
          <p:nvPr/>
        </p:nvSpPr>
        <p:spPr>
          <a:xfrm>
            <a:off x="4572000" y="3789363"/>
            <a:ext cx="1595804" cy="2087562"/>
          </a:xfrm>
          <a:prstGeom prst="curvedLeftArrow">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nl-BE">
              <a:solidFill>
                <a:schemeClr val="tx1"/>
              </a:solidFill>
            </a:endParaRPr>
          </a:p>
        </p:txBody>
      </p:sp>
      <p:sp>
        <p:nvSpPr>
          <p:cNvPr id="10" name="Curved Left Arrow 9"/>
          <p:cNvSpPr/>
          <p:nvPr/>
        </p:nvSpPr>
        <p:spPr>
          <a:xfrm rot="10800000">
            <a:off x="2710962" y="3644901"/>
            <a:ext cx="1595804" cy="2087563"/>
          </a:xfrm>
          <a:prstGeom prst="curvedLeftArrow">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a:solidFill>
                <a:schemeClr val="tx1"/>
              </a:solidFill>
            </a:endParaRPr>
          </a:p>
        </p:txBody>
      </p:sp>
      <p:sp>
        <p:nvSpPr>
          <p:cNvPr id="11" name="Rectangle 2"/>
          <p:cNvSpPr txBox="1">
            <a:spLocks noChangeArrowheads="1"/>
          </p:cNvSpPr>
          <p:nvPr/>
        </p:nvSpPr>
        <p:spPr>
          <a:xfrm>
            <a:off x="1" y="4365626"/>
            <a:ext cx="3058258" cy="792163"/>
          </a:xfrm>
          <a:prstGeom prst="rect">
            <a:avLst/>
          </a:prstGeom>
        </p:spPr>
        <p:txBody>
          <a:bodyPr/>
          <a:lstStyle/>
          <a:p>
            <a:pPr algn="ctr" fontAlgn="auto">
              <a:spcAft>
                <a:spcPts val="0"/>
              </a:spcAft>
              <a:defRPr/>
            </a:pPr>
            <a:r>
              <a:rPr lang="en-GB" dirty="0">
                <a:latin typeface="+mj-lt"/>
                <a:ea typeface="+mj-ea"/>
                <a:cs typeface="+mj-cs"/>
              </a:rPr>
              <a:t>small change</a:t>
            </a:r>
            <a:endParaRPr lang="nl-NL" dirty="0">
              <a:latin typeface="+mj-lt"/>
              <a:ea typeface="+mj-ea"/>
              <a:cs typeface="+mj-cs"/>
            </a:endParaRPr>
          </a:p>
        </p:txBody>
      </p:sp>
      <p:sp>
        <p:nvSpPr>
          <p:cNvPr id="12" name="Rectangle 2"/>
          <p:cNvSpPr txBox="1">
            <a:spLocks noChangeArrowheads="1"/>
          </p:cNvSpPr>
          <p:nvPr/>
        </p:nvSpPr>
        <p:spPr>
          <a:xfrm>
            <a:off x="1049216" y="404813"/>
            <a:ext cx="3058258" cy="792162"/>
          </a:xfrm>
          <a:prstGeom prst="rect">
            <a:avLst/>
          </a:prstGeom>
        </p:spPr>
        <p:txBody>
          <a:bodyPr/>
          <a:lstStyle/>
          <a:p>
            <a:pPr algn="ctr" fontAlgn="auto">
              <a:spcAft>
                <a:spcPts val="0"/>
              </a:spcAft>
              <a:defRPr/>
            </a:pPr>
            <a:r>
              <a:rPr lang="en-GB" dirty="0">
                <a:latin typeface="+mj-lt"/>
                <a:ea typeface="+mj-ea"/>
                <a:cs typeface="+mj-cs"/>
              </a:rPr>
              <a:t>major refactor -&gt; plan</a:t>
            </a:r>
            <a:endParaRPr lang="nl-NL" dirty="0">
              <a:latin typeface="+mj-lt"/>
              <a:ea typeface="+mj-ea"/>
              <a:cs typeface="+mj-cs"/>
            </a:endParaRPr>
          </a:p>
        </p:txBody>
      </p:sp>
    </p:spTree>
    <p:extLst>
      <p:ext uri="{BB962C8B-B14F-4D97-AF65-F5344CB8AC3E}">
        <p14:creationId xmlns:p14="http://schemas.microsoft.com/office/powerpoint/2010/main" val="16887919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10" grpId="0" animBg="1"/>
      <p:bldP spid="11" grpId="0"/>
      <p:bldP spid="1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nl-BE" dirty="0" err="1" smtClean="0"/>
              <a:t>Refactoring</a:t>
            </a:r>
            <a:endParaRPr lang="nl-BE" dirty="0" smtClean="0"/>
          </a:p>
        </p:txBody>
      </p:sp>
      <p:sp>
        <p:nvSpPr>
          <p:cNvPr id="5" name="Rectangle 2"/>
          <p:cNvSpPr txBox="1">
            <a:spLocks noChangeArrowheads="1"/>
          </p:cNvSpPr>
          <p:nvPr/>
        </p:nvSpPr>
        <p:spPr>
          <a:xfrm>
            <a:off x="626301" y="5086228"/>
            <a:ext cx="3321333" cy="792163"/>
          </a:xfrm>
          <a:prstGeom prst="rect">
            <a:avLst/>
          </a:prstGeom>
        </p:spPr>
        <p:txBody>
          <a:bodyPr/>
          <a:lstStyle/>
          <a:p>
            <a:pPr fontAlgn="auto">
              <a:spcAft>
                <a:spcPts val="0"/>
              </a:spcAft>
              <a:defRPr/>
            </a:pPr>
            <a:r>
              <a:rPr lang="en-GB" dirty="0">
                <a:latin typeface="+mj-lt"/>
                <a:ea typeface="+mj-ea"/>
                <a:cs typeface="+mj-cs"/>
              </a:rPr>
              <a:t>change structure of the </a:t>
            </a:r>
            <a:r>
              <a:rPr lang="en-GB" dirty="0" smtClean="0">
                <a:latin typeface="+mj-lt"/>
                <a:ea typeface="+mj-ea"/>
                <a:cs typeface="+mj-cs"/>
              </a:rPr>
              <a:t>code</a:t>
            </a:r>
            <a:endParaRPr lang="nl-NL" dirty="0">
              <a:latin typeface="+mj-lt"/>
              <a:ea typeface="+mj-ea"/>
              <a:cs typeface="+mj-cs"/>
            </a:endParaRPr>
          </a:p>
        </p:txBody>
      </p:sp>
      <p:sp>
        <p:nvSpPr>
          <p:cNvPr id="8" name="Rectangle 2"/>
          <p:cNvSpPr txBox="1">
            <a:spLocks noChangeArrowheads="1"/>
          </p:cNvSpPr>
          <p:nvPr/>
        </p:nvSpPr>
        <p:spPr>
          <a:xfrm>
            <a:off x="5068235" y="5086228"/>
            <a:ext cx="3722077" cy="792162"/>
          </a:xfrm>
          <a:prstGeom prst="rect">
            <a:avLst/>
          </a:prstGeom>
        </p:spPr>
        <p:txBody>
          <a:bodyPr/>
          <a:lstStyle/>
          <a:p>
            <a:pPr fontAlgn="auto">
              <a:spcAft>
                <a:spcPts val="0"/>
              </a:spcAft>
              <a:defRPr/>
            </a:pPr>
            <a:r>
              <a:rPr lang="nl-NL" dirty="0">
                <a:latin typeface="+mj-lt"/>
                <a:ea typeface="+mj-ea"/>
                <a:cs typeface="+mj-cs"/>
              </a:rPr>
              <a:t>functionality doesn’t change</a:t>
            </a:r>
          </a:p>
        </p:txBody>
      </p:sp>
      <p:sp>
        <p:nvSpPr>
          <p:cNvPr id="6" name="Rectangle 2"/>
          <p:cNvSpPr txBox="1">
            <a:spLocks noChangeArrowheads="1"/>
          </p:cNvSpPr>
          <p:nvPr/>
        </p:nvSpPr>
        <p:spPr>
          <a:xfrm>
            <a:off x="1440000" y="1241031"/>
            <a:ext cx="3058257" cy="792163"/>
          </a:xfrm>
          <a:prstGeom prst="rect">
            <a:avLst/>
          </a:prstGeom>
        </p:spPr>
        <p:txBody>
          <a:bodyPr/>
          <a:lstStyle/>
          <a:p>
            <a:pPr fontAlgn="auto">
              <a:spcAft>
                <a:spcPts val="0"/>
              </a:spcAft>
              <a:defRPr/>
            </a:pPr>
            <a:r>
              <a:rPr lang="en-GB" i="1" dirty="0" smtClean="0">
                <a:latin typeface="+mj-lt"/>
                <a:ea typeface="+mj-ea"/>
                <a:cs typeface="+mj-cs"/>
              </a:rPr>
              <a:t>Keep the code clean</a:t>
            </a:r>
            <a:endParaRPr lang="nl-NL" i="1" dirty="0">
              <a:latin typeface="+mj-lt"/>
              <a:ea typeface="+mj-ea"/>
              <a:cs typeface="+mj-cs"/>
            </a:endParaRPr>
          </a:p>
        </p:txBody>
      </p:sp>
      <p:pic>
        <p:nvPicPr>
          <p:cNvPr id="7" name="Picture 6"/>
          <p:cNvPicPr>
            <a:picLocks noChangeAspect="1"/>
          </p:cNvPicPr>
          <p:nvPr/>
        </p:nvPicPr>
        <p:blipFill>
          <a:blip r:embed="rId3"/>
          <a:stretch>
            <a:fillRect/>
          </a:stretch>
        </p:blipFill>
        <p:spPr>
          <a:xfrm>
            <a:off x="183444" y="1891800"/>
            <a:ext cx="8952089" cy="1477135"/>
          </a:xfrm>
          <a:prstGeom prst="rect">
            <a:avLst/>
          </a:prstGeom>
        </p:spPr>
      </p:pic>
      <p:sp>
        <p:nvSpPr>
          <p:cNvPr id="10" name="Rectangle 2"/>
          <p:cNvSpPr txBox="1">
            <a:spLocks noChangeArrowheads="1"/>
          </p:cNvSpPr>
          <p:nvPr/>
        </p:nvSpPr>
        <p:spPr>
          <a:xfrm>
            <a:off x="76200" y="3415800"/>
            <a:ext cx="1752600" cy="720000"/>
          </a:xfrm>
          <a:prstGeom prst="rect">
            <a:avLst/>
          </a:prstGeom>
        </p:spPr>
        <p:txBody>
          <a:bodyPr/>
          <a:lstStyle/>
          <a:p>
            <a:pPr algn="ctr" fontAlgn="auto">
              <a:spcAft>
                <a:spcPts val="0"/>
              </a:spcAft>
              <a:defRPr/>
            </a:pPr>
            <a:r>
              <a:rPr lang="nl-BE" dirty="0" smtClean="0">
                <a:latin typeface="+mj-lt"/>
                <a:ea typeface="+mj-ea"/>
                <a:cs typeface="+mj-cs"/>
              </a:rPr>
              <a:t>Run tests</a:t>
            </a:r>
            <a:endParaRPr lang="nl-NL" dirty="0">
              <a:latin typeface="+mj-lt"/>
              <a:ea typeface="+mj-ea"/>
              <a:cs typeface="+mj-cs"/>
            </a:endParaRPr>
          </a:p>
        </p:txBody>
      </p:sp>
      <p:sp>
        <p:nvSpPr>
          <p:cNvPr id="11" name="Rectangle 2"/>
          <p:cNvSpPr txBox="1">
            <a:spLocks noChangeArrowheads="1"/>
          </p:cNvSpPr>
          <p:nvPr/>
        </p:nvSpPr>
        <p:spPr>
          <a:xfrm>
            <a:off x="1830917" y="3415800"/>
            <a:ext cx="1905000" cy="720000"/>
          </a:xfrm>
          <a:prstGeom prst="rect">
            <a:avLst/>
          </a:prstGeom>
        </p:spPr>
        <p:txBody>
          <a:bodyPr/>
          <a:lstStyle/>
          <a:p>
            <a:pPr algn="ctr" fontAlgn="auto">
              <a:spcAft>
                <a:spcPts val="0"/>
              </a:spcAft>
              <a:defRPr/>
            </a:pPr>
            <a:r>
              <a:rPr lang="nl-BE" dirty="0" smtClean="0">
                <a:latin typeface="+mj-lt"/>
                <a:ea typeface="+mj-ea"/>
                <a:cs typeface="+mj-cs"/>
              </a:rPr>
              <a:t>Improve structure little bit</a:t>
            </a:r>
            <a:endParaRPr lang="nl-NL" dirty="0">
              <a:latin typeface="+mj-lt"/>
              <a:ea typeface="+mj-ea"/>
              <a:cs typeface="+mj-cs"/>
            </a:endParaRPr>
          </a:p>
        </p:txBody>
      </p:sp>
      <p:sp>
        <p:nvSpPr>
          <p:cNvPr id="12" name="Rectangle 2"/>
          <p:cNvSpPr txBox="1">
            <a:spLocks noChangeArrowheads="1"/>
          </p:cNvSpPr>
          <p:nvPr/>
        </p:nvSpPr>
        <p:spPr>
          <a:xfrm>
            <a:off x="3738034" y="3415800"/>
            <a:ext cx="1752600" cy="720000"/>
          </a:xfrm>
          <a:prstGeom prst="rect">
            <a:avLst/>
          </a:prstGeom>
        </p:spPr>
        <p:txBody>
          <a:bodyPr/>
          <a:lstStyle/>
          <a:p>
            <a:pPr algn="ctr" fontAlgn="auto">
              <a:spcAft>
                <a:spcPts val="0"/>
              </a:spcAft>
              <a:defRPr/>
            </a:pPr>
            <a:r>
              <a:rPr lang="nl-BE" dirty="0" smtClean="0">
                <a:latin typeface="+mj-lt"/>
                <a:ea typeface="+mj-ea"/>
                <a:cs typeface="+mj-cs"/>
              </a:rPr>
              <a:t>Run tests</a:t>
            </a:r>
            <a:endParaRPr lang="nl-NL" dirty="0">
              <a:latin typeface="+mj-lt"/>
              <a:ea typeface="+mj-ea"/>
              <a:cs typeface="+mj-cs"/>
            </a:endParaRPr>
          </a:p>
        </p:txBody>
      </p:sp>
      <p:sp>
        <p:nvSpPr>
          <p:cNvPr id="13" name="Rectangle 2"/>
          <p:cNvSpPr txBox="1">
            <a:spLocks noChangeArrowheads="1"/>
          </p:cNvSpPr>
          <p:nvPr/>
        </p:nvSpPr>
        <p:spPr>
          <a:xfrm>
            <a:off x="7399867" y="3415800"/>
            <a:ext cx="1752600" cy="720000"/>
          </a:xfrm>
          <a:prstGeom prst="rect">
            <a:avLst/>
          </a:prstGeom>
        </p:spPr>
        <p:txBody>
          <a:bodyPr/>
          <a:lstStyle/>
          <a:p>
            <a:pPr algn="ctr" fontAlgn="auto">
              <a:spcAft>
                <a:spcPts val="0"/>
              </a:spcAft>
              <a:defRPr/>
            </a:pPr>
            <a:r>
              <a:rPr lang="nl-BE" dirty="0" smtClean="0">
                <a:latin typeface="+mj-lt"/>
                <a:ea typeface="+mj-ea"/>
                <a:cs typeface="+mj-cs"/>
              </a:rPr>
              <a:t>Run tests</a:t>
            </a:r>
            <a:endParaRPr lang="nl-NL" dirty="0">
              <a:latin typeface="+mj-lt"/>
              <a:ea typeface="+mj-ea"/>
              <a:cs typeface="+mj-cs"/>
            </a:endParaRPr>
          </a:p>
        </p:txBody>
      </p:sp>
      <p:sp>
        <p:nvSpPr>
          <p:cNvPr id="14" name="Rectangle 2"/>
          <p:cNvSpPr txBox="1">
            <a:spLocks noChangeArrowheads="1"/>
          </p:cNvSpPr>
          <p:nvPr/>
        </p:nvSpPr>
        <p:spPr>
          <a:xfrm>
            <a:off x="5492751" y="3415800"/>
            <a:ext cx="1905000" cy="720000"/>
          </a:xfrm>
          <a:prstGeom prst="rect">
            <a:avLst/>
          </a:prstGeom>
        </p:spPr>
        <p:txBody>
          <a:bodyPr/>
          <a:lstStyle/>
          <a:p>
            <a:pPr algn="ctr" fontAlgn="auto">
              <a:spcAft>
                <a:spcPts val="0"/>
              </a:spcAft>
              <a:defRPr/>
            </a:pPr>
            <a:r>
              <a:rPr lang="nl-BE" dirty="0"/>
              <a:t>Improve structure little </a:t>
            </a:r>
            <a:r>
              <a:rPr lang="nl-BE" dirty="0" smtClean="0"/>
              <a:t>bit more</a:t>
            </a:r>
            <a:endParaRPr lang="nl-NL" dirty="0"/>
          </a:p>
        </p:txBody>
      </p:sp>
      <p:sp>
        <p:nvSpPr>
          <p:cNvPr id="2" name="Down Arrow 1"/>
          <p:cNvSpPr/>
          <p:nvPr/>
        </p:nvSpPr>
        <p:spPr>
          <a:xfrm>
            <a:off x="6407673" y="5482309"/>
            <a:ext cx="521600" cy="39608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15" name="Rectangle 2"/>
          <p:cNvSpPr txBox="1">
            <a:spLocks noChangeArrowheads="1"/>
          </p:cNvSpPr>
          <p:nvPr/>
        </p:nvSpPr>
        <p:spPr>
          <a:xfrm>
            <a:off x="5068235" y="5956345"/>
            <a:ext cx="3722077" cy="792162"/>
          </a:xfrm>
          <a:prstGeom prst="rect">
            <a:avLst/>
          </a:prstGeom>
        </p:spPr>
        <p:txBody>
          <a:bodyPr/>
          <a:lstStyle/>
          <a:p>
            <a:pPr fontAlgn="auto">
              <a:spcAft>
                <a:spcPts val="0"/>
              </a:spcAft>
              <a:defRPr/>
            </a:pPr>
            <a:r>
              <a:rPr lang="nl-NL" dirty="0" err="1">
                <a:latin typeface="+mj-lt"/>
                <a:ea typeface="+mj-ea"/>
                <a:cs typeface="+mj-cs"/>
              </a:rPr>
              <a:t>u</a:t>
            </a:r>
            <a:r>
              <a:rPr lang="nl-NL" dirty="0" err="1" smtClean="0">
                <a:latin typeface="+mj-lt"/>
                <a:ea typeface="+mj-ea"/>
                <a:cs typeface="+mj-cs"/>
              </a:rPr>
              <a:t>nmodified</a:t>
            </a:r>
            <a:r>
              <a:rPr lang="nl-NL" dirty="0" smtClean="0">
                <a:latin typeface="+mj-lt"/>
                <a:ea typeface="+mj-ea"/>
                <a:cs typeface="+mj-cs"/>
              </a:rPr>
              <a:t> tests </a:t>
            </a:r>
            <a:r>
              <a:rPr lang="nl-NL" dirty="0" err="1" smtClean="0">
                <a:latin typeface="+mj-lt"/>
                <a:ea typeface="+mj-ea"/>
                <a:cs typeface="+mj-cs"/>
              </a:rPr>
              <a:t>still</a:t>
            </a:r>
            <a:r>
              <a:rPr lang="nl-NL" dirty="0" smtClean="0">
                <a:latin typeface="+mj-lt"/>
                <a:ea typeface="+mj-ea"/>
                <a:cs typeface="+mj-cs"/>
              </a:rPr>
              <a:t> </a:t>
            </a:r>
            <a:r>
              <a:rPr lang="nl-NL" dirty="0" err="1" smtClean="0">
                <a:latin typeface="+mj-lt"/>
                <a:ea typeface="+mj-ea"/>
                <a:cs typeface="+mj-cs"/>
              </a:rPr>
              <a:t>work</a:t>
            </a:r>
            <a:endParaRPr lang="nl-NL" dirty="0">
              <a:latin typeface="+mj-lt"/>
              <a:ea typeface="+mj-ea"/>
              <a:cs typeface="+mj-cs"/>
            </a:endParaRPr>
          </a:p>
        </p:txBody>
      </p:sp>
    </p:spTree>
    <p:extLst>
      <p:ext uri="{BB962C8B-B14F-4D97-AF65-F5344CB8AC3E}">
        <p14:creationId xmlns:p14="http://schemas.microsoft.com/office/powerpoint/2010/main" val="275960129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914400" y="1161257"/>
            <a:ext cx="3058257" cy="792163"/>
          </a:xfrm>
          <a:prstGeom prst="rect">
            <a:avLst/>
          </a:prstGeom>
        </p:spPr>
        <p:txBody>
          <a:bodyPr/>
          <a:lstStyle/>
          <a:p>
            <a:pPr algn="ctr" fontAlgn="auto">
              <a:spcAft>
                <a:spcPts val="0"/>
              </a:spcAft>
              <a:defRPr/>
            </a:pPr>
            <a:r>
              <a:rPr lang="en-GB" dirty="0">
                <a:latin typeface="+mj-lt"/>
                <a:ea typeface="+mj-ea"/>
                <a:cs typeface="+mj-cs"/>
              </a:rPr>
              <a:t>bad code structure</a:t>
            </a:r>
            <a:endParaRPr lang="nl-NL" dirty="0">
              <a:latin typeface="+mj-lt"/>
              <a:ea typeface="+mj-ea"/>
              <a:cs typeface="+mj-cs"/>
            </a:endParaRPr>
          </a:p>
        </p:txBody>
      </p:sp>
      <p:sp>
        <p:nvSpPr>
          <p:cNvPr id="6" name="Rectangle 2"/>
          <p:cNvSpPr txBox="1">
            <a:spLocks noChangeArrowheads="1"/>
          </p:cNvSpPr>
          <p:nvPr/>
        </p:nvSpPr>
        <p:spPr>
          <a:xfrm>
            <a:off x="4306766" y="765176"/>
            <a:ext cx="3853962" cy="792163"/>
          </a:xfrm>
          <a:prstGeom prst="rect">
            <a:avLst/>
          </a:prstGeom>
        </p:spPr>
        <p:txBody>
          <a:bodyPr/>
          <a:lstStyle/>
          <a:p>
            <a:pPr algn="ctr" fontAlgn="auto">
              <a:spcAft>
                <a:spcPts val="0"/>
              </a:spcAft>
              <a:defRPr/>
            </a:pPr>
            <a:r>
              <a:rPr lang="en-GB" dirty="0">
                <a:latin typeface="+mj-lt"/>
                <a:ea typeface="+mj-ea"/>
                <a:cs typeface="+mj-cs"/>
              </a:rPr>
              <a:t>improve by refactoring</a:t>
            </a:r>
            <a:endParaRPr lang="nl-NL" dirty="0">
              <a:latin typeface="+mj-lt"/>
              <a:ea typeface="+mj-ea"/>
              <a:cs typeface="+mj-cs"/>
            </a:endParaRPr>
          </a:p>
        </p:txBody>
      </p:sp>
      <p:sp>
        <p:nvSpPr>
          <p:cNvPr id="7" name="Rectangle 2"/>
          <p:cNvSpPr txBox="1">
            <a:spLocks noChangeArrowheads="1"/>
          </p:cNvSpPr>
          <p:nvPr/>
        </p:nvSpPr>
        <p:spPr>
          <a:xfrm>
            <a:off x="3142767" y="5745163"/>
            <a:ext cx="5716465" cy="792163"/>
          </a:xfrm>
          <a:prstGeom prst="rect">
            <a:avLst/>
          </a:prstGeom>
        </p:spPr>
        <p:txBody>
          <a:bodyPr/>
          <a:lstStyle/>
          <a:p>
            <a:pPr algn="ctr" fontAlgn="auto">
              <a:spcAft>
                <a:spcPts val="0"/>
              </a:spcAft>
              <a:defRPr/>
            </a:pPr>
            <a:r>
              <a:rPr lang="en-GB" dirty="0" err="1">
                <a:latin typeface="+mj-lt"/>
                <a:ea typeface="+mj-ea"/>
                <a:cs typeface="+mj-cs"/>
              </a:rPr>
              <a:t>eg</a:t>
            </a:r>
            <a:r>
              <a:rPr lang="en-GB" dirty="0">
                <a:latin typeface="+mj-lt"/>
                <a:ea typeface="+mj-ea"/>
                <a:cs typeface="+mj-cs"/>
              </a:rPr>
              <a:t>: duplicate code, long method, feature envy  </a:t>
            </a:r>
            <a:endParaRPr lang="nl-NL" dirty="0">
              <a:latin typeface="+mj-lt"/>
              <a:ea typeface="+mj-ea"/>
              <a:cs typeface="+mj-cs"/>
            </a:endParaRPr>
          </a:p>
        </p:txBody>
      </p:sp>
      <p:pic>
        <p:nvPicPr>
          <p:cNvPr id="8" name="Picture 2" descr="http://2.bp.blogspot.com/_IbkhPOy5cIs/TJNZU7VFF9I/AAAAAAAAAUM/0VvUbw5mQ6Y/s1600/Bad+smell+with+tex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1325" y="1752600"/>
            <a:ext cx="3154006" cy="28622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a:xfrm>
            <a:off x="403714" y="4953000"/>
            <a:ext cx="3323492" cy="792163"/>
          </a:xfrm>
          <a:prstGeom prst="rect">
            <a:avLst/>
          </a:prstGeom>
        </p:spPr>
        <p:txBody>
          <a:bodyPr/>
          <a:lstStyle/>
          <a:p>
            <a:pPr algn="ctr" fontAlgn="auto">
              <a:spcAft>
                <a:spcPts val="0"/>
              </a:spcAft>
              <a:defRPr/>
            </a:pPr>
            <a:r>
              <a:rPr lang="en-GB" dirty="0">
                <a:latin typeface="+mj-lt"/>
                <a:ea typeface="+mj-ea"/>
                <a:cs typeface="+mj-cs"/>
              </a:rPr>
              <a:t>production- and test code</a:t>
            </a:r>
            <a:endParaRPr lang="nl-NL" dirty="0">
              <a:latin typeface="+mj-lt"/>
              <a:ea typeface="+mj-ea"/>
              <a:cs typeface="+mj-cs"/>
            </a:endParaRPr>
          </a:p>
        </p:txBody>
      </p:sp>
    </p:spTree>
    <p:extLst>
      <p:ext uri="{BB962C8B-B14F-4D97-AF65-F5344CB8AC3E}">
        <p14:creationId xmlns:p14="http://schemas.microsoft.com/office/powerpoint/2010/main" val="339382924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Autofit/>
          </a:bodyPr>
          <a:lstStyle/>
          <a:p>
            <a:r>
              <a:rPr lang="en-US" dirty="0" smtClean="0"/>
              <a:t>Life of story</a:t>
            </a:r>
            <a:endParaRPr lang="en-US" dirty="0"/>
          </a:p>
        </p:txBody>
      </p:sp>
      <p:pic>
        <p:nvPicPr>
          <p:cNvPr id="3" name="Picture 2"/>
          <p:cNvPicPr>
            <a:picLocks noChangeAspect="1"/>
          </p:cNvPicPr>
          <p:nvPr/>
        </p:nvPicPr>
        <p:blipFill>
          <a:blip r:embed="rId3"/>
          <a:stretch>
            <a:fillRect/>
          </a:stretch>
        </p:blipFill>
        <p:spPr>
          <a:xfrm>
            <a:off x="76200" y="1920012"/>
            <a:ext cx="2667000" cy="1411288"/>
          </a:xfrm>
          <a:prstGeom prst="rect">
            <a:avLst/>
          </a:prstGeom>
        </p:spPr>
      </p:pic>
      <p:pic>
        <p:nvPicPr>
          <p:cNvPr id="4" name="Picture 3"/>
          <p:cNvPicPr>
            <a:picLocks noChangeAspect="1"/>
          </p:cNvPicPr>
          <p:nvPr/>
        </p:nvPicPr>
        <p:blipFill>
          <a:blip r:embed="rId4"/>
          <a:stretch>
            <a:fillRect/>
          </a:stretch>
        </p:blipFill>
        <p:spPr>
          <a:xfrm>
            <a:off x="2895600" y="1916520"/>
            <a:ext cx="1676400" cy="1452880"/>
          </a:xfrm>
          <a:prstGeom prst="rect">
            <a:avLst/>
          </a:prstGeom>
        </p:spPr>
      </p:pic>
      <p:pic>
        <p:nvPicPr>
          <p:cNvPr id="5" name="Picture 4"/>
          <p:cNvPicPr>
            <a:picLocks noChangeAspect="1"/>
          </p:cNvPicPr>
          <p:nvPr/>
        </p:nvPicPr>
        <p:blipFill>
          <a:blip r:embed="rId5"/>
          <a:stretch>
            <a:fillRect/>
          </a:stretch>
        </p:blipFill>
        <p:spPr>
          <a:xfrm>
            <a:off x="4625520" y="2362020"/>
            <a:ext cx="2209800" cy="1007766"/>
          </a:xfrm>
          <a:prstGeom prst="rect">
            <a:avLst/>
          </a:prstGeom>
        </p:spPr>
      </p:pic>
      <p:pic>
        <p:nvPicPr>
          <p:cNvPr id="6" name="Picture 5"/>
          <p:cNvPicPr>
            <a:picLocks noChangeAspect="1"/>
          </p:cNvPicPr>
          <p:nvPr/>
        </p:nvPicPr>
        <p:blipFill>
          <a:blip r:embed="rId6"/>
          <a:stretch>
            <a:fillRect/>
          </a:stretch>
        </p:blipFill>
        <p:spPr>
          <a:xfrm>
            <a:off x="7051365" y="2352445"/>
            <a:ext cx="889000" cy="1028700"/>
          </a:xfrm>
          <a:prstGeom prst="rect">
            <a:avLst/>
          </a:prstGeom>
        </p:spPr>
      </p:pic>
      <p:pic>
        <p:nvPicPr>
          <p:cNvPr id="7" name="Picture 6"/>
          <p:cNvPicPr>
            <a:picLocks noChangeAspect="1"/>
          </p:cNvPicPr>
          <p:nvPr/>
        </p:nvPicPr>
        <p:blipFill>
          <a:blip r:embed="rId7"/>
          <a:stretch>
            <a:fillRect/>
          </a:stretch>
        </p:blipFill>
        <p:spPr>
          <a:xfrm>
            <a:off x="8194365" y="2416900"/>
            <a:ext cx="749300" cy="749300"/>
          </a:xfrm>
          <a:prstGeom prst="rect">
            <a:avLst/>
          </a:prstGeom>
        </p:spPr>
      </p:pic>
      <p:sp>
        <p:nvSpPr>
          <p:cNvPr id="9" name="Rectangle 2"/>
          <p:cNvSpPr txBox="1">
            <a:spLocks noChangeArrowheads="1"/>
          </p:cNvSpPr>
          <p:nvPr/>
        </p:nvSpPr>
        <p:spPr>
          <a:xfrm>
            <a:off x="76200" y="3699600"/>
            <a:ext cx="2667000" cy="720000"/>
          </a:xfrm>
          <a:prstGeom prst="rect">
            <a:avLst/>
          </a:prstGeom>
        </p:spPr>
        <p:txBody>
          <a:bodyPr/>
          <a:lstStyle/>
          <a:p>
            <a:pPr algn="ctr" fontAlgn="auto">
              <a:spcAft>
                <a:spcPts val="0"/>
              </a:spcAft>
              <a:defRPr/>
            </a:pPr>
            <a:r>
              <a:rPr lang="en-GB" dirty="0" smtClean="0">
                <a:latin typeface="+mj-lt"/>
                <a:ea typeface="+mj-ea"/>
                <a:cs typeface="+mj-cs"/>
              </a:rPr>
              <a:t>Pick a story</a:t>
            </a:r>
            <a:endParaRPr lang="nl-NL" dirty="0">
              <a:latin typeface="+mj-lt"/>
              <a:ea typeface="+mj-ea"/>
              <a:cs typeface="+mj-cs"/>
            </a:endParaRPr>
          </a:p>
        </p:txBody>
      </p:sp>
      <p:sp>
        <p:nvSpPr>
          <p:cNvPr id="10" name="Rectangle 2"/>
          <p:cNvSpPr txBox="1">
            <a:spLocks noChangeArrowheads="1"/>
          </p:cNvSpPr>
          <p:nvPr/>
        </p:nvSpPr>
        <p:spPr>
          <a:xfrm>
            <a:off x="2895600" y="3699600"/>
            <a:ext cx="1676400" cy="720000"/>
          </a:xfrm>
          <a:prstGeom prst="rect">
            <a:avLst/>
          </a:prstGeom>
        </p:spPr>
        <p:txBody>
          <a:bodyPr/>
          <a:lstStyle/>
          <a:p>
            <a:pPr algn="ctr" fontAlgn="auto">
              <a:spcAft>
                <a:spcPts val="0"/>
              </a:spcAft>
              <a:defRPr/>
            </a:pPr>
            <a:r>
              <a:rPr lang="en-GB" dirty="0" smtClean="0">
                <a:latin typeface="+mj-lt"/>
                <a:ea typeface="+mj-ea"/>
                <a:cs typeface="+mj-cs"/>
              </a:rPr>
              <a:t>Design</a:t>
            </a:r>
            <a:endParaRPr lang="nl-NL" dirty="0">
              <a:latin typeface="+mj-lt"/>
              <a:ea typeface="+mj-ea"/>
              <a:cs typeface="+mj-cs"/>
            </a:endParaRPr>
          </a:p>
        </p:txBody>
      </p:sp>
      <p:sp>
        <p:nvSpPr>
          <p:cNvPr id="11" name="Rectangle 2"/>
          <p:cNvSpPr txBox="1">
            <a:spLocks noChangeArrowheads="1"/>
          </p:cNvSpPr>
          <p:nvPr/>
        </p:nvSpPr>
        <p:spPr>
          <a:xfrm>
            <a:off x="4724400" y="3699600"/>
            <a:ext cx="1981200" cy="720000"/>
          </a:xfrm>
          <a:prstGeom prst="rect">
            <a:avLst/>
          </a:prstGeom>
        </p:spPr>
        <p:txBody>
          <a:bodyPr/>
          <a:lstStyle/>
          <a:p>
            <a:pPr algn="ctr" fontAlgn="auto">
              <a:spcAft>
                <a:spcPts val="0"/>
              </a:spcAft>
              <a:defRPr/>
            </a:pPr>
            <a:r>
              <a:rPr lang="en-GB" dirty="0" smtClean="0">
                <a:latin typeface="+mj-lt"/>
                <a:ea typeface="+mj-ea"/>
                <a:cs typeface="+mj-cs"/>
              </a:rPr>
              <a:t>Develop</a:t>
            </a:r>
            <a:endParaRPr lang="nl-NL" dirty="0">
              <a:latin typeface="+mj-lt"/>
              <a:ea typeface="+mj-ea"/>
              <a:cs typeface="+mj-cs"/>
            </a:endParaRPr>
          </a:p>
        </p:txBody>
      </p:sp>
      <p:sp>
        <p:nvSpPr>
          <p:cNvPr id="12" name="Rectangle 2"/>
          <p:cNvSpPr txBox="1">
            <a:spLocks noChangeArrowheads="1"/>
          </p:cNvSpPr>
          <p:nvPr/>
        </p:nvSpPr>
        <p:spPr>
          <a:xfrm>
            <a:off x="6858000" y="3699600"/>
            <a:ext cx="1219200" cy="720000"/>
          </a:xfrm>
          <a:prstGeom prst="rect">
            <a:avLst/>
          </a:prstGeom>
        </p:spPr>
        <p:txBody>
          <a:bodyPr/>
          <a:lstStyle/>
          <a:p>
            <a:pPr algn="ctr" fontAlgn="auto">
              <a:spcAft>
                <a:spcPts val="0"/>
              </a:spcAft>
              <a:defRPr/>
            </a:pPr>
            <a:r>
              <a:rPr lang="en-GB" dirty="0" smtClean="0">
                <a:latin typeface="+mj-lt"/>
                <a:ea typeface="+mj-ea"/>
                <a:cs typeface="+mj-cs"/>
              </a:rPr>
              <a:t>Proxy test</a:t>
            </a:r>
            <a:endParaRPr lang="nl-NL" dirty="0">
              <a:latin typeface="+mj-lt"/>
              <a:ea typeface="+mj-ea"/>
              <a:cs typeface="+mj-cs"/>
            </a:endParaRPr>
          </a:p>
        </p:txBody>
      </p:sp>
      <p:sp>
        <p:nvSpPr>
          <p:cNvPr id="13" name="Rectangle 2"/>
          <p:cNvSpPr txBox="1">
            <a:spLocks noChangeArrowheads="1"/>
          </p:cNvSpPr>
          <p:nvPr/>
        </p:nvSpPr>
        <p:spPr>
          <a:xfrm>
            <a:off x="7696200" y="3699600"/>
            <a:ext cx="1752600" cy="720000"/>
          </a:xfrm>
          <a:prstGeom prst="rect">
            <a:avLst/>
          </a:prstGeom>
        </p:spPr>
        <p:txBody>
          <a:bodyPr/>
          <a:lstStyle/>
          <a:p>
            <a:pPr algn="ctr" fontAlgn="auto">
              <a:spcAft>
                <a:spcPts val="0"/>
              </a:spcAft>
              <a:defRPr/>
            </a:pPr>
            <a:r>
              <a:rPr lang="en-GB" dirty="0" smtClean="0">
                <a:latin typeface="+mj-lt"/>
                <a:ea typeface="+mj-ea"/>
                <a:cs typeface="+mj-cs"/>
              </a:rPr>
              <a:t>Done</a:t>
            </a:r>
            <a:endParaRPr lang="nl-NL" dirty="0">
              <a:latin typeface="+mj-lt"/>
              <a:ea typeface="+mj-ea"/>
              <a:cs typeface="+mj-cs"/>
            </a:endParaRPr>
          </a:p>
        </p:txBody>
      </p:sp>
    </p:spTree>
    <p:extLst>
      <p:ext uri="{BB962C8B-B14F-4D97-AF65-F5344CB8AC3E}">
        <p14:creationId xmlns:p14="http://schemas.microsoft.com/office/powerpoint/2010/main" val="354708472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bwMode="auto">
          <a:xfrm>
            <a:off x="383931" y="29241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err="1" smtClean="0"/>
              <a:t>Duplication</a:t>
            </a:r>
            <a:endParaRPr lang="nl-BE" dirty="0" smtClean="0"/>
          </a:p>
        </p:txBody>
      </p:sp>
      <p:sp>
        <p:nvSpPr>
          <p:cNvPr id="5" name="Rectangle 2"/>
          <p:cNvSpPr txBox="1">
            <a:spLocks noChangeArrowheads="1"/>
          </p:cNvSpPr>
          <p:nvPr/>
        </p:nvSpPr>
        <p:spPr>
          <a:xfrm>
            <a:off x="0" y="1628775"/>
            <a:ext cx="5849815" cy="792163"/>
          </a:xfrm>
          <a:prstGeom prst="rect">
            <a:avLst/>
          </a:prstGeom>
        </p:spPr>
        <p:txBody>
          <a:bodyPr/>
          <a:lstStyle/>
          <a:p>
            <a:pPr algn="ctr" fontAlgn="auto">
              <a:spcAft>
                <a:spcPts val="0"/>
              </a:spcAft>
              <a:defRPr/>
            </a:pPr>
            <a:r>
              <a:rPr lang="en-GB" dirty="0">
                <a:latin typeface="+mj-lt"/>
                <a:ea typeface="+mj-ea"/>
                <a:cs typeface="+mj-cs"/>
              </a:rPr>
              <a:t>same code structure in more than one place</a:t>
            </a:r>
            <a:endParaRPr lang="nl-NL" dirty="0">
              <a:latin typeface="+mj-lt"/>
              <a:ea typeface="+mj-ea"/>
              <a:cs typeface="+mj-cs"/>
            </a:endParaRPr>
          </a:p>
        </p:txBody>
      </p:sp>
      <p:sp>
        <p:nvSpPr>
          <p:cNvPr id="6" name="Rectangle 2"/>
          <p:cNvSpPr txBox="1">
            <a:spLocks noChangeArrowheads="1"/>
          </p:cNvSpPr>
          <p:nvPr/>
        </p:nvSpPr>
        <p:spPr>
          <a:xfrm>
            <a:off x="2244969" y="765176"/>
            <a:ext cx="6248400" cy="792163"/>
          </a:xfrm>
          <a:prstGeom prst="rect">
            <a:avLst/>
          </a:prstGeom>
        </p:spPr>
        <p:txBody>
          <a:bodyPr/>
          <a:lstStyle/>
          <a:p>
            <a:pPr algn="ctr" fontAlgn="auto">
              <a:spcAft>
                <a:spcPts val="0"/>
              </a:spcAft>
              <a:defRPr/>
            </a:pPr>
            <a:r>
              <a:rPr lang="en-GB" dirty="0">
                <a:latin typeface="+mj-lt"/>
                <a:ea typeface="+mj-ea"/>
                <a:cs typeface="+mj-cs"/>
              </a:rPr>
              <a:t>same functionality implemented differently</a:t>
            </a:r>
            <a:endParaRPr lang="nl-NL" dirty="0">
              <a:latin typeface="+mj-lt"/>
              <a:ea typeface="+mj-ea"/>
              <a:cs typeface="+mj-cs"/>
            </a:endParaRPr>
          </a:p>
        </p:txBody>
      </p:sp>
      <p:sp>
        <p:nvSpPr>
          <p:cNvPr id="7" name="Rectangle 2"/>
          <p:cNvSpPr txBox="1">
            <a:spLocks noChangeArrowheads="1"/>
          </p:cNvSpPr>
          <p:nvPr/>
        </p:nvSpPr>
        <p:spPr>
          <a:xfrm>
            <a:off x="317989" y="5013326"/>
            <a:ext cx="3720611" cy="792163"/>
          </a:xfrm>
          <a:prstGeom prst="rect">
            <a:avLst/>
          </a:prstGeom>
        </p:spPr>
        <p:txBody>
          <a:bodyPr/>
          <a:lstStyle/>
          <a:p>
            <a:pPr algn="ctr" fontAlgn="auto">
              <a:spcAft>
                <a:spcPts val="0"/>
              </a:spcAft>
              <a:defRPr/>
            </a:pPr>
            <a:r>
              <a:rPr lang="en-GB" dirty="0">
                <a:latin typeface="+mj-lt"/>
                <a:ea typeface="+mj-ea"/>
                <a:cs typeface="+mj-cs"/>
              </a:rPr>
              <a:t>in different places</a:t>
            </a:r>
            <a:endParaRPr lang="nl-NL" dirty="0">
              <a:latin typeface="+mj-lt"/>
              <a:ea typeface="+mj-ea"/>
              <a:cs typeface="+mj-cs"/>
            </a:endParaRPr>
          </a:p>
        </p:txBody>
      </p:sp>
      <p:sp>
        <p:nvSpPr>
          <p:cNvPr id="8" name="Rectangle 2"/>
          <p:cNvSpPr txBox="1">
            <a:spLocks noChangeArrowheads="1"/>
          </p:cNvSpPr>
          <p:nvPr/>
        </p:nvSpPr>
        <p:spPr>
          <a:xfrm>
            <a:off x="3376247" y="4149726"/>
            <a:ext cx="5649058" cy="792163"/>
          </a:xfrm>
          <a:prstGeom prst="rect">
            <a:avLst/>
          </a:prstGeom>
        </p:spPr>
        <p:txBody>
          <a:bodyPr/>
          <a:lstStyle/>
          <a:p>
            <a:pPr algn="ctr" fontAlgn="auto">
              <a:spcAft>
                <a:spcPts val="0"/>
              </a:spcAft>
              <a:defRPr/>
            </a:pPr>
            <a:r>
              <a:rPr lang="nl-BE" dirty="0">
                <a:latin typeface="+mn-lt"/>
                <a:sym typeface="Wingdings" pitchFamily="2" charset="2"/>
              </a:rPr>
              <a:t>E</a:t>
            </a:r>
            <a:r>
              <a:rPr lang="nl-BE" dirty="0">
                <a:latin typeface="+mn-lt"/>
              </a:rPr>
              <a:t>xtract Method, Form Template, Extract Class</a:t>
            </a:r>
            <a:endParaRPr lang="nl-NL" dirty="0">
              <a:latin typeface="+mn-lt"/>
              <a:ea typeface="+mj-ea"/>
              <a:cs typeface="+mj-cs"/>
            </a:endParaRPr>
          </a:p>
        </p:txBody>
      </p:sp>
      <p:sp>
        <p:nvSpPr>
          <p:cNvPr id="9" name="Rectangle 2"/>
          <p:cNvSpPr txBox="1">
            <a:spLocks noChangeArrowheads="1"/>
          </p:cNvSpPr>
          <p:nvPr/>
        </p:nvSpPr>
        <p:spPr>
          <a:xfrm>
            <a:off x="4771292" y="5661026"/>
            <a:ext cx="3722077" cy="792163"/>
          </a:xfrm>
          <a:prstGeom prst="rect">
            <a:avLst/>
          </a:prstGeom>
        </p:spPr>
        <p:txBody>
          <a:bodyPr/>
          <a:lstStyle/>
          <a:p>
            <a:pPr algn="ctr" fontAlgn="auto">
              <a:spcAft>
                <a:spcPts val="0"/>
              </a:spcAft>
              <a:defRPr/>
            </a:pPr>
            <a:r>
              <a:rPr lang="en-GB" dirty="0">
                <a:latin typeface="+mj-lt"/>
                <a:ea typeface="+mj-ea"/>
                <a:cs typeface="+mj-cs"/>
              </a:rPr>
              <a:t>Don’t Repeat Yourself</a:t>
            </a:r>
            <a:endParaRPr lang="nl-NL" dirty="0">
              <a:latin typeface="+mj-lt"/>
              <a:ea typeface="+mj-ea"/>
              <a:cs typeface="+mj-cs"/>
            </a:endParaRPr>
          </a:p>
        </p:txBody>
      </p:sp>
      <p:sp>
        <p:nvSpPr>
          <p:cNvPr id="10" name="Rectangle 2"/>
          <p:cNvSpPr txBox="1">
            <a:spLocks noChangeArrowheads="1"/>
          </p:cNvSpPr>
          <p:nvPr/>
        </p:nvSpPr>
        <p:spPr>
          <a:xfrm>
            <a:off x="4637943" y="2276476"/>
            <a:ext cx="4506057" cy="792163"/>
          </a:xfrm>
          <a:prstGeom prst="rect">
            <a:avLst/>
          </a:prstGeom>
        </p:spPr>
        <p:txBody>
          <a:bodyPr/>
          <a:lstStyle/>
          <a:p>
            <a:pPr algn="ctr" fontAlgn="auto">
              <a:spcAft>
                <a:spcPts val="0"/>
              </a:spcAft>
              <a:defRPr/>
            </a:pPr>
            <a:r>
              <a:rPr lang="en-GB" dirty="0">
                <a:latin typeface="+mj-lt"/>
                <a:ea typeface="+mj-ea"/>
                <a:cs typeface="+mj-cs"/>
              </a:rPr>
              <a:t>Duplication is the root of all evil</a:t>
            </a:r>
            <a:endParaRPr lang="nl-NL" dirty="0">
              <a:latin typeface="+mj-lt"/>
              <a:ea typeface="+mj-ea"/>
              <a:cs typeface="+mj-cs"/>
            </a:endParaRPr>
          </a:p>
        </p:txBody>
      </p:sp>
      <p:pic>
        <p:nvPicPr>
          <p:cNvPr id="2050" name="Picture 2" descr="http://www.delete-duplicate-files.com/images/how-duplicate-files-appea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07" y="2024856"/>
            <a:ext cx="2857500" cy="284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71360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bwMode="auto">
          <a:xfrm>
            <a:off x="383931" y="27082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Long method</a:t>
            </a:r>
          </a:p>
        </p:txBody>
      </p:sp>
      <p:sp>
        <p:nvSpPr>
          <p:cNvPr id="5" name="Rectangle 2"/>
          <p:cNvSpPr txBox="1">
            <a:spLocks noChangeArrowheads="1"/>
          </p:cNvSpPr>
          <p:nvPr/>
        </p:nvSpPr>
        <p:spPr>
          <a:xfrm>
            <a:off x="252047" y="1628775"/>
            <a:ext cx="3058258" cy="792163"/>
          </a:xfrm>
          <a:prstGeom prst="rect">
            <a:avLst/>
          </a:prstGeom>
        </p:spPr>
        <p:txBody>
          <a:bodyPr/>
          <a:lstStyle/>
          <a:p>
            <a:pPr algn="ctr" fontAlgn="auto">
              <a:spcAft>
                <a:spcPts val="0"/>
              </a:spcAft>
              <a:defRPr/>
            </a:pPr>
            <a:r>
              <a:rPr lang="en-GB" dirty="0">
                <a:latin typeface="+mj-lt"/>
                <a:ea typeface="+mj-ea"/>
                <a:cs typeface="+mj-cs"/>
              </a:rPr>
              <a:t>difficult to understand</a:t>
            </a:r>
            <a:endParaRPr lang="nl-NL" dirty="0">
              <a:latin typeface="+mj-lt"/>
              <a:ea typeface="+mj-ea"/>
              <a:cs typeface="+mj-cs"/>
            </a:endParaRPr>
          </a:p>
        </p:txBody>
      </p:sp>
      <p:sp>
        <p:nvSpPr>
          <p:cNvPr id="6" name="Rectangle 2"/>
          <p:cNvSpPr txBox="1">
            <a:spLocks noChangeArrowheads="1"/>
          </p:cNvSpPr>
          <p:nvPr/>
        </p:nvSpPr>
        <p:spPr>
          <a:xfrm>
            <a:off x="2577613" y="404813"/>
            <a:ext cx="4785946" cy="792162"/>
          </a:xfrm>
          <a:prstGeom prst="rect">
            <a:avLst/>
          </a:prstGeom>
        </p:spPr>
        <p:txBody>
          <a:bodyPr/>
          <a:lstStyle/>
          <a:p>
            <a:pPr algn="ctr" fontAlgn="auto">
              <a:spcAft>
                <a:spcPts val="0"/>
              </a:spcAft>
              <a:defRPr/>
            </a:pPr>
            <a:r>
              <a:rPr lang="en-GB" dirty="0">
                <a:latin typeface="+mj-lt"/>
                <a:ea typeface="+mj-ea"/>
                <a:cs typeface="+mj-cs"/>
              </a:rPr>
              <a:t>multiple responsibilities</a:t>
            </a:r>
            <a:endParaRPr lang="nl-NL" dirty="0">
              <a:latin typeface="+mj-lt"/>
              <a:ea typeface="+mj-ea"/>
              <a:cs typeface="+mj-cs"/>
            </a:endParaRPr>
          </a:p>
        </p:txBody>
      </p:sp>
      <p:sp>
        <p:nvSpPr>
          <p:cNvPr id="7" name="Rectangle 2"/>
          <p:cNvSpPr txBox="1">
            <a:spLocks noChangeArrowheads="1"/>
          </p:cNvSpPr>
          <p:nvPr/>
        </p:nvSpPr>
        <p:spPr>
          <a:xfrm>
            <a:off x="4771292" y="5300663"/>
            <a:ext cx="3788020" cy="792162"/>
          </a:xfrm>
          <a:prstGeom prst="rect">
            <a:avLst/>
          </a:prstGeom>
        </p:spPr>
        <p:txBody>
          <a:bodyPr/>
          <a:lstStyle/>
          <a:p>
            <a:pPr algn="ctr" fontAlgn="auto">
              <a:spcAft>
                <a:spcPts val="0"/>
              </a:spcAft>
              <a:defRPr/>
            </a:pPr>
            <a:r>
              <a:rPr lang="en-GB" dirty="0">
                <a:latin typeface="+mj-lt"/>
                <a:ea typeface="+mj-ea"/>
                <a:cs typeface="+mj-cs"/>
              </a:rPr>
              <a:t>comments in method?</a:t>
            </a:r>
            <a:endParaRPr lang="nl-NL" dirty="0">
              <a:latin typeface="+mj-lt"/>
              <a:ea typeface="+mj-ea"/>
              <a:cs typeface="+mj-cs"/>
            </a:endParaRPr>
          </a:p>
        </p:txBody>
      </p:sp>
      <p:sp>
        <p:nvSpPr>
          <p:cNvPr id="8" name="Rectangle 2"/>
          <p:cNvSpPr txBox="1">
            <a:spLocks noChangeArrowheads="1"/>
          </p:cNvSpPr>
          <p:nvPr/>
        </p:nvSpPr>
        <p:spPr>
          <a:xfrm>
            <a:off x="184639" y="4221163"/>
            <a:ext cx="5583115" cy="792162"/>
          </a:xfrm>
          <a:prstGeom prst="rect">
            <a:avLst/>
          </a:prstGeom>
        </p:spPr>
        <p:txBody>
          <a:bodyPr/>
          <a:lstStyle/>
          <a:p>
            <a:pPr algn="ctr" fontAlgn="auto">
              <a:spcAft>
                <a:spcPts val="0"/>
              </a:spcAft>
              <a:defRPr/>
            </a:pPr>
            <a:r>
              <a:rPr lang="nl-BE" dirty="0">
                <a:latin typeface="+mn-lt"/>
                <a:sym typeface="Wingdings" pitchFamily="2" charset="2"/>
              </a:rPr>
              <a:t>Extract Method, Replace Temp with Query</a:t>
            </a:r>
            <a:endParaRPr lang="nl-NL" dirty="0">
              <a:latin typeface="+mn-lt"/>
              <a:ea typeface="+mj-ea"/>
              <a:cs typeface="+mj-cs"/>
            </a:endParaRPr>
          </a:p>
        </p:txBody>
      </p:sp>
      <p:sp>
        <p:nvSpPr>
          <p:cNvPr id="9" name="Rectangle 2"/>
          <p:cNvSpPr txBox="1">
            <a:spLocks noChangeArrowheads="1"/>
          </p:cNvSpPr>
          <p:nvPr/>
        </p:nvSpPr>
        <p:spPr>
          <a:xfrm>
            <a:off x="5701812" y="1700213"/>
            <a:ext cx="3058257" cy="792162"/>
          </a:xfrm>
          <a:prstGeom prst="rect">
            <a:avLst/>
          </a:prstGeom>
        </p:spPr>
        <p:txBody>
          <a:bodyPr/>
          <a:lstStyle/>
          <a:p>
            <a:pPr algn="ctr" fontAlgn="auto">
              <a:spcAft>
                <a:spcPts val="0"/>
              </a:spcAft>
              <a:defRPr/>
            </a:pPr>
            <a:r>
              <a:rPr lang="en-GB" dirty="0">
                <a:latin typeface="+mj-lt"/>
                <a:ea typeface="+mj-ea"/>
                <a:cs typeface="+mj-cs"/>
              </a:rPr>
              <a:t>difficult to reuse</a:t>
            </a:r>
            <a:endParaRPr lang="nl-NL" dirty="0">
              <a:latin typeface="+mj-lt"/>
              <a:ea typeface="+mj-ea"/>
              <a:cs typeface="+mj-cs"/>
            </a:endParaRPr>
          </a:p>
        </p:txBody>
      </p:sp>
      <p:pic>
        <p:nvPicPr>
          <p:cNvPr id="4098" name="Picture 2" descr="http://t0.gstatic.com/images?q=tbn:ANd9GcTV4gf_4e1umFbp8_D-LRDqlgM7dXSRyEFjxWm2Pd03TBVnBojRBiK-aMn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869" y="2062956"/>
            <a:ext cx="1581150" cy="289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920668"/>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bwMode="auto">
          <a:xfrm>
            <a:off x="3736731" y="2590800"/>
            <a:ext cx="5407269" cy="11604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Large class</a:t>
            </a:r>
          </a:p>
        </p:txBody>
      </p:sp>
      <p:sp>
        <p:nvSpPr>
          <p:cNvPr id="7" name="Rectangle 2"/>
          <p:cNvSpPr txBox="1">
            <a:spLocks noChangeArrowheads="1"/>
          </p:cNvSpPr>
          <p:nvPr/>
        </p:nvSpPr>
        <p:spPr>
          <a:xfrm>
            <a:off x="5037992" y="3933826"/>
            <a:ext cx="3788020" cy="792163"/>
          </a:xfrm>
          <a:prstGeom prst="rect">
            <a:avLst/>
          </a:prstGeom>
        </p:spPr>
        <p:txBody>
          <a:bodyPr/>
          <a:lstStyle/>
          <a:p>
            <a:pPr algn="ctr" fontAlgn="auto">
              <a:spcAft>
                <a:spcPts val="0"/>
              </a:spcAft>
              <a:defRPr/>
            </a:pPr>
            <a:r>
              <a:rPr lang="en-GB" dirty="0">
                <a:latin typeface="+mj-lt"/>
                <a:ea typeface="+mj-ea"/>
                <a:cs typeface="+mj-cs"/>
              </a:rPr>
              <a:t>a lot of instance variables</a:t>
            </a:r>
            <a:endParaRPr lang="nl-NL" dirty="0">
              <a:latin typeface="+mj-lt"/>
              <a:ea typeface="+mj-ea"/>
              <a:cs typeface="+mj-cs"/>
            </a:endParaRPr>
          </a:p>
        </p:txBody>
      </p:sp>
      <p:sp>
        <p:nvSpPr>
          <p:cNvPr id="8" name="Rectangle 2"/>
          <p:cNvSpPr txBox="1">
            <a:spLocks noChangeArrowheads="1"/>
          </p:cNvSpPr>
          <p:nvPr/>
        </p:nvSpPr>
        <p:spPr>
          <a:xfrm>
            <a:off x="533400" y="5867400"/>
            <a:ext cx="3058258" cy="792163"/>
          </a:xfrm>
          <a:prstGeom prst="rect">
            <a:avLst/>
          </a:prstGeom>
        </p:spPr>
        <p:txBody>
          <a:bodyPr/>
          <a:lstStyle/>
          <a:p>
            <a:pPr algn="ctr" fontAlgn="auto">
              <a:spcAft>
                <a:spcPts val="0"/>
              </a:spcAft>
              <a:defRPr/>
            </a:pPr>
            <a:r>
              <a:rPr lang="nl-BE" dirty="0">
                <a:latin typeface="+mn-lt"/>
                <a:sym typeface="Wingdings" pitchFamily="2" charset="2"/>
              </a:rPr>
              <a:t> Extract (Sub)Class</a:t>
            </a:r>
            <a:endParaRPr lang="nl-NL" dirty="0">
              <a:latin typeface="+mn-lt"/>
              <a:ea typeface="+mj-ea"/>
              <a:cs typeface="+mj-cs"/>
            </a:endParaRPr>
          </a:p>
        </p:txBody>
      </p:sp>
      <p:sp>
        <p:nvSpPr>
          <p:cNvPr id="10" name="Rectangle 2"/>
          <p:cNvSpPr txBox="1">
            <a:spLocks noChangeArrowheads="1"/>
          </p:cNvSpPr>
          <p:nvPr/>
        </p:nvSpPr>
        <p:spPr>
          <a:xfrm>
            <a:off x="4106008" y="5373688"/>
            <a:ext cx="3789485" cy="792162"/>
          </a:xfrm>
          <a:prstGeom prst="rect">
            <a:avLst/>
          </a:prstGeom>
        </p:spPr>
        <p:txBody>
          <a:bodyPr/>
          <a:lstStyle/>
          <a:p>
            <a:pPr algn="ctr" fontAlgn="auto">
              <a:spcAft>
                <a:spcPts val="0"/>
              </a:spcAft>
              <a:defRPr/>
            </a:pPr>
            <a:r>
              <a:rPr lang="en-GB" dirty="0">
                <a:latin typeface="+mj-lt"/>
                <a:ea typeface="+mj-ea"/>
                <a:cs typeface="+mj-cs"/>
              </a:rPr>
              <a:t>instance variables prefixed</a:t>
            </a:r>
            <a:endParaRPr lang="nl-NL" dirty="0">
              <a:latin typeface="+mj-lt"/>
              <a:ea typeface="+mj-ea"/>
              <a:cs typeface="+mj-cs"/>
            </a:endParaRPr>
          </a:p>
        </p:txBody>
      </p:sp>
      <p:sp>
        <p:nvSpPr>
          <p:cNvPr id="11" name="Rectangle 2"/>
          <p:cNvSpPr txBox="1">
            <a:spLocks noChangeArrowheads="1"/>
          </p:cNvSpPr>
          <p:nvPr/>
        </p:nvSpPr>
        <p:spPr>
          <a:xfrm>
            <a:off x="533400" y="990600"/>
            <a:ext cx="3058258" cy="792163"/>
          </a:xfrm>
          <a:prstGeom prst="rect">
            <a:avLst/>
          </a:prstGeom>
        </p:spPr>
        <p:txBody>
          <a:bodyPr/>
          <a:lstStyle/>
          <a:p>
            <a:pPr algn="ctr" fontAlgn="auto">
              <a:spcAft>
                <a:spcPts val="0"/>
              </a:spcAft>
              <a:defRPr/>
            </a:pPr>
            <a:r>
              <a:rPr lang="en-GB" dirty="0">
                <a:latin typeface="+mj-lt"/>
                <a:ea typeface="+mj-ea"/>
                <a:cs typeface="+mj-cs"/>
              </a:rPr>
              <a:t>difficult to understand</a:t>
            </a:r>
            <a:endParaRPr lang="nl-NL" dirty="0">
              <a:latin typeface="+mj-lt"/>
              <a:ea typeface="+mj-ea"/>
              <a:cs typeface="+mj-cs"/>
            </a:endParaRPr>
          </a:p>
        </p:txBody>
      </p:sp>
      <p:sp>
        <p:nvSpPr>
          <p:cNvPr id="12" name="Rectangle 2"/>
          <p:cNvSpPr txBox="1">
            <a:spLocks noChangeArrowheads="1"/>
          </p:cNvSpPr>
          <p:nvPr/>
        </p:nvSpPr>
        <p:spPr>
          <a:xfrm>
            <a:off x="2577613" y="404813"/>
            <a:ext cx="4785946" cy="792162"/>
          </a:xfrm>
          <a:prstGeom prst="rect">
            <a:avLst/>
          </a:prstGeom>
        </p:spPr>
        <p:txBody>
          <a:bodyPr/>
          <a:lstStyle/>
          <a:p>
            <a:pPr algn="ctr" fontAlgn="auto">
              <a:spcAft>
                <a:spcPts val="0"/>
              </a:spcAft>
              <a:defRPr/>
            </a:pPr>
            <a:r>
              <a:rPr lang="en-GB" dirty="0">
                <a:latin typeface="+mj-lt"/>
                <a:ea typeface="+mj-ea"/>
                <a:cs typeface="+mj-cs"/>
              </a:rPr>
              <a:t>multiple responsibilities</a:t>
            </a:r>
            <a:endParaRPr lang="nl-NL" dirty="0">
              <a:latin typeface="+mj-lt"/>
              <a:ea typeface="+mj-ea"/>
              <a:cs typeface="+mj-cs"/>
            </a:endParaRPr>
          </a:p>
        </p:txBody>
      </p:sp>
      <p:sp>
        <p:nvSpPr>
          <p:cNvPr id="13" name="Rectangle 2"/>
          <p:cNvSpPr txBox="1">
            <a:spLocks noChangeArrowheads="1"/>
          </p:cNvSpPr>
          <p:nvPr/>
        </p:nvSpPr>
        <p:spPr>
          <a:xfrm>
            <a:off x="5701812" y="1700213"/>
            <a:ext cx="3058257" cy="792162"/>
          </a:xfrm>
          <a:prstGeom prst="rect">
            <a:avLst/>
          </a:prstGeom>
        </p:spPr>
        <p:txBody>
          <a:bodyPr/>
          <a:lstStyle/>
          <a:p>
            <a:pPr algn="ctr" fontAlgn="auto">
              <a:spcAft>
                <a:spcPts val="0"/>
              </a:spcAft>
              <a:defRPr/>
            </a:pPr>
            <a:r>
              <a:rPr lang="en-GB" dirty="0">
                <a:latin typeface="+mj-lt"/>
                <a:ea typeface="+mj-ea"/>
                <a:cs typeface="+mj-cs"/>
              </a:rPr>
              <a:t>difficult to reuse</a:t>
            </a:r>
            <a:endParaRPr lang="nl-NL" dirty="0">
              <a:latin typeface="+mj-lt"/>
              <a:ea typeface="+mj-ea"/>
              <a:cs typeface="+mj-cs"/>
            </a:endParaRPr>
          </a:p>
        </p:txBody>
      </p:sp>
      <p:pic>
        <p:nvPicPr>
          <p:cNvPr id="5122" name="Picture 2" descr="http://blogs.uit.tufts.edu/digitalcollectionsandarchives/UA136.002.DO.01390.advanc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096294"/>
            <a:ext cx="3785098" cy="2895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95507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bwMode="auto">
          <a:xfrm>
            <a:off x="3906715" y="620713"/>
            <a:ext cx="4919297"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Feature Envy</a:t>
            </a:r>
          </a:p>
        </p:txBody>
      </p:sp>
      <p:sp>
        <p:nvSpPr>
          <p:cNvPr id="5" name="Rectangle 2"/>
          <p:cNvSpPr txBox="1">
            <a:spLocks noChangeArrowheads="1"/>
          </p:cNvSpPr>
          <p:nvPr/>
        </p:nvSpPr>
        <p:spPr>
          <a:xfrm>
            <a:off x="252047" y="549276"/>
            <a:ext cx="3058258" cy="792163"/>
          </a:xfrm>
          <a:prstGeom prst="rect">
            <a:avLst/>
          </a:prstGeom>
        </p:spPr>
        <p:txBody>
          <a:bodyPr/>
          <a:lstStyle/>
          <a:p>
            <a:pPr algn="ctr" fontAlgn="auto">
              <a:spcAft>
                <a:spcPts val="0"/>
              </a:spcAft>
              <a:defRPr/>
            </a:pPr>
            <a:r>
              <a:rPr lang="en-GB" dirty="0">
                <a:latin typeface="+mj-lt"/>
                <a:ea typeface="+mj-ea"/>
                <a:cs typeface="+mj-cs"/>
              </a:rPr>
              <a:t>class is more interested in variables of another class</a:t>
            </a:r>
            <a:endParaRPr lang="nl-NL" dirty="0">
              <a:latin typeface="+mj-lt"/>
              <a:ea typeface="+mj-ea"/>
              <a:cs typeface="+mj-cs"/>
            </a:endParaRPr>
          </a:p>
        </p:txBody>
      </p:sp>
      <p:sp>
        <p:nvSpPr>
          <p:cNvPr id="8" name="Rectangle 2"/>
          <p:cNvSpPr txBox="1">
            <a:spLocks noChangeArrowheads="1"/>
          </p:cNvSpPr>
          <p:nvPr/>
        </p:nvSpPr>
        <p:spPr>
          <a:xfrm>
            <a:off x="5369170" y="5157788"/>
            <a:ext cx="3058258" cy="792162"/>
          </a:xfrm>
          <a:prstGeom prst="rect">
            <a:avLst/>
          </a:prstGeom>
        </p:spPr>
        <p:txBody>
          <a:bodyPr/>
          <a:lstStyle/>
          <a:p>
            <a:pPr algn="ctr" fontAlgn="auto">
              <a:spcAft>
                <a:spcPts val="0"/>
              </a:spcAft>
              <a:defRPr/>
            </a:pPr>
            <a:r>
              <a:rPr lang="nl-BE" dirty="0">
                <a:latin typeface="+mn-lt"/>
                <a:sym typeface="Wingdings" pitchFamily="2" charset="2"/>
              </a:rPr>
              <a:t>Move Method</a:t>
            </a:r>
            <a:endParaRPr lang="nl-NL" dirty="0">
              <a:latin typeface="+mn-lt"/>
              <a:ea typeface="+mj-ea"/>
              <a:cs typeface="+mj-cs"/>
            </a:endParaRPr>
          </a:p>
        </p:txBody>
      </p:sp>
      <p:sp>
        <p:nvSpPr>
          <p:cNvPr id="108549" name="Text Box 4"/>
          <p:cNvSpPr txBox="1">
            <a:spLocks noChangeArrowheads="1"/>
          </p:cNvSpPr>
          <p:nvPr/>
        </p:nvSpPr>
        <p:spPr bwMode="auto">
          <a:xfrm>
            <a:off x="533400" y="1600200"/>
            <a:ext cx="7112977" cy="2308324"/>
          </a:xfrm>
          <a:prstGeom prst="rect">
            <a:avLst/>
          </a:prstGeom>
          <a:noFill/>
          <a:ln w="9525">
            <a:noFill/>
            <a:miter lim="800000"/>
            <a:headEnd/>
            <a:tailEnd/>
          </a:ln>
        </p:spPr>
        <p:txBody>
          <a:bodyPr>
            <a:spAutoFit/>
          </a:bodyPr>
          <a:lstStyle/>
          <a:p>
            <a:r>
              <a:rPr lang="nl-BE" dirty="0">
                <a:solidFill>
                  <a:srgbClr val="7F0055"/>
                </a:solidFill>
                <a:latin typeface="Consolas"/>
              </a:rPr>
              <a:t>public</a:t>
            </a:r>
            <a:r>
              <a:rPr lang="nl-BE" dirty="0">
                <a:solidFill>
                  <a:srgbClr val="000000"/>
                </a:solidFill>
                <a:latin typeface="Consolas"/>
              </a:rPr>
              <a:t> </a:t>
            </a:r>
            <a:r>
              <a:rPr lang="nl-BE" dirty="0">
                <a:solidFill>
                  <a:srgbClr val="7F0055"/>
                </a:solidFill>
                <a:latin typeface="Consolas"/>
              </a:rPr>
              <a:t>class</a:t>
            </a:r>
            <a:r>
              <a:rPr lang="nl-BE" dirty="0">
                <a:solidFill>
                  <a:srgbClr val="000000"/>
                </a:solidFill>
                <a:latin typeface="Consolas"/>
              </a:rPr>
              <a:t> </a:t>
            </a:r>
            <a:r>
              <a:rPr lang="nl-BE" dirty="0" err="1">
                <a:solidFill>
                  <a:srgbClr val="000000"/>
                </a:solidFill>
                <a:latin typeface="Consolas"/>
              </a:rPr>
              <a:t>PaperBoy</a:t>
            </a:r>
            <a:r>
              <a:rPr lang="nl-BE" dirty="0">
                <a:solidFill>
                  <a:srgbClr val="000000"/>
                </a:solidFill>
                <a:latin typeface="Consolas"/>
              </a:rPr>
              <a:t> {</a:t>
            </a:r>
          </a:p>
          <a:p>
            <a:r>
              <a:rPr lang="nl-BE" dirty="0" smtClean="0">
                <a:solidFill>
                  <a:srgbClr val="7F0055"/>
                </a:solidFill>
                <a:latin typeface="Consolas"/>
              </a:rPr>
              <a:t>  public</a:t>
            </a:r>
            <a:r>
              <a:rPr lang="nl-BE" dirty="0" smtClean="0">
                <a:solidFill>
                  <a:srgbClr val="000000"/>
                </a:solidFill>
                <a:latin typeface="Consolas"/>
              </a:rPr>
              <a:t> </a:t>
            </a:r>
            <a:r>
              <a:rPr lang="nl-BE" dirty="0" err="1">
                <a:solidFill>
                  <a:srgbClr val="7F0055"/>
                </a:solidFill>
                <a:latin typeface="Consolas"/>
              </a:rPr>
              <a:t>void</a:t>
            </a:r>
            <a:r>
              <a:rPr lang="nl-BE" dirty="0">
                <a:solidFill>
                  <a:srgbClr val="000000"/>
                </a:solidFill>
                <a:latin typeface="Consolas"/>
              </a:rPr>
              <a:t> </a:t>
            </a:r>
            <a:r>
              <a:rPr lang="nl-BE" dirty="0" err="1">
                <a:solidFill>
                  <a:srgbClr val="000000"/>
                </a:solidFill>
                <a:latin typeface="Consolas"/>
              </a:rPr>
              <a:t>deliverPaper</a:t>
            </a:r>
            <a:r>
              <a:rPr lang="nl-BE" dirty="0">
                <a:solidFill>
                  <a:srgbClr val="000000"/>
                </a:solidFill>
                <a:latin typeface="Consolas"/>
              </a:rPr>
              <a:t>(Customer customer) {</a:t>
            </a:r>
          </a:p>
          <a:p>
            <a:r>
              <a:rPr lang="nl-BE" dirty="0" smtClean="0">
                <a:solidFill>
                  <a:srgbClr val="000000"/>
                </a:solidFill>
                <a:latin typeface="Consolas"/>
              </a:rPr>
              <a:t>    Wallet </a:t>
            </a:r>
            <a:r>
              <a:rPr lang="nl-BE" dirty="0" err="1">
                <a:solidFill>
                  <a:srgbClr val="000000"/>
                </a:solidFill>
                <a:latin typeface="Consolas"/>
              </a:rPr>
              <a:t>customerWallet</a:t>
            </a:r>
            <a:r>
              <a:rPr lang="nl-BE" dirty="0">
                <a:solidFill>
                  <a:srgbClr val="000000"/>
                </a:solidFill>
                <a:latin typeface="Consolas"/>
              </a:rPr>
              <a:t> = </a:t>
            </a:r>
            <a:r>
              <a:rPr lang="nl-BE" dirty="0" err="1">
                <a:solidFill>
                  <a:srgbClr val="000000"/>
                </a:solidFill>
                <a:latin typeface="Consolas"/>
              </a:rPr>
              <a:t>customer.getWallet</a:t>
            </a:r>
            <a:r>
              <a:rPr lang="nl-BE" dirty="0">
                <a:solidFill>
                  <a:srgbClr val="000000"/>
                </a:solidFill>
                <a:latin typeface="Consolas"/>
              </a:rPr>
              <a:t>();</a:t>
            </a:r>
          </a:p>
          <a:p>
            <a:r>
              <a:rPr lang="nl-BE" dirty="0" smtClean="0">
                <a:solidFill>
                  <a:srgbClr val="7F0055"/>
                </a:solidFill>
                <a:latin typeface="Consolas"/>
              </a:rPr>
              <a:t>    </a:t>
            </a:r>
            <a:r>
              <a:rPr lang="nl-BE" dirty="0" err="1" smtClean="0">
                <a:solidFill>
                  <a:srgbClr val="7F0055"/>
                </a:solidFill>
                <a:latin typeface="Consolas"/>
              </a:rPr>
              <a:t>if</a:t>
            </a:r>
            <a:r>
              <a:rPr lang="nl-BE" dirty="0" smtClean="0">
                <a:solidFill>
                  <a:srgbClr val="000000"/>
                </a:solidFill>
                <a:latin typeface="Consolas"/>
              </a:rPr>
              <a:t> </a:t>
            </a:r>
            <a:r>
              <a:rPr lang="nl-BE" dirty="0">
                <a:solidFill>
                  <a:srgbClr val="000000"/>
                </a:solidFill>
                <a:latin typeface="Consolas"/>
              </a:rPr>
              <a:t>(</a:t>
            </a:r>
            <a:r>
              <a:rPr lang="nl-BE" dirty="0" err="1">
                <a:solidFill>
                  <a:srgbClr val="000000"/>
                </a:solidFill>
                <a:latin typeface="Consolas"/>
              </a:rPr>
              <a:t>customerWallet.getTotalMoney</a:t>
            </a:r>
            <a:r>
              <a:rPr lang="nl-BE" dirty="0">
                <a:solidFill>
                  <a:srgbClr val="000000"/>
                </a:solidFill>
                <a:latin typeface="Consolas"/>
              </a:rPr>
              <a:t>() &gt; </a:t>
            </a:r>
            <a:r>
              <a:rPr lang="nl-BE" dirty="0" err="1">
                <a:solidFill>
                  <a:srgbClr val="0000C0"/>
                </a:solidFill>
                <a:latin typeface="Consolas"/>
              </a:rPr>
              <a:t>payment</a:t>
            </a:r>
            <a:r>
              <a:rPr lang="nl-BE" dirty="0">
                <a:solidFill>
                  <a:srgbClr val="000000"/>
                </a:solidFill>
                <a:latin typeface="Consolas"/>
              </a:rPr>
              <a:t>) {</a:t>
            </a:r>
          </a:p>
          <a:p>
            <a:r>
              <a:rPr lang="nl-BE" dirty="0" smtClean="0">
                <a:solidFill>
                  <a:srgbClr val="000000"/>
                </a:solidFill>
                <a:latin typeface="Consolas"/>
              </a:rPr>
              <a:t>      </a:t>
            </a:r>
            <a:r>
              <a:rPr lang="nl-BE" dirty="0" err="1" smtClean="0">
                <a:solidFill>
                  <a:srgbClr val="000000"/>
                </a:solidFill>
                <a:latin typeface="Consolas"/>
              </a:rPr>
              <a:t>customerWallet.substractMoney</a:t>
            </a:r>
            <a:r>
              <a:rPr lang="nl-BE" dirty="0" smtClean="0">
                <a:solidFill>
                  <a:srgbClr val="000000"/>
                </a:solidFill>
                <a:latin typeface="Consolas"/>
              </a:rPr>
              <a:t>(</a:t>
            </a:r>
            <a:r>
              <a:rPr lang="nl-BE" dirty="0" err="1" smtClean="0">
                <a:solidFill>
                  <a:srgbClr val="0000C0"/>
                </a:solidFill>
                <a:latin typeface="Consolas"/>
              </a:rPr>
              <a:t>payment</a:t>
            </a:r>
            <a:r>
              <a:rPr lang="nl-BE" dirty="0">
                <a:solidFill>
                  <a:srgbClr val="000000"/>
                </a:solidFill>
                <a:latin typeface="Consolas"/>
              </a:rPr>
              <a:t>);</a:t>
            </a:r>
          </a:p>
          <a:p>
            <a:r>
              <a:rPr lang="nl-BE" dirty="0" smtClean="0">
                <a:solidFill>
                  <a:srgbClr val="000000"/>
                </a:solidFill>
                <a:latin typeface="Consolas"/>
              </a:rPr>
              <a:t>    }</a:t>
            </a:r>
            <a:endParaRPr lang="nl-BE" dirty="0">
              <a:solidFill>
                <a:srgbClr val="000000"/>
              </a:solidFill>
              <a:latin typeface="Consolas"/>
            </a:endParaRPr>
          </a:p>
          <a:p>
            <a:r>
              <a:rPr lang="nl-BE" dirty="0" smtClean="0">
                <a:solidFill>
                  <a:srgbClr val="000000"/>
                </a:solidFill>
                <a:latin typeface="Consolas"/>
              </a:rPr>
              <a:t>  }</a:t>
            </a:r>
          </a:p>
          <a:p>
            <a:r>
              <a:rPr lang="nl-BE" dirty="0">
                <a:solidFill>
                  <a:srgbClr val="000000"/>
                </a:solidFill>
                <a:latin typeface="Consolas"/>
              </a:rPr>
              <a:t>}</a:t>
            </a:r>
            <a:r>
              <a:rPr lang="nl-BE" dirty="0" smtClean="0">
                <a:solidFill>
                  <a:srgbClr val="000000"/>
                </a:solidFill>
                <a:latin typeface="Consolas"/>
              </a:rPr>
              <a:t>	</a:t>
            </a:r>
            <a:endParaRPr lang="nl-BE" dirty="0">
              <a:solidFill>
                <a:srgbClr val="000000"/>
              </a:solidFill>
              <a:latin typeface="Consolas"/>
            </a:endParaRPr>
          </a:p>
        </p:txBody>
      </p:sp>
      <p:pic>
        <p:nvPicPr>
          <p:cNvPr id="6146" name="Picture 2" descr="http://static6.businessinsider.com/image/4ca654ae7f8b9aaa45740800/cheat-test-ex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305" y="3729038"/>
            <a:ext cx="3810000" cy="2857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802109"/>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bwMode="auto">
          <a:xfrm>
            <a:off x="1907704" y="3295685"/>
            <a:ext cx="5635869"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Switch</a:t>
            </a:r>
          </a:p>
        </p:txBody>
      </p:sp>
      <p:sp>
        <p:nvSpPr>
          <p:cNvPr id="5" name="Rectangle 2"/>
          <p:cNvSpPr txBox="1">
            <a:spLocks noChangeArrowheads="1"/>
          </p:cNvSpPr>
          <p:nvPr/>
        </p:nvSpPr>
        <p:spPr>
          <a:xfrm>
            <a:off x="4701189" y="5279048"/>
            <a:ext cx="4785946" cy="792163"/>
          </a:xfrm>
          <a:prstGeom prst="rect">
            <a:avLst/>
          </a:prstGeom>
        </p:spPr>
        <p:txBody>
          <a:bodyPr/>
          <a:lstStyle/>
          <a:p>
            <a:pPr algn="ctr" fontAlgn="auto">
              <a:spcAft>
                <a:spcPts val="0"/>
              </a:spcAft>
              <a:defRPr/>
            </a:pPr>
            <a:r>
              <a:rPr lang="en-GB" dirty="0">
                <a:latin typeface="+mj-lt"/>
                <a:ea typeface="+mj-ea"/>
                <a:cs typeface="+mj-cs"/>
              </a:rPr>
              <a:t>same switch on different places</a:t>
            </a:r>
            <a:endParaRPr lang="nl-NL" dirty="0">
              <a:latin typeface="+mj-lt"/>
              <a:ea typeface="+mj-ea"/>
              <a:cs typeface="+mj-cs"/>
            </a:endParaRPr>
          </a:p>
        </p:txBody>
      </p:sp>
      <p:sp>
        <p:nvSpPr>
          <p:cNvPr id="6" name="Rectangle 2"/>
          <p:cNvSpPr txBox="1">
            <a:spLocks noChangeArrowheads="1"/>
          </p:cNvSpPr>
          <p:nvPr/>
        </p:nvSpPr>
        <p:spPr>
          <a:xfrm>
            <a:off x="3436832" y="4316245"/>
            <a:ext cx="3058257" cy="792162"/>
          </a:xfrm>
          <a:prstGeom prst="rect">
            <a:avLst/>
          </a:prstGeom>
        </p:spPr>
        <p:txBody>
          <a:bodyPr/>
          <a:lstStyle/>
          <a:p>
            <a:pPr algn="ctr" fontAlgn="auto">
              <a:spcAft>
                <a:spcPts val="0"/>
              </a:spcAft>
              <a:defRPr/>
            </a:pPr>
            <a:r>
              <a:rPr lang="en-GB" dirty="0">
                <a:latin typeface="+mj-lt"/>
                <a:ea typeface="+mj-ea"/>
                <a:cs typeface="+mj-cs"/>
              </a:rPr>
              <a:t>difficult to adapt</a:t>
            </a:r>
            <a:endParaRPr lang="nl-NL" dirty="0">
              <a:latin typeface="+mj-lt"/>
              <a:ea typeface="+mj-ea"/>
              <a:cs typeface="+mj-cs"/>
            </a:endParaRPr>
          </a:p>
        </p:txBody>
      </p:sp>
      <p:sp>
        <p:nvSpPr>
          <p:cNvPr id="7" name="Rectangle 2"/>
          <p:cNvSpPr txBox="1">
            <a:spLocks noChangeArrowheads="1"/>
          </p:cNvSpPr>
          <p:nvPr/>
        </p:nvSpPr>
        <p:spPr>
          <a:xfrm>
            <a:off x="5503011" y="3471103"/>
            <a:ext cx="3788019" cy="792163"/>
          </a:xfrm>
          <a:prstGeom prst="rect">
            <a:avLst/>
          </a:prstGeom>
        </p:spPr>
        <p:txBody>
          <a:bodyPr/>
          <a:lstStyle/>
          <a:p>
            <a:pPr algn="ctr" fontAlgn="auto">
              <a:spcAft>
                <a:spcPts val="0"/>
              </a:spcAft>
              <a:defRPr/>
            </a:pPr>
            <a:r>
              <a:rPr lang="en-GB" dirty="0">
                <a:latin typeface="+mj-lt"/>
                <a:ea typeface="+mj-ea"/>
                <a:cs typeface="+mj-cs"/>
              </a:rPr>
              <a:t>switch on type</a:t>
            </a:r>
            <a:endParaRPr lang="nl-NL" dirty="0">
              <a:latin typeface="+mj-lt"/>
              <a:ea typeface="+mj-ea"/>
              <a:cs typeface="+mj-cs"/>
            </a:endParaRPr>
          </a:p>
        </p:txBody>
      </p:sp>
      <p:sp>
        <p:nvSpPr>
          <p:cNvPr id="8" name="Rectangle 2"/>
          <p:cNvSpPr txBox="1">
            <a:spLocks noChangeArrowheads="1"/>
          </p:cNvSpPr>
          <p:nvPr/>
        </p:nvSpPr>
        <p:spPr>
          <a:xfrm>
            <a:off x="827584" y="5166730"/>
            <a:ext cx="3722077" cy="1439863"/>
          </a:xfrm>
          <a:prstGeom prst="rect">
            <a:avLst/>
          </a:prstGeom>
        </p:spPr>
        <p:txBody>
          <a:bodyPr/>
          <a:lstStyle/>
          <a:p>
            <a:pPr algn="ctr" fontAlgn="auto">
              <a:spcAft>
                <a:spcPts val="0"/>
              </a:spcAft>
              <a:defRPr/>
            </a:pPr>
            <a:r>
              <a:rPr lang="nl-BE" dirty="0">
                <a:latin typeface="+mn-lt"/>
                <a:sym typeface="Wingdings" pitchFamily="2" charset="2"/>
              </a:rPr>
              <a:t>Replace Type Code with Subclass, Replace Conditional with Polymorphism</a:t>
            </a:r>
            <a:endParaRPr lang="nl-NL" dirty="0">
              <a:latin typeface="+mn-lt"/>
              <a:ea typeface="+mj-ea"/>
              <a:cs typeface="+mj-cs"/>
            </a:endParaRPr>
          </a:p>
        </p:txBody>
      </p:sp>
      <p:sp>
        <p:nvSpPr>
          <p:cNvPr id="9" name="Rectangle 2"/>
          <p:cNvSpPr txBox="1">
            <a:spLocks noChangeArrowheads="1"/>
          </p:cNvSpPr>
          <p:nvPr/>
        </p:nvSpPr>
        <p:spPr>
          <a:xfrm>
            <a:off x="479181" y="3819940"/>
            <a:ext cx="3058257" cy="792162"/>
          </a:xfrm>
          <a:prstGeom prst="rect">
            <a:avLst/>
          </a:prstGeom>
        </p:spPr>
        <p:txBody>
          <a:bodyPr/>
          <a:lstStyle/>
          <a:p>
            <a:pPr algn="ctr" fontAlgn="auto">
              <a:spcAft>
                <a:spcPts val="0"/>
              </a:spcAft>
              <a:defRPr/>
            </a:pPr>
            <a:r>
              <a:rPr lang="en-GB" dirty="0">
                <a:latin typeface="+mj-lt"/>
                <a:ea typeface="+mj-ea"/>
                <a:cs typeface="+mj-cs"/>
              </a:rPr>
              <a:t>error prone</a:t>
            </a:r>
            <a:endParaRPr lang="nl-NL" dirty="0">
              <a:latin typeface="+mj-lt"/>
              <a:ea typeface="+mj-ea"/>
              <a:cs typeface="+mj-cs"/>
            </a:endParaRPr>
          </a:p>
        </p:txBody>
      </p:sp>
      <p:sp>
        <p:nvSpPr>
          <p:cNvPr id="2" name="Rectangle 1"/>
          <p:cNvSpPr/>
          <p:nvPr/>
        </p:nvSpPr>
        <p:spPr>
          <a:xfrm>
            <a:off x="936694" y="337106"/>
            <a:ext cx="5760640" cy="2954655"/>
          </a:xfrm>
          <a:prstGeom prst="rect">
            <a:avLst/>
          </a:prstGeom>
        </p:spPr>
        <p:txBody>
          <a:bodyPr wrap="square">
            <a:spAutoFit/>
          </a:bodyPr>
          <a:lstStyle/>
          <a:p>
            <a:r>
              <a:rPr lang="nl-BE" sz="1400" dirty="0">
                <a:solidFill>
                  <a:srgbClr val="7F0055"/>
                </a:solidFill>
                <a:latin typeface="Consolas"/>
              </a:rPr>
              <a:t>double</a:t>
            </a:r>
            <a:r>
              <a:rPr lang="nl-BE" sz="1400" dirty="0">
                <a:solidFill>
                  <a:srgbClr val="000000"/>
                </a:solidFill>
                <a:latin typeface="Consolas"/>
              </a:rPr>
              <a:t> </a:t>
            </a:r>
            <a:r>
              <a:rPr lang="nl-BE" sz="1400" dirty="0" err="1">
                <a:solidFill>
                  <a:srgbClr val="000000"/>
                </a:solidFill>
                <a:latin typeface="Consolas"/>
              </a:rPr>
              <a:t>getSpeed</a:t>
            </a:r>
            <a:r>
              <a:rPr lang="nl-BE" sz="1400" dirty="0">
                <a:solidFill>
                  <a:srgbClr val="000000"/>
                </a:solidFill>
                <a:latin typeface="Consolas"/>
              </a:rPr>
              <a:t>() {</a:t>
            </a:r>
          </a:p>
          <a:p>
            <a:r>
              <a:rPr lang="nl-BE" sz="1400" dirty="0">
                <a:solidFill>
                  <a:srgbClr val="7F0055"/>
                </a:solidFill>
                <a:latin typeface="Consolas"/>
              </a:rPr>
              <a:t>  switch</a:t>
            </a:r>
            <a:r>
              <a:rPr lang="nl-BE" sz="1400" dirty="0">
                <a:solidFill>
                  <a:srgbClr val="000000"/>
                </a:solidFill>
                <a:latin typeface="Consolas"/>
              </a:rPr>
              <a:t> (</a:t>
            </a:r>
            <a:r>
              <a:rPr lang="nl-BE" sz="1400" dirty="0">
                <a:solidFill>
                  <a:srgbClr val="0000C0"/>
                </a:solidFill>
                <a:latin typeface="Consolas"/>
              </a:rPr>
              <a:t>_type</a:t>
            </a:r>
            <a:r>
              <a:rPr lang="nl-BE" sz="1400" dirty="0">
                <a:solidFill>
                  <a:srgbClr val="000000"/>
                </a:solidFill>
                <a:latin typeface="Consolas"/>
              </a:rPr>
              <a:t>) {</a:t>
            </a:r>
          </a:p>
          <a:p>
            <a:r>
              <a:rPr lang="nl-BE" sz="1400" dirty="0">
                <a:solidFill>
                  <a:srgbClr val="7F0055"/>
                </a:solidFill>
                <a:latin typeface="Consolas"/>
              </a:rPr>
              <a:t>    case</a:t>
            </a:r>
            <a:r>
              <a:rPr lang="nl-BE" sz="1400" dirty="0">
                <a:solidFill>
                  <a:srgbClr val="000000"/>
                </a:solidFill>
                <a:latin typeface="Consolas"/>
              </a:rPr>
              <a:t> </a:t>
            </a:r>
            <a:r>
              <a:rPr lang="nl-BE" sz="1400" i="1" dirty="0">
                <a:solidFill>
                  <a:srgbClr val="0000C0"/>
                </a:solidFill>
                <a:latin typeface="Consolas"/>
              </a:rPr>
              <a:t>EUROPEAN</a:t>
            </a:r>
            <a:r>
              <a:rPr lang="nl-BE" sz="1400" i="1" dirty="0">
                <a:solidFill>
                  <a:srgbClr val="000000"/>
                </a:solidFill>
                <a:latin typeface="Consolas"/>
              </a:rPr>
              <a:t>:</a:t>
            </a:r>
          </a:p>
          <a:p>
            <a:r>
              <a:rPr lang="nl-BE" sz="1400" dirty="0">
                <a:solidFill>
                  <a:srgbClr val="7F0055"/>
                </a:solidFill>
                <a:latin typeface="Consolas"/>
              </a:rPr>
              <a:t>      return</a:t>
            </a:r>
            <a:r>
              <a:rPr lang="nl-BE" sz="1400" dirty="0">
                <a:solidFill>
                  <a:srgbClr val="000000"/>
                </a:solidFill>
                <a:latin typeface="Consolas"/>
              </a:rPr>
              <a:t> </a:t>
            </a:r>
            <a:r>
              <a:rPr lang="nl-BE" sz="1400" dirty="0" err="1">
                <a:solidFill>
                  <a:srgbClr val="000000"/>
                </a:solidFill>
                <a:latin typeface="Consolas"/>
              </a:rPr>
              <a:t>getBaseSpeed</a:t>
            </a:r>
            <a:r>
              <a:rPr lang="nl-BE" sz="1400" dirty="0">
                <a:solidFill>
                  <a:srgbClr val="000000"/>
                </a:solidFill>
                <a:latin typeface="Consolas"/>
              </a:rPr>
              <a:t>();</a:t>
            </a:r>
          </a:p>
          <a:p>
            <a:r>
              <a:rPr lang="nl-BE" sz="1400" dirty="0">
                <a:solidFill>
                  <a:srgbClr val="7F0055"/>
                </a:solidFill>
                <a:latin typeface="Consolas"/>
              </a:rPr>
              <a:t>    case</a:t>
            </a:r>
            <a:r>
              <a:rPr lang="nl-BE" sz="1400" dirty="0">
                <a:solidFill>
                  <a:srgbClr val="000000"/>
                </a:solidFill>
                <a:latin typeface="Consolas"/>
              </a:rPr>
              <a:t> </a:t>
            </a:r>
            <a:r>
              <a:rPr lang="nl-BE" sz="1400" i="1" dirty="0">
                <a:solidFill>
                  <a:srgbClr val="0000C0"/>
                </a:solidFill>
                <a:latin typeface="Consolas"/>
              </a:rPr>
              <a:t>AFRICAN</a:t>
            </a:r>
            <a:r>
              <a:rPr lang="nl-BE" sz="1400" i="1" dirty="0">
                <a:solidFill>
                  <a:srgbClr val="000000"/>
                </a:solidFill>
                <a:latin typeface="Consolas"/>
              </a:rPr>
              <a:t>:</a:t>
            </a:r>
          </a:p>
          <a:p>
            <a:r>
              <a:rPr lang="nl-BE" sz="1400" dirty="0">
                <a:solidFill>
                  <a:srgbClr val="7F0055"/>
                </a:solidFill>
                <a:latin typeface="Consolas"/>
              </a:rPr>
              <a:t>      return</a:t>
            </a:r>
            <a:r>
              <a:rPr lang="nl-BE" sz="1400" dirty="0">
                <a:solidFill>
                  <a:srgbClr val="000000"/>
                </a:solidFill>
                <a:latin typeface="Consolas"/>
              </a:rPr>
              <a:t> </a:t>
            </a:r>
            <a:r>
              <a:rPr lang="nl-BE" sz="1400" dirty="0" err="1">
                <a:solidFill>
                  <a:srgbClr val="000000"/>
                </a:solidFill>
                <a:latin typeface="Consolas"/>
              </a:rPr>
              <a:t>getBaseSpeed</a:t>
            </a:r>
            <a:r>
              <a:rPr lang="nl-BE" sz="1400" dirty="0">
                <a:solidFill>
                  <a:srgbClr val="000000"/>
                </a:solidFill>
                <a:latin typeface="Consolas"/>
              </a:rPr>
              <a:t>() - </a:t>
            </a:r>
            <a:r>
              <a:rPr lang="nl-BE" sz="1400" dirty="0" err="1">
                <a:solidFill>
                  <a:srgbClr val="000000"/>
                </a:solidFill>
                <a:latin typeface="Consolas"/>
              </a:rPr>
              <a:t>getLoadFactor</a:t>
            </a:r>
            <a:r>
              <a:rPr lang="nl-BE" sz="1400" dirty="0">
                <a:solidFill>
                  <a:srgbClr val="000000"/>
                </a:solidFill>
                <a:latin typeface="Consolas"/>
              </a:rPr>
              <a:t>() * </a:t>
            </a:r>
            <a:r>
              <a:rPr lang="nl-BE" sz="1400" dirty="0">
                <a:solidFill>
                  <a:srgbClr val="0000C0"/>
                </a:solidFill>
                <a:latin typeface="Consolas"/>
              </a:rPr>
              <a:t>_</a:t>
            </a:r>
            <a:r>
              <a:rPr lang="nl-BE" sz="1400" dirty="0" err="1">
                <a:solidFill>
                  <a:srgbClr val="0000C0"/>
                </a:solidFill>
                <a:latin typeface="Consolas"/>
              </a:rPr>
              <a:t>numberOfCoconuts</a:t>
            </a:r>
            <a:r>
              <a:rPr lang="nl-BE" sz="1400" dirty="0">
                <a:solidFill>
                  <a:srgbClr val="000000"/>
                </a:solidFill>
                <a:latin typeface="Consolas"/>
              </a:rPr>
              <a:t>;</a:t>
            </a:r>
          </a:p>
          <a:p>
            <a:r>
              <a:rPr lang="nl-BE" sz="1400" dirty="0">
                <a:solidFill>
                  <a:srgbClr val="7F0055"/>
                </a:solidFill>
                <a:latin typeface="Consolas"/>
              </a:rPr>
              <a:t>    case</a:t>
            </a:r>
            <a:r>
              <a:rPr lang="nl-BE" sz="1400" dirty="0">
                <a:solidFill>
                  <a:srgbClr val="000000"/>
                </a:solidFill>
                <a:latin typeface="Consolas"/>
              </a:rPr>
              <a:t> </a:t>
            </a:r>
            <a:r>
              <a:rPr lang="nl-BE" sz="1400" i="1" dirty="0">
                <a:solidFill>
                  <a:srgbClr val="0000C0"/>
                </a:solidFill>
                <a:latin typeface="Consolas"/>
              </a:rPr>
              <a:t>NORWEGIAN_BLUE</a:t>
            </a:r>
            <a:r>
              <a:rPr lang="nl-BE" sz="1400" i="1" dirty="0">
                <a:solidFill>
                  <a:srgbClr val="000000"/>
                </a:solidFill>
                <a:latin typeface="Consolas"/>
              </a:rPr>
              <a:t>:</a:t>
            </a:r>
          </a:p>
          <a:p>
            <a:r>
              <a:rPr lang="en-US" sz="1400" dirty="0">
                <a:solidFill>
                  <a:srgbClr val="7F0055"/>
                </a:solidFill>
                <a:latin typeface="Consolas"/>
              </a:rPr>
              <a:t>      return</a:t>
            </a:r>
            <a:r>
              <a:rPr lang="en-US" sz="1400" dirty="0">
                <a:solidFill>
                  <a:srgbClr val="000000"/>
                </a:solidFill>
                <a:latin typeface="Consolas"/>
              </a:rPr>
              <a:t> (</a:t>
            </a:r>
            <a:r>
              <a:rPr lang="en-US" sz="1400" dirty="0">
                <a:solidFill>
                  <a:srgbClr val="0000C0"/>
                </a:solidFill>
                <a:latin typeface="Consolas"/>
              </a:rPr>
              <a:t>_</a:t>
            </a:r>
            <a:r>
              <a:rPr lang="en-US" sz="1400" dirty="0" err="1">
                <a:solidFill>
                  <a:srgbClr val="0000C0"/>
                </a:solidFill>
                <a:latin typeface="Consolas"/>
              </a:rPr>
              <a:t>isNailed</a:t>
            </a:r>
            <a:r>
              <a:rPr lang="en-US" sz="1400" dirty="0">
                <a:solidFill>
                  <a:srgbClr val="000000"/>
                </a:solidFill>
                <a:latin typeface="Consolas"/>
              </a:rPr>
              <a:t>) ? 0 : </a:t>
            </a:r>
            <a:r>
              <a:rPr lang="en-US" sz="1400" dirty="0" err="1">
                <a:solidFill>
                  <a:srgbClr val="000000"/>
                </a:solidFill>
                <a:latin typeface="Consolas"/>
              </a:rPr>
              <a:t>getBaseSpeed</a:t>
            </a:r>
            <a:r>
              <a:rPr lang="en-US" sz="1400" dirty="0">
                <a:solidFill>
                  <a:srgbClr val="000000"/>
                </a:solidFill>
                <a:latin typeface="Consolas"/>
              </a:rPr>
              <a:t>(</a:t>
            </a:r>
            <a:r>
              <a:rPr lang="en-US" sz="1400" dirty="0">
                <a:solidFill>
                  <a:srgbClr val="0000C0"/>
                </a:solidFill>
                <a:latin typeface="Consolas"/>
              </a:rPr>
              <a:t>_voltage</a:t>
            </a:r>
            <a:r>
              <a:rPr lang="en-US" sz="1400" dirty="0">
                <a:solidFill>
                  <a:srgbClr val="000000"/>
                </a:solidFill>
                <a:latin typeface="Consolas"/>
              </a:rPr>
              <a:t>);</a:t>
            </a:r>
          </a:p>
          <a:p>
            <a:r>
              <a:rPr lang="nl-BE" sz="1400" dirty="0">
                <a:solidFill>
                  <a:srgbClr val="000000"/>
                </a:solidFill>
                <a:latin typeface="Consolas"/>
              </a:rPr>
              <a:t>  }</a:t>
            </a:r>
          </a:p>
          <a:p>
            <a:endParaRPr lang="nl-BE" sz="1400" dirty="0">
              <a:latin typeface="Consolas"/>
            </a:endParaRPr>
          </a:p>
          <a:p>
            <a:r>
              <a:rPr lang="en-US" sz="1400" dirty="0">
                <a:solidFill>
                  <a:srgbClr val="7F0055"/>
                </a:solidFill>
                <a:latin typeface="Consolas"/>
              </a:rPr>
              <a:t>  throw</a:t>
            </a:r>
            <a:r>
              <a:rPr lang="en-US" sz="1400" dirty="0">
                <a:solidFill>
                  <a:srgbClr val="000000"/>
                </a:solidFill>
                <a:latin typeface="Consolas"/>
              </a:rPr>
              <a:t> </a:t>
            </a:r>
            <a:r>
              <a:rPr lang="en-US" sz="1400" dirty="0">
                <a:solidFill>
                  <a:srgbClr val="7F0055"/>
                </a:solidFill>
                <a:latin typeface="Consolas"/>
              </a:rPr>
              <a:t>new</a:t>
            </a:r>
            <a:r>
              <a:rPr lang="en-US" sz="1400" dirty="0">
                <a:solidFill>
                  <a:srgbClr val="000000"/>
                </a:solidFill>
                <a:latin typeface="Consolas"/>
              </a:rPr>
              <a:t> </a:t>
            </a:r>
            <a:r>
              <a:rPr lang="en-US" sz="1400" dirty="0" err="1">
                <a:solidFill>
                  <a:srgbClr val="000000"/>
                </a:solidFill>
                <a:latin typeface="Consolas"/>
              </a:rPr>
              <a:t>RuntimeException</a:t>
            </a:r>
            <a:r>
              <a:rPr lang="en-US" sz="1400" dirty="0">
                <a:solidFill>
                  <a:srgbClr val="000000"/>
                </a:solidFill>
                <a:latin typeface="Consolas"/>
              </a:rPr>
              <a:t>(</a:t>
            </a:r>
            <a:r>
              <a:rPr lang="en-US" sz="1400" dirty="0">
                <a:solidFill>
                  <a:srgbClr val="2A00FF"/>
                </a:solidFill>
                <a:latin typeface="Consolas"/>
              </a:rPr>
              <a:t>"should be unreachable"</a:t>
            </a:r>
            <a:r>
              <a:rPr lang="en-US" sz="1400" dirty="0">
                <a:solidFill>
                  <a:srgbClr val="000000"/>
                </a:solidFill>
                <a:latin typeface="Consolas"/>
              </a:rPr>
              <a:t>);</a:t>
            </a:r>
          </a:p>
          <a:p>
            <a:r>
              <a:rPr lang="nl-BE" dirty="0">
                <a:solidFill>
                  <a:srgbClr val="000000"/>
                </a:solidFill>
                <a:latin typeface="Consolas"/>
              </a:rPr>
              <a:t>}</a:t>
            </a:r>
            <a:endParaRPr lang="nl-BE" dirty="0"/>
          </a:p>
        </p:txBody>
      </p:sp>
    </p:spTree>
    <p:extLst>
      <p:ext uri="{BB962C8B-B14F-4D97-AF65-F5344CB8AC3E}">
        <p14:creationId xmlns:p14="http://schemas.microsoft.com/office/powerpoint/2010/main" val="3507511209"/>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bwMode="auto">
          <a:xfrm>
            <a:off x="291612" y="2312194"/>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Speculative Generality</a:t>
            </a:r>
          </a:p>
        </p:txBody>
      </p:sp>
      <p:sp>
        <p:nvSpPr>
          <p:cNvPr id="5" name="Rectangle 2"/>
          <p:cNvSpPr txBox="1">
            <a:spLocks noChangeArrowheads="1"/>
          </p:cNvSpPr>
          <p:nvPr/>
        </p:nvSpPr>
        <p:spPr>
          <a:xfrm>
            <a:off x="252047" y="1628775"/>
            <a:ext cx="3058258" cy="792163"/>
          </a:xfrm>
          <a:prstGeom prst="rect">
            <a:avLst/>
          </a:prstGeom>
        </p:spPr>
        <p:txBody>
          <a:bodyPr/>
          <a:lstStyle/>
          <a:p>
            <a:pPr algn="ctr" fontAlgn="auto">
              <a:spcAft>
                <a:spcPts val="0"/>
              </a:spcAft>
              <a:defRPr/>
            </a:pPr>
            <a:r>
              <a:rPr lang="en-GB" dirty="0">
                <a:latin typeface="+mj-lt"/>
                <a:ea typeface="+mj-ea"/>
                <a:cs typeface="+mj-cs"/>
              </a:rPr>
              <a:t>“For sure we’re going to need...”</a:t>
            </a:r>
            <a:endParaRPr lang="nl-NL" dirty="0">
              <a:latin typeface="+mj-lt"/>
              <a:ea typeface="+mj-ea"/>
              <a:cs typeface="+mj-cs"/>
            </a:endParaRPr>
          </a:p>
        </p:txBody>
      </p:sp>
      <p:sp>
        <p:nvSpPr>
          <p:cNvPr id="6" name="Rectangle 2"/>
          <p:cNvSpPr txBox="1">
            <a:spLocks noChangeArrowheads="1"/>
          </p:cNvSpPr>
          <p:nvPr/>
        </p:nvSpPr>
        <p:spPr>
          <a:xfrm>
            <a:off x="2113084" y="260351"/>
            <a:ext cx="3788020" cy="792163"/>
          </a:xfrm>
          <a:prstGeom prst="rect">
            <a:avLst/>
          </a:prstGeom>
        </p:spPr>
        <p:txBody>
          <a:bodyPr/>
          <a:lstStyle/>
          <a:p>
            <a:pPr algn="ctr" fontAlgn="auto">
              <a:spcAft>
                <a:spcPts val="0"/>
              </a:spcAft>
              <a:defRPr/>
            </a:pPr>
            <a:r>
              <a:rPr lang="en-GB" dirty="0">
                <a:latin typeface="+mj-lt"/>
                <a:ea typeface="+mj-ea"/>
                <a:cs typeface="+mj-cs"/>
              </a:rPr>
              <a:t>“This feature should be added... “</a:t>
            </a:r>
            <a:endParaRPr lang="nl-NL" dirty="0">
              <a:latin typeface="+mj-lt"/>
              <a:ea typeface="+mj-ea"/>
              <a:cs typeface="+mj-cs"/>
            </a:endParaRPr>
          </a:p>
        </p:txBody>
      </p:sp>
      <p:sp>
        <p:nvSpPr>
          <p:cNvPr id="7" name="Rectangle 2"/>
          <p:cNvSpPr txBox="1">
            <a:spLocks noChangeArrowheads="1"/>
          </p:cNvSpPr>
          <p:nvPr/>
        </p:nvSpPr>
        <p:spPr>
          <a:xfrm>
            <a:off x="5355982" y="4005263"/>
            <a:ext cx="3788019" cy="792162"/>
          </a:xfrm>
          <a:prstGeom prst="rect">
            <a:avLst/>
          </a:prstGeom>
        </p:spPr>
        <p:txBody>
          <a:bodyPr/>
          <a:lstStyle/>
          <a:p>
            <a:pPr algn="ctr" fontAlgn="auto">
              <a:spcAft>
                <a:spcPts val="0"/>
              </a:spcAft>
              <a:defRPr/>
            </a:pPr>
            <a:r>
              <a:rPr lang="en-GB" dirty="0">
                <a:latin typeface="+mj-lt"/>
                <a:ea typeface="+mj-ea"/>
                <a:cs typeface="+mj-cs"/>
              </a:rPr>
              <a:t>TDD</a:t>
            </a:r>
            <a:endParaRPr lang="nl-NL" dirty="0">
              <a:latin typeface="+mj-lt"/>
              <a:ea typeface="+mj-ea"/>
              <a:cs typeface="+mj-cs"/>
            </a:endParaRPr>
          </a:p>
        </p:txBody>
      </p:sp>
      <p:sp>
        <p:nvSpPr>
          <p:cNvPr id="8" name="Rectangle 2"/>
          <p:cNvSpPr txBox="1">
            <a:spLocks noChangeArrowheads="1"/>
          </p:cNvSpPr>
          <p:nvPr/>
        </p:nvSpPr>
        <p:spPr>
          <a:xfrm>
            <a:off x="5321545" y="4648200"/>
            <a:ext cx="1928446" cy="865188"/>
          </a:xfrm>
          <a:prstGeom prst="rect">
            <a:avLst/>
          </a:prstGeom>
        </p:spPr>
        <p:txBody>
          <a:bodyPr/>
          <a:lstStyle/>
          <a:p>
            <a:pPr algn="ctr" fontAlgn="auto">
              <a:spcAft>
                <a:spcPts val="0"/>
              </a:spcAft>
              <a:defRPr/>
            </a:pPr>
            <a:r>
              <a:rPr lang="nl-BE" smtClean="0">
                <a:latin typeface="+mn-lt"/>
                <a:sym typeface="Wingdings" pitchFamily="2" charset="2"/>
              </a:rPr>
              <a:t>Proxy - story</a:t>
            </a:r>
            <a:endParaRPr lang="nl-NL" dirty="0">
              <a:latin typeface="+mn-lt"/>
              <a:ea typeface="+mj-ea"/>
              <a:cs typeface="+mj-cs"/>
            </a:endParaRPr>
          </a:p>
        </p:txBody>
      </p:sp>
      <p:sp>
        <p:nvSpPr>
          <p:cNvPr id="9" name="Rectangle 2"/>
          <p:cNvSpPr txBox="1">
            <a:spLocks noChangeArrowheads="1"/>
          </p:cNvSpPr>
          <p:nvPr/>
        </p:nvSpPr>
        <p:spPr>
          <a:xfrm>
            <a:off x="5221166" y="1916113"/>
            <a:ext cx="3922834" cy="792162"/>
          </a:xfrm>
          <a:prstGeom prst="rect">
            <a:avLst/>
          </a:prstGeom>
        </p:spPr>
        <p:txBody>
          <a:bodyPr/>
          <a:lstStyle/>
          <a:p>
            <a:pPr algn="ctr" fontAlgn="auto">
              <a:spcAft>
                <a:spcPts val="0"/>
              </a:spcAft>
              <a:defRPr/>
            </a:pPr>
            <a:r>
              <a:rPr lang="en-GB" dirty="0">
                <a:latin typeface="+mj-lt"/>
                <a:ea typeface="+mj-ea"/>
                <a:cs typeface="+mj-cs"/>
              </a:rPr>
              <a:t>“ ... make it configurable?”</a:t>
            </a:r>
            <a:endParaRPr lang="nl-NL" dirty="0">
              <a:latin typeface="+mj-lt"/>
              <a:ea typeface="+mj-ea"/>
              <a:cs typeface="+mj-cs"/>
            </a:endParaRPr>
          </a:p>
        </p:txBody>
      </p:sp>
      <p:sp>
        <p:nvSpPr>
          <p:cNvPr id="10" name="Rectangle 2"/>
          <p:cNvSpPr txBox="1">
            <a:spLocks noChangeArrowheads="1"/>
          </p:cNvSpPr>
          <p:nvPr/>
        </p:nvSpPr>
        <p:spPr>
          <a:xfrm>
            <a:off x="4372708" y="1125538"/>
            <a:ext cx="3788020" cy="792162"/>
          </a:xfrm>
          <a:prstGeom prst="rect">
            <a:avLst/>
          </a:prstGeom>
        </p:spPr>
        <p:txBody>
          <a:bodyPr/>
          <a:lstStyle/>
          <a:p>
            <a:pPr algn="ctr" fontAlgn="auto">
              <a:spcAft>
                <a:spcPts val="0"/>
              </a:spcAft>
              <a:defRPr/>
            </a:pPr>
            <a:r>
              <a:rPr lang="en-GB" dirty="0">
                <a:latin typeface="+mj-lt"/>
                <a:ea typeface="+mj-ea"/>
                <a:cs typeface="+mj-cs"/>
              </a:rPr>
              <a:t>“Wouldn’t it be cool that ... “</a:t>
            </a:r>
            <a:endParaRPr lang="nl-NL" dirty="0">
              <a:latin typeface="+mj-lt"/>
              <a:ea typeface="+mj-ea"/>
              <a:cs typeface="+mj-cs"/>
            </a:endParaRPr>
          </a:p>
        </p:txBody>
      </p:sp>
      <p:sp>
        <p:nvSpPr>
          <p:cNvPr id="12" name="Rectangle 2"/>
          <p:cNvSpPr txBox="1">
            <a:spLocks noChangeArrowheads="1"/>
          </p:cNvSpPr>
          <p:nvPr/>
        </p:nvSpPr>
        <p:spPr>
          <a:xfrm>
            <a:off x="3200400" y="4114800"/>
            <a:ext cx="3789485" cy="792163"/>
          </a:xfrm>
          <a:prstGeom prst="rect">
            <a:avLst/>
          </a:prstGeom>
        </p:spPr>
        <p:txBody>
          <a:bodyPr/>
          <a:lstStyle/>
          <a:p>
            <a:pPr algn="ctr" fontAlgn="auto">
              <a:spcAft>
                <a:spcPts val="0"/>
              </a:spcAft>
              <a:defRPr/>
            </a:pPr>
            <a:r>
              <a:rPr lang="en-GB" dirty="0">
                <a:latin typeface="+mj-lt"/>
                <a:ea typeface="+mj-ea"/>
                <a:cs typeface="+mj-cs"/>
              </a:rPr>
              <a:t>scope</a:t>
            </a:r>
            <a:endParaRPr lang="nl-NL" dirty="0">
              <a:latin typeface="+mj-lt"/>
              <a:ea typeface="+mj-ea"/>
              <a:cs typeface="+mj-cs"/>
            </a:endParaRPr>
          </a:p>
        </p:txBody>
      </p:sp>
      <p:sp>
        <p:nvSpPr>
          <p:cNvPr id="13" name="Rectangle 2"/>
          <p:cNvSpPr txBox="1">
            <a:spLocks noChangeArrowheads="1"/>
          </p:cNvSpPr>
          <p:nvPr/>
        </p:nvSpPr>
        <p:spPr>
          <a:xfrm>
            <a:off x="4876800" y="5902508"/>
            <a:ext cx="3789485" cy="792162"/>
          </a:xfrm>
          <a:prstGeom prst="rect">
            <a:avLst/>
          </a:prstGeom>
        </p:spPr>
        <p:txBody>
          <a:bodyPr/>
          <a:lstStyle/>
          <a:p>
            <a:pPr algn="ctr" fontAlgn="auto">
              <a:spcAft>
                <a:spcPts val="0"/>
              </a:spcAft>
              <a:defRPr/>
            </a:pPr>
            <a:r>
              <a:rPr lang="en-GB" dirty="0">
                <a:latin typeface="+mj-lt"/>
                <a:ea typeface="+mj-ea"/>
                <a:cs typeface="+mj-cs"/>
              </a:rPr>
              <a:t>unnecessary complexity</a:t>
            </a:r>
            <a:endParaRPr lang="nl-NL" dirty="0">
              <a:latin typeface="+mj-lt"/>
              <a:ea typeface="+mj-ea"/>
              <a:cs typeface="+mj-cs"/>
            </a:endParaRPr>
          </a:p>
        </p:txBody>
      </p:sp>
      <p:pic>
        <p:nvPicPr>
          <p:cNvPr id="8194" name="Picture 2" descr="http://paulgardner.info/wp-content/uploads/2009/04/comple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522" y="3657600"/>
            <a:ext cx="3521318" cy="26409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311988"/>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bwMode="auto">
          <a:xfrm>
            <a:off x="2133600" y="3224610"/>
            <a:ext cx="4460631" cy="840582"/>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Message Chains</a:t>
            </a:r>
          </a:p>
        </p:txBody>
      </p:sp>
      <p:sp>
        <p:nvSpPr>
          <p:cNvPr id="111619" name="Rectangle 2"/>
          <p:cNvSpPr txBox="1">
            <a:spLocks noChangeArrowheads="1"/>
          </p:cNvSpPr>
          <p:nvPr/>
        </p:nvSpPr>
        <p:spPr bwMode="auto">
          <a:xfrm>
            <a:off x="450606" y="5943600"/>
            <a:ext cx="7047035" cy="792162"/>
          </a:xfrm>
          <a:prstGeom prst="rect">
            <a:avLst/>
          </a:prstGeom>
          <a:noFill/>
          <a:ln w="9525">
            <a:noFill/>
            <a:miter lim="800000"/>
            <a:headEnd/>
            <a:tailEnd/>
          </a:ln>
        </p:spPr>
        <p:txBody>
          <a:bodyPr/>
          <a:lstStyle/>
          <a:p>
            <a:r>
              <a:rPr lang="nl-BE">
                <a:latin typeface="Consolas" pitchFamily="49" charset="0"/>
              </a:rPr>
              <a:t>getCustomer().getWallet().getMoney(25);</a:t>
            </a:r>
          </a:p>
        </p:txBody>
      </p:sp>
      <p:sp>
        <p:nvSpPr>
          <p:cNvPr id="7" name="Rectangle 2"/>
          <p:cNvSpPr txBox="1">
            <a:spLocks noChangeArrowheads="1"/>
          </p:cNvSpPr>
          <p:nvPr/>
        </p:nvSpPr>
        <p:spPr>
          <a:xfrm>
            <a:off x="5257800" y="4581525"/>
            <a:ext cx="3788019" cy="792163"/>
          </a:xfrm>
          <a:prstGeom prst="rect">
            <a:avLst/>
          </a:prstGeom>
        </p:spPr>
        <p:txBody>
          <a:bodyPr/>
          <a:lstStyle/>
          <a:p>
            <a:pPr algn="ctr" fontAlgn="auto">
              <a:spcAft>
                <a:spcPts val="0"/>
              </a:spcAft>
              <a:defRPr/>
            </a:pPr>
            <a:r>
              <a:rPr lang="en-GB" dirty="0">
                <a:latin typeface="+mj-lt"/>
                <a:ea typeface="+mj-ea"/>
                <a:cs typeface="+mj-cs"/>
              </a:rPr>
              <a:t>high coupling</a:t>
            </a:r>
            <a:endParaRPr lang="nl-NL" dirty="0">
              <a:latin typeface="+mj-lt"/>
              <a:ea typeface="+mj-ea"/>
              <a:cs typeface="+mj-cs"/>
            </a:endParaRPr>
          </a:p>
        </p:txBody>
      </p:sp>
      <p:sp>
        <p:nvSpPr>
          <p:cNvPr id="11" name="Rectangle 2"/>
          <p:cNvSpPr txBox="1">
            <a:spLocks noChangeArrowheads="1"/>
          </p:cNvSpPr>
          <p:nvPr/>
        </p:nvSpPr>
        <p:spPr>
          <a:xfrm>
            <a:off x="184639" y="4581526"/>
            <a:ext cx="3789485" cy="792163"/>
          </a:xfrm>
          <a:prstGeom prst="rect">
            <a:avLst/>
          </a:prstGeom>
        </p:spPr>
        <p:txBody>
          <a:bodyPr/>
          <a:lstStyle/>
          <a:p>
            <a:pPr algn="ctr" fontAlgn="auto">
              <a:spcAft>
                <a:spcPts val="0"/>
              </a:spcAft>
              <a:defRPr/>
            </a:pPr>
            <a:r>
              <a:rPr lang="nl-BE" dirty="0">
                <a:latin typeface="+mn-lt"/>
                <a:sym typeface="Wingdings" pitchFamily="2" charset="2"/>
              </a:rPr>
              <a:t>Hide Delegate, Move Method</a:t>
            </a:r>
            <a:endParaRPr lang="nl-NL" dirty="0">
              <a:latin typeface="+mn-lt"/>
              <a:ea typeface="+mj-ea"/>
              <a:cs typeface="+mj-cs"/>
            </a:endParaRPr>
          </a:p>
        </p:txBody>
      </p:sp>
      <p:sp>
        <p:nvSpPr>
          <p:cNvPr id="12" name="Rectangle 2"/>
          <p:cNvSpPr txBox="1">
            <a:spLocks noChangeArrowheads="1"/>
          </p:cNvSpPr>
          <p:nvPr/>
        </p:nvSpPr>
        <p:spPr>
          <a:xfrm>
            <a:off x="3505200" y="5164138"/>
            <a:ext cx="3789485" cy="792163"/>
          </a:xfrm>
          <a:prstGeom prst="rect">
            <a:avLst/>
          </a:prstGeom>
        </p:spPr>
        <p:txBody>
          <a:bodyPr/>
          <a:lstStyle/>
          <a:p>
            <a:pPr algn="ctr" fontAlgn="auto">
              <a:spcAft>
                <a:spcPts val="0"/>
              </a:spcAft>
              <a:defRPr/>
            </a:pPr>
            <a:r>
              <a:rPr lang="en-GB" dirty="0">
                <a:latin typeface="+mj-lt"/>
                <a:ea typeface="+mj-ea"/>
                <a:cs typeface="+mj-cs"/>
              </a:rPr>
              <a:t>breakable</a:t>
            </a:r>
            <a:endParaRPr lang="nl-NL" dirty="0">
              <a:latin typeface="+mj-lt"/>
              <a:ea typeface="+mj-ea"/>
              <a:cs typeface="+mj-cs"/>
            </a:endParaRP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609600"/>
            <a:ext cx="4905375" cy="24479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986488235"/>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bwMode="auto">
          <a:xfrm>
            <a:off x="4369045" y="2133600"/>
            <a:ext cx="4590317"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Data Class</a:t>
            </a:r>
          </a:p>
        </p:txBody>
      </p:sp>
      <p:sp>
        <p:nvSpPr>
          <p:cNvPr id="7" name="Rectangle 2"/>
          <p:cNvSpPr txBox="1">
            <a:spLocks noChangeArrowheads="1"/>
          </p:cNvSpPr>
          <p:nvPr/>
        </p:nvSpPr>
        <p:spPr>
          <a:xfrm>
            <a:off x="5169877" y="1125538"/>
            <a:ext cx="3789485" cy="792162"/>
          </a:xfrm>
          <a:prstGeom prst="rect">
            <a:avLst/>
          </a:prstGeom>
        </p:spPr>
        <p:txBody>
          <a:bodyPr/>
          <a:lstStyle/>
          <a:p>
            <a:pPr algn="ctr" fontAlgn="auto">
              <a:spcAft>
                <a:spcPts val="0"/>
              </a:spcAft>
              <a:defRPr/>
            </a:pPr>
            <a:r>
              <a:rPr lang="en-GB" dirty="0">
                <a:latin typeface="+mj-lt"/>
                <a:ea typeface="+mj-ea"/>
                <a:cs typeface="+mj-cs"/>
              </a:rPr>
              <a:t>data manipulated by other classes</a:t>
            </a:r>
            <a:endParaRPr lang="nl-NL" dirty="0">
              <a:latin typeface="+mj-lt"/>
              <a:ea typeface="+mj-ea"/>
              <a:cs typeface="+mj-cs"/>
            </a:endParaRPr>
          </a:p>
        </p:txBody>
      </p:sp>
      <p:sp>
        <p:nvSpPr>
          <p:cNvPr id="11" name="Rectangle 2"/>
          <p:cNvSpPr txBox="1">
            <a:spLocks noChangeArrowheads="1"/>
          </p:cNvSpPr>
          <p:nvPr/>
        </p:nvSpPr>
        <p:spPr>
          <a:xfrm>
            <a:off x="304800" y="4419600"/>
            <a:ext cx="3789485" cy="792163"/>
          </a:xfrm>
          <a:prstGeom prst="rect">
            <a:avLst/>
          </a:prstGeom>
        </p:spPr>
        <p:txBody>
          <a:bodyPr/>
          <a:lstStyle/>
          <a:p>
            <a:pPr algn="ctr" fontAlgn="auto">
              <a:spcAft>
                <a:spcPts val="0"/>
              </a:spcAft>
              <a:defRPr/>
            </a:pPr>
            <a:r>
              <a:rPr lang="nl-BE" dirty="0">
                <a:latin typeface="+mn-lt"/>
                <a:sym typeface="Wingdings" pitchFamily="2" charset="2"/>
              </a:rPr>
              <a:t>Move Method, Encapsulate Fields, Hide Method</a:t>
            </a:r>
            <a:endParaRPr lang="nl-NL" dirty="0">
              <a:latin typeface="+mn-lt"/>
              <a:ea typeface="+mj-ea"/>
              <a:cs typeface="+mj-cs"/>
            </a:endParaRPr>
          </a:p>
        </p:txBody>
      </p:sp>
      <p:sp>
        <p:nvSpPr>
          <p:cNvPr id="12" name="Rectangle 2"/>
          <p:cNvSpPr txBox="1">
            <a:spLocks noChangeArrowheads="1"/>
          </p:cNvSpPr>
          <p:nvPr/>
        </p:nvSpPr>
        <p:spPr>
          <a:xfrm>
            <a:off x="4292112" y="5305426"/>
            <a:ext cx="4851888" cy="1225550"/>
          </a:xfrm>
          <a:prstGeom prst="rect">
            <a:avLst/>
          </a:prstGeom>
        </p:spPr>
        <p:txBody>
          <a:bodyPr/>
          <a:lstStyle/>
          <a:p>
            <a:pPr>
              <a:defRPr/>
            </a:pPr>
            <a:r>
              <a:rPr lang="nl-BE" dirty="0">
                <a:latin typeface="+mn-lt"/>
                <a:sym typeface="Wingdings" pitchFamily="2" charset="2"/>
              </a:rPr>
              <a:t>too much behaviour in service layer, </a:t>
            </a:r>
          </a:p>
          <a:p>
            <a:pPr>
              <a:defRPr/>
            </a:pPr>
            <a:r>
              <a:rPr lang="nl-BE" dirty="0">
                <a:latin typeface="+mn-lt"/>
                <a:sym typeface="Wingdings" pitchFamily="2" charset="2"/>
              </a:rPr>
              <a:t>not enough in domain layer</a:t>
            </a:r>
            <a:endParaRPr lang="nl-BE" dirty="0">
              <a:latin typeface="+mn-lt"/>
            </a:endParaRPr>
          </a:p>
        </p:txBody>
      </p:sp>
      <p:sp>
        <p:nvSpPr>
          <p:cNvPr id="8" name="Rectangle 2"/>
          <p:cNvSpPr txBox="1">
            <a:spLocks noChangeArrowheads="1"/>
          </p:cNvSpPr>
          <p:nvPr/>
        </p:nvSpPr>
        <p:spPr>
          <a:xfrm>
            <a:off x="1143000" y="533400"/>
            <a:ext cx="3789485" cy="792163"/>
          </a:xfrm>
          <a:prstGeom prst="rect">
            <a:avLst/>
          </a:prstGeom>
        </p:spPr>
        <p:txBody>
          <a:bodyPr/>
          <a:lstStyle/>
          <a:p>
            <a:pPr algn="ctr" fontAlgn="auto">
              <a:spcAft>
                <a:spcPts val="0"/>
              </a:spcAft>
              <a:defRPr/>
            </a:pPr>
            <a:r>
              <a:rPr lang="en-GB" dirty="0">
                <a:latin typeface="+mj-lt"/>
                <a:ea typeface="+mj-ea"/>
                <a:cs typeface="+mj-cs"/>
              </a:rPr>
              <a:t>classes with only data</a:t>
            </a:r>
            <a:endParaRPr lang="nl-NL" dirty="0">
              <a:latin typeface="+mj-lt"/>
              <a:ea typeface="+mj-ea"/>
              <a:cs typeface="+mj-cs"/>
            </a:endParaRPr>
          </a:p>
        </p:txBody>
      </p:sp>
      <p:sp>
        <p:nvSpPr>
          <p:cNvPr id="9" name="Rectangle 2"/>
          <p:cNvSpPr txBox="1">
            <a:spLocks noChangeArrowheads="1"/>
          </p:cNvSpPr>
          <p:nvPr/>
        </p:nvSpPr>
        <p:spPr>
          <a:xfrm>
            <a:off x="4837235" y="3860801"/>
            <a:ext cx="3788019" cy="792163"/>
          </a:xfrm>
          <a:prstGeom prst="rect">
            <a:avLst/>
          </a:prstGeom>
        </p:spPr>
        <p:txBody>
          <a:bodyPr/>
          <a:lstStyle/>
          <a:p>
            <a:pPr algn="ctr" fontAlgn="auto">
              <a:spcAft>
                <a:spcPts val="0"/>
              </a:spcAft>
              <a:defRPr/>
            </a:pPr>
            <a:r>
              <a:rPr lang="en-GB" dirty="0">
                <a:latin typeface="+mj-lt"/>
                <a:ea typeface="+mj-ea"/>
                <a:cs typeface="+mj-cs"/>
              </a:rPr>
              <a:t>OO?</a:t>
            </a:r>
            <a:endParaRPr lang="nl-NL" dirty="0">
              <a:latin typeface="+mj-lt"/>
              <a:ea typeface="+mj-ea"/>
              <a:cs typeface="+mj-cs"/>
            </a:endParaRPr>
          </a:p>
        </p:txBody>
      </p:sp>
      <p:pic>
        <p:nvPicPr>
          <p:cNvPr id="10242" name="Picture 2" descr="http://trueleandevelopment.com/blog/wp-content/uploads/2010/10/empty_bo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125538"/>
            <a:ext cx="3333750" cy="2771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91243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bwMode="auto">
          <a:xfrm>
            <a:off x="383931" y="22860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code smells</a:t>
            </a:r>
          </a:p>
        </p:txBody>
      </p:sp>
      <p:sp>
        <p:nvSpPr>
          <p:cNvPr id="7" name="Rectangle 2"/>
          <p:cNvSpPr txBox="1">
            <a:spLocks noChangeArrowheads="1"/>
          </p:cNvSpPr>
          <p:nvPr/>
        </p:nvSpPr>
        <p:spPr>
          <a:xfrm>
            <a:off x="4705351" y="3789363"/>
            <a:ext cx="3788019" cy="792162"/>
          </a:xfrm>
          <a:prstGeom prst="rect">
            <a:avLst/>
          </a:prstGeom>
        </p:spPr>
        <p:txBody>
          <a:bodyPr/>
          <a:lstStyle/>
          <a:p>
            <a:pPr algn="ctr" fontAlgn="auto">
              <a:spcAft>
                <a:spcPts val="0"/>
              </a:spcAft>
              <a:defRPr/>
            </a:pPr>
            <a:r>
              <a:rPr lang="en-GB" dirty="0">
                <a:latin typeface="+mj-lt"/>
                <a:ea typeface="+mj-ea"/>
                <a:cs typeface="+mj-cs"/>
              </a:rPr>
              <a:t>not focussed</a:t>
            </a:r>
            <a:endParaRPr lang="nl-NL" dirty="0">
              <a:latin typeface="+mj-lt"/>
              <a:ea typeface="+mj-ea"/>
              <a:cs typeface="+mj-cs"/>
            </a:endParaRPr>
          </a:p>
        </p:txBody>
      </p:sp>
      <p:sp>
        <p:nvSpPr>
          <p:cNvPr id="11" name="Rectangle 2"/>
          <p:cNvSpPr txBox="1">
            <a:spLocks noChangeArrowheads="1"/>
          </p:cNvSpPr>
          <p:nvPr/>
        </p:nvSpPr>
        <p:spPr>
          <a:xfrm>
            <a:off x="0" y="3644901"/>
            <a:ext cx="3788020" cy="792163"/>
          </a:xfrm>
          <a:prstGeom prst="rect">
            <a:avLst/>
          </a:prstGeom>
        </p:spPr>
        <p:txBody>
          <a:bodyPr/>
          <a:lstStyle/>
          <a:p>
            <a:pPr algn="ctr" fontAlgn="auto">
              <a:spcAft>
                <a:spcPts val="0"/>
              </a:spcAft>
              <a:defRPr/>
            </a:pPr>
            <a:r>
              <a:rPr lang="nl-BE" dirty="0">
                <a:latin typeface="+mn-lt"/>
                <a:sym typeface="Wingdings" pitchFamily="2" charset="2"/>
              </a:rPr>
              <a:t>duplication</a:t>
            </a:r>
            <a:endParaRPr lang="nl-NL" dirty="0">
              <a:latin typeface="+mn-lt"/>
              <a:ea typeface="+mj-ea"/>
              <a:cs typeface="+mj-cs"/>
            </a:endParaRPr>
          </a:p>
        </p:txBody>
      </p:sp>
      <p:sp>
        <p:nvSpPr>
          <p:cNvPr id="12" name="Rectangle 2"/>
          <p:cNvSpPr txBox="1">
            <a:spLocks noChangeArrowheads="1"/>
          </p:cNvSpPr>
          <p:nvPr/>
        </p:nvSpPr>
        <p:spPr>
          <a:xfrm>
            <a:off x="2051720" y="4941888"/>
            <a:ext cx="4120662" cy="1225550"/>
          </a:xfrm>
          <a:prstGeom prst="rect">
            <a:avLst/>
          </a:prstGeom>
        </p:spPr>
        <p:txBody>
          <a:bodyPr/>
          <a:lstStyle/>
          <a:p>
            <a:pPr>
              <a:defRPr/>
            </a:pPr>
            <a:r>
              <a:rPr lang="nl-BE" dirty="0">
                <a:latin typeface="+mn-lt"/>
                <a:sym typeface="Wingdings" pitchFamily="2" charset="2"/>
              </a:rPr>
              <a:t>slow test</a:t>
            </a:r>
            <a:endParaRPr lang="nl-BE" dirty="0">
              <a:latin typeface="+mn-lt"/>
            </a:endParaRPr>
          </a:p>
        </p:txBody>
      </p:sp>
      <p:sp>
        <p:nvSpPr>
          <p:cNvPr id="8" name="Rectangle 2"/>
          <p:cNvSpPr txBox="1">
            <a:spLocks noChangeArrowheads="1"/>
          </p:cNvSpPr>
          <p:nvPr/>
        </p:nvSpPr>
        <p:spPr>
          <a:xfrm>
            <a:off x="2051720" y="823816"/>
            <a:ext cx="3789485" cy="792163"/>
          </a:xfrm>
          <a:prstGeom prst="rect">
            <a:avLst/>
          </a:prstGeom>
        </p:spPr>
        <p:txBody>
          <a:bodyPr/>
          <a:lstStyle/>
          <a:p>
            <a:pPr algn="ctr" fontAlgn="auto">
              <a:spcAft>
                <a:spcPts val="0"/>
              </a:spcAft>
              <a:defRPr/>
            </a:pPr>
            <a:r>
              <a:rPr lang="en-GB" dirty="0">
                <a:latin typeface="+mj-lt"/>
                <a:ea typeface="+mj-ea"/>
                <a:cs typeface="+mj-cs"/>
              </a:rPr>
              <a:t>code difficult to test</a:t>
            </a:r>
            <a:endParaRPr lang="nl-NL" dirty="0">
              <a:latin typeface="+mj-lt"/>
              <a:ea typeface="+mj-ea"/>
              <a:cs typeface="+mj-cs"/>
            </a:endParaRPr>
          </a:p>
        </p:txBody>
      </p:sp>
      <p:sp>
        <p:nvSpPr>
          <p:cNvPr id="9" name="Rectangle 2"/>
          <p:cNvSpPr txBox="1">
            <a:spLocks noChangeArrowheads="1"/>
          </p:cNvSpPr>
          <p:nvPr/>
        </p:nvSpPr>
        <p:spPr>
          <a:xfrm>
            <a:off x="5004048" y="1196123"/>
            <a:ext cx="3788020" cy="792163"/>
          </a:xfrm>
          <a:prstGeom prst="rect">
            <a:avLst/>
          </a:prstGeom>
        </p:spPr>
        <p:txBody>
          <a:bodyPr/>
          <a:lstStyle/>
          <a:p>
            <a:pPr algn="ctr" fontAlgn="auto">
              <a:spcAft>
                <a:spcPts val="0"/>
              </a:spcAft>
              <a:defRPr/>
            </a:pPr>
            <a:r>
              <a:rPr lang="en-GB" dirty="0">
                <a:latin typeface="+mj-lt"/>
                <a:ea typeface="+mj-ea"/>
                <a:cs typeface="+mj-cs"/>
              </a:rPr>
              <a:t>fragile test</a:t>
            </a:r>
            <a:endParaRPr lang="nl-NL" dirty="0">
              <a:latin typeface="+mj-lt"/>
              <a:ea typeface="+mj-ea"/>
              <a:cs typeface="+mj-cs"/>
            </a:endParaRPr>
          </a:p>
        </p:txBody>
      </p:sp>
      <p:sp>
        <p:nvSpPr>
          <p:cNvPr id="10" name="Rectangle 2"/>
          <p:cNvSpPr txBox="1">
            <a:spLocks noChangeArrowheads="1"/>
          </p:cNvSpPr>
          <p:nvPr/>
        </p:nvSpPr>
        <p:spPr>
          <a:xfrm>
            <a:off x="-877765" y="1844675"/>
            <a:ext cx="4120662" cy="1225550"/>
          </a:xfrm>
          <a:prstGeom prst="rect">
            <a:avLst/>
          </a:prstGeom>
        </p:spPr>
        <p:txBody>
          <a:bodyPr/>
          <a:lstStyle/>
          <a:p>
            <a:pPr algn="ctr">
              <a:defRPr/>
            </a:pPr>
            <a:r>
              <a:rPr lang="nl-BE" dirty="0">
                <a:latin typeface="+mn-lt"/>
                <a:sym typeface="Wingdings" pitchFamily="2" charset="2"/>
              </a:rPr>
              <a:t>dependent</a:t>
            </a:r>
            <a:endParaRPr lang="nl-BE" dirty="0">
              <a:latin typeface="+mn-lt"/>
            </a:endParaRPr>
          </a:p>
        </p:txBody>
      </p:sp>
      <p:sp>
        <p:nvSpPr>
          <p:cNvPr id="2" name="TextBox 1"/>
          <p:cNvSpPr txBox="1"/>
          <p:nvPr/>
        </p:nvSpPr>
        <p:spPr>
          <a:xfrm>
            <a:off x="5483236" y="4941888"/>
            <a:ext cx="2232248" cy="369332"/>
          </a:xfrm>
          <a:prstGeom prst="rect">
            <a:avLst/>
          </a:prstGeom>
          <a:noFill/>
        </p:spPr>
        <p:txBody>
          <a:bodyPr wrap="square" rtlCol="0">
            <a:spAutoFit/>
          </a:bodyPr>
          <a:lstStyle/>
          <a:p>
            <a:r>
              <a:rPr lang="nl-BE" dirty="0"/>
              <a:t>l</a:t>
            </a:r>
            <a:r>
              <a:rPr lang="nl-BE" dirty="0" smtClean="0"/>
              <a:t>ong </a:t>
            </a:r>
            <a:r>
              <a:rPr lang="nl-BE" dirty="0" err="1" smtClean="0"/>
              <a:t>method</a:t>
            </a:r>
            <a:endParaRPr lang="nl-BE" dirty="0" smtClean="0"/>
          </a:p>
        </p:txBody>
      </p:sp>
    </p:spTree>
    <p:extLst>
      <p:ext uri="{BB962C8B-B14F-4D97-AF65-F5344CB8AC3E}">
        <p14:creationId xmlns:p14="http://schemas.microsoft.com/office/powerpoint/2010/main" val="412069969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14690" name="Title 1"/>
          <p:cNvSpPr>
            <a:spLocks noGrp="1"/>
          </p:cNvSpPr>
          <p:nvPr>
            <p:ph type="title"/>
          </p:nvPr>
        </p:nvSpPr>
        <p:spPr bwMode="auto">
          <a:xfrm>
            <a:off x="451338" y="620713"/>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Exercise</a:t>
            </a:r>
          </a:p>
        </p:txBody>
      </p:sp>
      <p:sp>
        <p:nvSpPr>
          <p:cNvPr id="7" name="Rectangle 2"/>
          <p:cNvSpPr txBox="1">
            <a:spLocks noChangeArrowheads="1"/>
          </p:cNvSpPr>
          <p:nvPr/>
        </p:nvSpPr>
        <p:spPr>
          <a:xfrm>
            <a:off x="2579077" y="4868863"/>
            <a:ext cx="3788020" cy="792162"/>
          </a:xfrm>
          <a:prstGeom prst="rect">
            <a:avLst/>
          </a:prstGeom>
        </p:spPr>
        <p:txBody>
          <a:bodyPr/>
          <a:lstStyle/>
          <a:p>
            <a:pPr algn="ctr" fontAlgn="auto">
              <a:spcAft>
                <a:spcPts val="0"/>
              </a:spcAft>
              <a:defRPr/>
            </a:pPr>
            <a:r>
              <a:rPr lang="en-GB" dirty="0">
                <a:latin typeface="+mj-lt"/>
                <a:ea typeface="+mj-ea"/>
                <a:cs typeface="+mj-cs"/>
              </a:rPr>
              <a:t>Don’t refactor yet</a:t>
            </a:r>
            <a:endParaRPr lang="nl-NL" dirty="0">
              <a:latin typeface="+mj-lt"/>
              <a:ea typeface="+mj-ea"/>
              <a:cs typeface="+mj-cs"/>
            </a:endParaRPr>
          </a:p>
        </p:txBody>
      </p:sp>
      <p:sp>
        <p:nvSpPr>
          <p:cNvPr id="8" name="Rectangle 2"/>
          <p:cNvSpPr txBox="1">
            <a:spLocks noChangeArrowheads="1"/>
          </p:cNvSpPr>
          <p:nvPr/>
        </p:nvSpPr>
        <p:spPr>
          <a:xfrm>
            <a:off x="2244970" y="2276476"/>
            <a:ext cx="4453304" cy="792163"/>
          </a:xfrm>
          <a:prstGeom prst="rect">
            <a:avLst/>
          </a:prstGeom>
        </p:spPr>
        <p:txBody>
          <a:bodyPr/>
          <a:lstStyle/>
          <a:p>
            <a:pPr algn="ctr" fontAlgn="auto">
              <a:spcAft>
                <a:spcPts val="0"/>
              </a:spcAft>
              <a:defRPr/>
            </a:pPr>
            <a:r>
              <a:rPr lang="nl-NL" dirty="0">
                <a:latin typeface="+mj-lt"/>
                <a:ea typeface="+mj-ea"/>
                <a:cs typeface="+mj-cs"/>
              </a:rPr>
              <a:t>Find smells in previous exercises</a:t>
            </a:r>
          </a:p>
        </p:txBody>
      </p:sp>
      <p:sp>
        <p:nvSpPr>
          <p:cNvPr id="9" name="Rectangle 2"/>
          <p:cNvSpPr txBox="1">
            <a:spLocks noChangeArrowheads="1"/>
          </p:cNvSpPr>
          <p:nvPr/>
        </p:nvSpPr>
        <p:spPr>
          <a:xfrm>
            <a:off x="2579077" y="3573463"/>
            <a:ext cx="3788020" cy="792162"/>
          </a:xfrm>
          <a:prstGeom prst="rect">
            <a:avLst/>
          </a:prstGeom>
        </p:spPr>
        <p:txBody>
          <a:bodyPr/>
          <a:lstStyle/>
          <a:p>
            <a:pPr algn="ctr" fontAlgn="auto">
              <a:spcAft>
                <a:spcPts val="0"/>
              </a:spcAft>
              <a:defRPr/>
            </a:pPr>
            <a:r>
              <a:rPr lang="en-GB" dirty="0">
                <a:latin typeface="+mj-lt"/>
                <a:ea typeface="+mj-ea"/>
                <a:cs typeface="+mj-cs"/>
              </a:rPr>
              <a:t>In production code and tests!</a:t>
            </a:r>
            <a:endParaRPr lang="nl-NL" dirty="0">
              <a:latin typeface="+mj-lt"/>
              <a:ea typeface="+mj-ea"/>
              <a:cs typeface="+mj-cs"/>
            </a:endParaRPr>
          </a:p>
        </p:txBody>
      </p:sp>
    </p:spTree>
    <p:extLst>
      <p:ext uri="{BB962C8B-B14F-4D97-AF65-F5344CB8AC3E}">
        <p14:creationId xmlns:p14="http://schemas.microsoft.com/office/powerpoint/2010/main" val="20762174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Pick a story</a:t>
            </a:r>
            <a:endParaRPr lang="en-US" dirty="0"/>
          </a:p>
        </p:txBody>
      </p:sp>
      <p:pic>
        <p:nvPicPr>
          <p:cNvPr id="4" name="Picture 3" descr="IMG_0028.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048000"/>
            <a:ext cx="5715000" cy="3810000"/>
          </a:xfrm>
          <a:prstGeom prst="rect">
            <a:avLst/>
          </a:prstGeom>
        </p:spPr>
      </p:pic>
      <p:sp>
        <p:nvSpPr>
          <p:cNvPr id="5" name="Rectangle 2"/>
          <p:cNvSpPr txBox="1">
            <a:spLocks noChangeArrowheads="1"/>
          </p:cNvSpPr>
          <p:nvPr/>
        </p:nvSpPr>
        <p:spPr>
          <a:xfrm>
            <a:off x="5717148" y="3048000"/>
            <a:ext cx="3429000" cy="720000"/>
          </a:xfrm>
          <a:prstGeom prst="rect">
            <a:avLst/>
          </a:prstGeom>
        </p:spPr>
        <p:txBody>
          <a:bodyPr/>
          <a:lstStyle/>
          <a:p>
            <a:pPr fontAlgn="auto">
              <a:spcAft>
                <a:spcPts val="0"/>
              </a:spcAft>
              <a:defRPr/>
            </a:pPr>
            <a:r>
              <a:rPr lang="en-GB" dirty="0" smtClean="0">
                <a:latin typeface="+mj-lt"/>
                <a:ea typeface="+mj-ea"/>
                <a:cs typeface="+mj-cs"/>
              </a:rPr>
              <a:t>big, risky, valuable stories first</a:t>
            </a:r>
            <a:endParaRPr lang="nl-NL" dirty="0">
              <a:latin typeface="+mj-lt"/>
              <a:ea typeface="+mj-ea"/>
              <a:cs typeface="+mj-cs"/>
            </a:endParaRPr>
          </a:p>
        </p:txBody>
      </p:sp>
      <p:sp>
        <p:nvSpPr>
          <p:cNvPr id="8" name="Rectangle 2"/>
          <p:cNvSpPr txBox="1">
            <a:spLocks noChangeArrowheads="1"/>
          </p:cNvSpPr>
          <p:nvPr/>
        </p:nvSpPr>
        <p:spPr>
          <a:xfrm>
            <a:off x="5715000" y="3775800"/>
            <a:ext cx="3429000" cy="720000"/>
          </a:xfrm>
          <a:prstGeom prst="rect">
            <a:avLst/>
          </a:prstGeom>
        </p:spPr>
        <p:txBody>
          <a:bodyPr/>
          <a:lstStyle/>
          <a:p>
            <a:pPr fontAlgn="auto">
              <a:spcAft>
                <a:spcPts val="0"/>
              </a:spcAft>
              <a:defRPr/>
            </a:pPr>
            <a:r>
              <a:rPr lang="en-US" dirty="0">
                <a:latin typeface="+mj-lt"/>
                <a:ea typeface="+mj-ea"/>
                <a:cs typeface="+mj-cs"/>
              </a:rPr>
              <a:t>t</a:t>
            </a:r>
            <a:r>
              <a:rPr lang="nl-BE" dirty="0" smtClean="0">
                <a:latin typeface="+mj-lt"/>
                <a:ea typeface="+mj-ea"/>
                <a:cs typeface="+mj-cs"/>
              </a:rPr>
              <a:t>eam decision</a:t>
            </a:r>
            <a:endParaRPr lang="nl-NL" dirty="0">
              <a:latin typeface="+mj-lt"/>
              <a:ea typeface="+mj-ea"/>
              <a:cs typeface="+mj-cs"/>
            </a:endParaRPr>
          </a:p>
        </p:txBody>
      </p:sp>
    </p:spTree>
    <p:extLst>
      <p:ext uri="{BB962C8B-B14F-4D97-AF65-F5344CB8AC3E}">
        <p14:creationId xmlns:p14="http://schemas.microsoft.com/office/powerpoint/2010/main" val="2407266871"/>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bwMode="auto">
          <a:xfrm>
            <a:off x="317989" y="24923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Catalog</a:t>
            </a:r>
          </a:p>
        </p:txBody>
      </p:sp>
      <p:sp>
        <p:nvSpPr>
          <p:cNvPr id="7" name="Rectangle 2"/>
          <p:cNvSpPr txBox="1">
            <a:spLocks noChangeArrowheads="1"/>
          </p:cNvSpPr>
          <p:nvPr/>
        </p:nvSpPr>
        <p:spPr>
          <a:xfrm>
            <a:off x="-148005" y="3860801"/>
            <a:ext cx="3789486" cy="792163"/>
          </a:xfrm>
          <a:prstGeom prst="rect">
            <a:avLst/>
          </a:prstGeom>
        </p:spPr>
        <p:txBody>
          <a:bodyPr/>
          <a:lstStyle/>
          <a:p>
            <a:pPr algn="ctr" fontAlgn="auto">
              <a:spcAft>
                <a:spcPts val="0"/>
              </a:spcAft>
              <a:defRPr/>
            </a:pPr>
            <a:r>
              <a:rPr lang="en-GB" dirty="0">
                <a:latin typeface="+mj-lt"/>
                <a:ea typeface="+mj-ea"/>
                <a:cs typeface="+mj-cs"/>
              </a:rPr>
              <a:t>rename</a:t>
            </a:r>
            <a:endParaRPr lang="nl-NL" dirty="0">
              <a:latin typeface="+mj-lt"/>
              <a:ea typeface="+mj-ea"/>
              <a:cs typeface="+mj-cs"/>
            </a:endParaRPr>
          </a:p>
        </p:txBody>
      </p:sp>
      <p:sp>
        <p:nvSpPr>
          <p:cNvPr id="11" name="Rectangle 2"/>
          <p:cNvSpPr txBox="1">
            <a:spLocks noChangeArrowheads="1"/>
          </p:cNvSpPr>
          <p:nvPr/>
        </p:nvSpPr>
        <p:spPr>
          <a:xfrm>
            <a:off x="5355982" y="4149726"/>
            <a:ext cx="3788019" cy="792163"/>
          </a:xfrm>
          <a:prstGeom prst="rect">
            <a:avLst/>
          </a:prstGeom>
        </p:spPr>
        <p:txBody>
          <a:bodyPr/>
          <a:lstStyle/>
          <a:p>
            <a:pPr algn="ctr" fontAlgn="auto">
              <a:spcAft>
                <a:spcPts val="0"/>
              </a:spcAft>
              <a:defRPr/>
            </a:pPr>
            <a:r>
              <a:rPr lang="nl-BE" dirty="0">
                <a:latin typeface="+mn-lt"/>
                <a:sym typeface="Wingdings" pitchFamily="2" charset="2"/>
              </a:rPr>
              <a:t>replace temp with query</a:t>
            </a:r>
            <a:endParaRPr lang="nl-NL" dirty="0">
              <a:latin typeface="+mn-lt"/>
              <a:ea typeface="+mj-ea"/>
              <a:cs typeface="+mj-cs"/>
            </a:endParaRPr>
          </a:p>
        </p:txBody>
      </p:sp>
      <p:sp>
        <p:nvSpPr>
          <p:cNvPr id="12" name="Rectangle 2"/>
          <p:cNvSpPr txBox="1">
            <a:spLocks noChangeArrowheads="1"/>
          </p:cNvSpPr>
          <p:nvPr/>
        </p:nvSpPr>
        <p:spPr>
          <a:xfrm>
            <a:off x="4173415" y="5300663"/>
            <a:ext cx="4120662" cy="1225550"/>
          </a:xfrm>
          <a:prstGeom prst="rect">
            <a:avLst/>
          </a:prstGeom>
        </p:spPr>
        <p:txBody>
          <a:bodyPr/>
          <a:lstStyle/>
          <a:p>
            <a:pPr>
              <a:defRPr/>
            </a:pPr>
            <a:r>
              <a:rPr lang="nl-BE" dirty="0">
                <a:latin typeface="+mn-lt"/>
                <a:sym typeface="Wingdings" pitchFamily="2" charset="2"/>
              </a:rPr>
              <a:t>extract method</a:t>
            </a:r>
            <a:endParaRPr lang="nl-BE" dirty="0">
              <a:latin typeface="+mn-lt"/>
            </a:endParaRPr>
          </a:p>
        </p:txBody>
      </p:sp>
      <p:sp>
        <p:nvSpPr>
          <p:cNvPr id="8" name="Rectangle 2"/>
          <p:cNvSpPr txBox="1">
            <a:spLocks noChangeArrowheads="1"/>
          </p:cNvSpPr>
          <p:nvPr/>
        </p:nvSpPr>
        <p:spPr>
          <a:xfrm>
            <a:off x="0" y="1700213"/>
            <a:ext cx="3788020" cy="792162"/>
          </a:xfrm>
          <a:prstGeom prst="rect">
            <a:avLst/>
          </a:prstGeom>
        </p:spPr>
        <p:txBody>
          <a:bodyPr/>
          <a:lstStyle/>
          <a:p>
            <a:pPr algn="ctr" fontAlgn="auto">
              <a:spcAft>
                <a:spcPts val="0"/>
              </a:spcAft>
              <a:defRPr/>
            </a:pPr>
            <a:r>
              <a:rPr lang="en-GB" dirty="0">
                <a:latin typeface="+mj-lt"/>
                <a:ea typeface="+mj-ea"/>
                <a:cs typeface="+mj-cs"/>
              </a:rPr>
              <a:t>set of refactorings</a:t>
            </a:r>
            <a:endParaRPr lang="nl-NL" dirty="0">
              <a:latin typeface="+mj-lt"/>
              <a:ea typeface="+mj-ea"/>
              <a:cs typeface="+mj-cs"/>
            </a:endParaRPr>
          </a:p>
        </p:txBody>
      </p:sp>
      <p:sp>
        <p:nvSpPr>
          <p:cNvPr id="9" name="Rectangle 2"/>
          <p:cNvSpPr txBox="1">
            <a:spLocks noChangeArrowheads="1"/>
          </p:cNvSpPr>
          <p:nvPr/>
        </p:nvSpPr>
        <p:spPr>
          <a:xfrm>
            <a:off x="2312378" y="549276"/>
            <a:ext cx="4188069" cy="792163"/>
          </a:xfrm>
          <a:prstGeom prst="rect">
            <a:avLst/>
          </a:prstGeom>
        </p:spPr>
        <p:txBody>
          <a:bodyPr/>
          <a:lstStyle/>
          <a:p>
            <a:pPr algn="ctr" fontAlgn="auto">
              <a:spcAft>
                <a:spcPts val="0"/>
              </a:spcAft>
              <a:defRPr/>
            </a:pPr>
            <a:r>
              <a:rPr lang="en-GB" dirty="0">
                <a:latin typeface="+mj-lt"/>
                <a:ea typeface="+mj-ea"/>
                <a:cs typeface="+mj-cs"/>
              </a:rPr>
              <a:t>refactoring: steps to fix code smell</a:t>
            </a:r>
            <a:endParaRPr lang="nl-NL" dirty="0">
              <a:latin typeface="+mj-lt"/>
              <a:ea typeface="+mj-ea"/>
              <a:cs typeface="+mj-cs"/>
            </a:endParaRPr>
          </a:p>
        </p:txBody>
      </p:sp>
      <p:sp>
        <p:nvSpPr>
          <p:cNvPr id="10" name="Rectangle 2"/>
          <p:cNvSpPr txBox="1">
            <a:spLocks noChangeArrowheads="1"/>
          </p:cNvSpPr>
          <p:nvPr/>
        </p:nvSpPr>
        <p:spPr>
          <a:xfrm>
            <a:off x="184639" y="5084763"/>
            <a:ext cx="3789485" cy="792162"/>
          </a:xfrm>
          <a:prstGeom prst="rect">
            <a:avLst/>
          </a:prstGeom>
        </p:spPr>
        <p:txBody>
          <a:bodyPr/>
          <a:lstStyle/>
          <a:p>
            <a:pPr algn="ctr" fontAlgn="auto">
              <a:spcAft>
                <a:spcPts val="0"/>
              </a:spcAft>
              <a:defRPr/>
            </a:pPr>
            <a:r>
              <a:rPr lang="nl-BE" dirty="0">
                <a:latin typeface="+mn-lt"/>
                <a:sym typeface="Wingdings" pitchFamily="2" charset="2"/>
              </a:rPr>
              <a:t>decompose conditional</a:t>
            </a:r>
            <a:endParaRPr lang="nl-NL" dirty="0">
              <a:latin typeface="+mn-lt"/>
              <a:ea typeface="+mj-ea"/>
              <a:cs typeface="+mj-cs"/>
            </a:endParaRPr>
          </a:p>
        </p:txBody>
      </p:sp>
      <p:sp>
        <p:nvSpPr>
          <p:cNvPr id="13" name="Rectangle 2"/>
          <p:cNvSpPr txBox="1">
            <a:spLocks noChangeArrowheads="1"/>
          </p:cNvSpPr>
          <p:nvPr/>
        </p:nvSpPr>
        <p:spPr>
          <a:xfrm>
            <a:off x="5355982" y="2060576"/>
            <a:ext cx="3788019" cy="792163"/>
          </a:xfrm>
          <a:prstGeom prst="rect">
            <a:avLst/>
          </a:prstGeom>
        </p:spPr>
        <p:txBody>
          <a:bodyPr/>
          <a:lstStyle/>
          <a:p>
            <a:pPr algn="ctr" fontAlgn="auto">
              <a:spcAft>
                <a:spcPts val="0"/>
              </a:spcAft>
              <a:defRPr/>
            </a:pPr>
            <a:r>
              <a:rPr lang="en-GB" dirty="0">
                <a:latin typeface="+mj-lt"/>
                <a:ea typeface="+mj-ea"/>
                <a:cs typeface="+mj-cs"/>
              </a:rPr>
              <a:t>refactor tool</a:t>
            </a:r>
            <a:endParaRPr lang="nl-NL" dirty="0">
              <a:latin typeface="+mj-lt"/>
              <a:ea typeface="+mj-ea"/>
              <a:cs typeface="+mj-cs"/>
            </a:endParaRPr>
          </a:p>
        </p:txBody>
      </p:sp>
    </p:spTree>
    <p:extLst>
      <p:ext uri="{BB962C8B-B14F-4D97-AF65-F5344CB8AC3E}">
        <p14:creationId xmlns:p14="http://schemas.microsoft.com/office/powerpoint/2010/main" val="2467866953"/>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bwMode="auto">
          <a:xfrm>
            <a:off x="317989" y="27082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Rename</a:t>
            </a:r>
          </a:p>
        </p:txBody>
      </p:sp>
      <p:sp>
        <p:nvSpPr>
          <p:cNvPr id="7" name="Rectangle 2"/>
          <p:cNvSpPr txBox="1">
            <a:spLocks noChangeArrowheads="1"/>
          </p:cNvSpPr>
          <p:nvPr/>
        </p:nvSpPr>
        <p:spPr>
          <a:xfrm>
            <a:off x="3974123" y="4868863"/>
            <a:ext cx="3789485" cy="792162"/>
          </a:xfrm>
          <a:prstGeom prst="rect">
            <a:avLst/>
          </a:prstGeom>
        </p:spPr>
        <p:txBody>
          <a:bodyPr/>
          <a:lstStyle/>
          <a:p>
            <a:pPr algn="ctr" fontAlgn="auto">
              <a:spcAft>
                <a:spcPts val="0"/>
              </a:spcAft>
              <a:defRPr/>
            </a:pPr>
            <a:r>
              <a:rPr lang="en-GB" dirty="0">
                <a:latin typeface="+mj-lt"/>
                <a:ea typeface="+mj-ea"/>
                <a:cs typeface="+mj-cs"/>
              </a:rPr>
              <a:t>name – functional term</a:t>
            </a:r>
            <a:endParaRPr lang="nl-NL" dirty="0">
              <a:latin typeface="+mj-lt"/>
              <a:ea typeface="+mj-ea"/>
              <a:cs typeface="+mj-cs"/>
            </a:endParaRPr>
          </a:p>
        </p:txBody>
      </p:sp>
      <p:sp>
        <p:nvSpPr>
          <p:cNvPr id="12" name="Rectangle 2"/>
          <p:cNvSpPr txBox="1">
            <a:spLocks noChangeArrowheads="1"/>
          </p:cNvSpPr>
          <p:nvPr/>
        </p:nvSpPr>
        <p:spPr>
          <a:xfrm>
            <a:off x="1248507" y="5013326"/>
            <a:ext cx="4120662" cy="1223963"/>
          </a:xfrm>
          <a:prstGeom prst="rect">
            <a:avLst/>
          </a:prstGeom>
        </p:spPr>
        <p:txBody>
          <a:bodyPr/>
          <a:lstStyle/>
          <a:p>
            <a:pPr>
              <a:defRPr/>
            </a:pPr>
            <a:r>
              <a:rPr lang="nl-BE" dirty="0">
                <a:latin typeface="+mn-lt"/>
                <a:sym typeface="Wingdings" pitchFamily="2" charset="2"/>
              </a:rPr>
              <a:t>demo</a:t>
            </a:r>
            <a:endParaRPr lang="nl-BE" dirty="0">
              <a:latin typeface="+mn-lt"/>
            </a:endParaRPr>
          </a:p>
        </p:txBody>
      </p:sp>
      <p:sp>
        <p:nvSpPr>
          <p:cNvPr id="8" name="Rectangle 2"/>
          <p:cNvSpPr txBox="1">
            <a:spLocks noChangeArrowheads="1"/>
          </p:cNvSpPr>
          <p:nvPr/>
        </p:nvSpPr>
        <p:spPr>
          <a:xfrm>
            <a:off x="4970585" y="692151"/>
            <a:ext cx="3789485" cy="792163"/>
          </a:xfrm>
          <a:prstGeom prst="rect">
            <a:avLst/>
          </a:prstGeom>
        </p:spPr>
        <p:txBody>
          <a:bodyPr/>
          <a:lstStyle/>
          <a:p>
            <a:pPr algn="ctr" fontAlgn="auto">
              <a:spcAft>
                <a:spcPts val="0"/>
              </a:spcAft>
              <a:defRPr/>
            </a:pPr>
            <a:r>
              <a:rPr lang="en-GB" dirty="0">
                <a:latin typeface="+mj-lt"/>
                <a:ea typeface="+mj-ea"/>
                <a:cs typeface="+mj-cs"/>
              </a:rPr>
              <a:t>change name of method/class</a:t>
            </a:r>
            <a:endParaRPr lang="nl-NL" dirty="0">
              <a:latin typeface="+mj-lt"/>
              <a:ea typeface="+mj-ea"/>
              <a:cs typeface="+mj-cs"/>
            </a:endParaRPr>
          </a:p>
        </p:txBody>
      </p:sp>
      <p:sp>
        <p:nvSpPr>
          <p:cNvPr id="13" name="Rectangle 2"/>
          <p:cNvSpPr txBox="1">
            <a:spLocks noChangeArrowheads="1"/>
          </p:cNvSpPr>
          <p:nvPr/>
        </p:nvSpPr>
        <p:spPr>
          <a:xfrm>
            <a:off x="317989" y="1052513"/>
            <a:ext cx="3788019" cy="792162"/>
          </a:xfrm>
          <a:prstGeom prst="rect">
            <a:avLst/>
          </a:prstGeom>
        </p:spPr>
        <p:txBody>
          <a:bodyPr/>
          <a:lstStyle/>
          <a:p>
            <a:pPr algn="ctr" fontAlgn="auto">
              <a:spcAft>
                <a:spcPts val="0"/>
              </a:spcAft>
              <a:defRPr/>
            </a:pPr>
            <a:r>
              <a:rPr lang="en-GB" dirty="0">
                <a:latin typeface="+mj-lt"/>
                <a:ea typeface="+mj-ea"/>
                <a:cs typeface="+mj-cs"/>
              </a:rPr>
              <a:t>naming important!</a:t>
            </a:r>
            <a:endParaRPr lang="nl-NL" dirty="0">
              <a:latin typeface="+mj-lt"/>
              <a:ea typeface="+mj-ea"/>
              <a:cs typeface="+mj-cs"/>
            </a:endParaRPr>
          </a:p>
        </p:txBody>
      </p:sp>
      <p:sp>
        <p:nvSpPr>
          <p:cNvPr id="14" name="Rectangle 2"/>
          <p:cNvSpPr txBox="1">
            <a:spLocks noChangeArrowheads="1"/>
          </p:cNvSpPr>
          <p:nvPr/>
        </p:nvSpPr>
        <p:spPr>
          <a:xfrm>
            <a:off x="3707423" y="3357564"/>
            <a:ext cx="1594338" cy="720725"/>
          </a:xfrm>
          <a:prstGeom prst="rect">
            <a:avLst/>
          </a:prstGeom>
        </p:spPr>
        <p:txBody>
          <a:bodyPr/>
          <a:lstStyle/>
          <a:p>
            <a:pPr>
              <a:defRPr/>
            </a:pPr>
            <a:r>
              <a:rPr lang="nl-BE" dirty="0">
                <a:latin typeface="+mn-lt"/>
                <a:sym typeface="Wingdings" pitchFamily="2" charset="2"/>
              </a:rPr>
              <a:t>alt-shift-r</a:t>
            </a:r>
            <a:endParaRPr lang="nl-BE" dirty="0">
              <a:latin typeface="+mn-lt"/>
            </a:endParaRPr>
          </a:p>
        </p:txBody>
      </p:sp>
    </p:spTree>
    <p:extLst>
      <p:ext uri="{BB962C8B-B14F-4D97-AF65-F5344CB8AC3E}">
        <p14:creationId xmlns:p14="http://schemas.microsoft.com/office/powerpoint/2010/main" val="3674441718"/>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bwMode="auto">
          <a:xfrm>
            <a:off x="517281" y="2709863"/>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Extract method</a:t>
            </a:r>
          </a:p>
        </p:txBody>
      </p:sp>
      <p:sp>
        <p:nvSpPr>
          <p:cNvPr id="7" name="Rectangle 2"/>
          <p:cNvSpPr txBox="1">
            <a:spLocks noChangeArrowheads="1"/>
          </p:cNvSpPr>
          <p:nvPr/>
        </p:nvSpPr>
        <p:spPr>
          <a:xfrm>
            <a:off x="5037993" y="4652963"/>
            <a:ext cx="3789485" cy="792162"/>
          </a:xfrm>
          <a:prstGeom prst="rect">
            <a:avLst/>
          </a:prstGeom>
        </p:spPr>
        <p:txBody>
          <a:bodyPr/>
          <a:lstStyle/>
          <a:p>
            <a:pPr algn="ctr" fontAlgn="auto">
              <a:spcAft>
                <a:spcPts val="0"/>
              </a:spcAft>
              <a:defRPr/>
            </a:pPr>
            <a:r>
              <a:rPr lang="en-GB" dirty="0">
                <a:latin typeface="+mj-lt"/>
                <a:ea typeface="+mj-ea"/>
                <a:cs typeface="+mj-cs"/>
              </a:rPr>
              <a:t>instead of comments</a:t>
            </a:r>
            <a:endParaRPr lang="nl-NL" dirty="0">
              <a:latin typeface="+mj-lt"/>
              <a:ea typeface="+mj-ea"/>
              <a:cs typeface="+mj-cs"/>
            </a:endParaRPr>
          </a:p>
        </p:txBody>
      </p:sp>
      <p:sp>
        <p:nvSpPr>
          <p:cNvPr id="12" name="Rectangle 2"/>
          <p:cNvSpPr txBox="1">
            <a:spLocks noChangeArrowheads="1"/>
          </p:cNvSpPr>
          <p:nvPr/>
        </p:nvSpPr>
        <p:spPr>
          <a:xfrm>
            <a:off x="383931" y="4292601"/>
            <a:ext cx="4120662" cy="1223963"/>
          </a:xfrm>
          <a:prstGeom prst="rect">
            <a:avLst/>
          </a:prstGeom>
        </p:spPr>
        <p:txBody>
          <a:bodyPr/>
          <a:lstStyle/>
          <a:p>
            <a:pPr>
              <a:defRPr/>
            </a:pPr>
            <a:r>
              <a:rPr lang="nl-BE" dirty="0" smtClean="0">
                <a:latin typeface="+mn-lt"/>
                <a:sym typeface="Wingdings" pitchFamily="2" charset="2"/>
              </a:rPr>
              <a:t>Demo</a:t>
            </a:r>
          </a:p>
        </p:txBody>
      </p:sp>
      <p:sp>
        <p:nvSpPr>
          <p:cNvPr id="8" name="Rectangle 2"/>
          <p:cNvSpPr txBox="1">
            <a:spLocks noChangeArrowheads="1"/>
          </p:cNvSpPr>
          <p:nvPr/>
        </p:nvSpPr>
        <p:spPr>
          <a:xfrm>
            <a:off x="4970585" y="692151"/>
            <a:ext cx="3789485" cy="792163"/>
          </a:xfrm>
          <a:prstGeom prst="rect">
            <a:avLst/>
          </a:prstGeom>
        </p:spPr>
        <p:txBody>
          <a:bodyPr/>
          <a:lstStyle/>
          <a:p>
            <a:pPr algn="ctr" fontAlgn="auto">
              <a:spcAft>
                <a:spcPts val="0"/>
              </a:spcAft>
              <a:defRPr/>
            </a:pPr>
            <a:r>
              <a:rPr lang="en-GB" dirty="0">
                <a:latin typeface="+mj-lt"/>
                <a:ea typeface="+mj-ea"/>
                <a:cs typeface="+mj-cs"/>
              </a:rPr>
              <a:t>group code by functionality</a:t>
            </a:r>
            <a:endParaRPr lang="nl-NL" dirty="0">
              <a:latin typeface="+mj-lt"/>
              <a:ea typeface="+mj-ea"/>
              <a:cs typeface="+mj-cs"/>
            </a:endParaRPr>
          </a:p>
        </p:txBody>
      </p:sp>
      <p:sp>
        <p:nvSpPr>
          <p:cNvPr id="13" name="Rectangle 2"/>
          <p:cNvSpPr txBox="1">
            <a:spLocks noChangeArrowheads="1"/>
          </p:cNvSpPr>
          <p:nvPr/>
        </p:nvSpPr>
        <p:spPr>
          <a:xfrm>
            <a:off x="184638" y="1412876"/>
            <a:ext cx="3788020" cy="792163"/>
          </a:xfrm>
          <a:prstGeom prst="rect">
            <a:avLst/>
          </a:prstGeom>
        </p:spPr>
        <p:txBody>
          <a:bodyPr/>
          <a:lstStyle/>
          <a:p>
            <a:pPr algn="ctr" fontAlgn="auto">
              <a:spcAft>
                <a:spcPts val="0"/>
              </a:spcAft>
              <a:defRPr/>
            </a:pPr>
            <a:r>
              <a:rPr lang="en-GB" dirty="0">
                <a:latin typeface="+mj-lt"/>
                <a:ea typeface="+mj-ea"/>
                <a:cs typeface="+mj-cs"/>
              </a:rPr>
              <a:t>naming: what it does</a:t>
            </a:r>
            <a:endParaRPr lang="nl-NL" dirty="0">
              <a:latin typeface="+mj-lt"/>
              <a:ea typeface="+mj-ea"/>
              <a:cs typeface="+mj-cs"/>
            </a:endParaRPr>
          </a:p>
        </p:txBody>
      </p:sp>
      <p:sp>
        <p:nvSpPr>
          <p:cNvPr id="14" name="Rectangle 2"/>
          <p:cNvSpPr txBox="1">
            <a:spLocks noChangeArrowheads="1"/>
          </p:cNvSpPr>
          <p:nvPr/>
        </p:nvSpPr>
        <p:spPr>
          <a:xfrm>
            <a:off x="3840774" y="3429000"/>
            <a:ext cx="1594338" cy="720725"/>
          </a:xfrm>
          <a:prstGeom prst="rect">
            <a:avLst/>
          </a:prstGeom>
        </p:spPr>
        <p:txBody>
          <a:bodyPr/>
          <a:lstStyle/>
          <a:p>
            <a:pPr>
              <a:defRPr/>
            </a:pPr>
            <a:r>
              <a:rPr lang="nl-BE" dirty="0">
                <a:latin typeface="+mn-lt"/>
                <a:sym typeface="Wingdings" pitchFamily="2" charset="2"/>
              </a:rPr>
              <a:t>alt-shift-m</a:t>
            </a:r>
            <a:endParaRPr lang="nl-BE" dirty="0">
              <a:latin typeface="+mn-lt"/>
            </a:endParaRPr>
          </a:p>
        </p:txBody>
      </p:sp>
      <p:sp>
        <p:nvSpPr>
          <p:cNvPr id="9" name="Rectangle 2"/>
          <p:cNvSpPr txBox="1">
            <a:spLocks noChangeArrowheads="1"/>
          </p:cNvSpPr>
          <p:nvPr/>
        </p:nvSpPr>
        <p:spPr>
          <a:xfrm>
            <a:off x="2577612" y="5805488"/>
            <a:ext cx="3788019" cy="792162"/>
          </a:xfrm>
          <a:prstGeom prst="rect">
            <a:avLst/>
          </a:prstGeom>
        </p:spPr>
        <p:txBody>
          <a:bodyPr/>
          <a:lstStyle/>
          <a:p>
            <a:pPr algn="ctr" fontAlgn="auto">
              <a:spcAft>
                <a:spcPts val="0"/>
              </a:spcAft>
              <a:defRPr/>
            </a:pPr>
            <a:r>
              <a:rPr lang="en-GB" dirty="0">
                <a:latin typeface="+mj-lt"/>
                <a:ea typeface="+mj-ea"/>
                <a:cs typeface="+mj-cs"/>
              </a:rPr>
              <a:t>size doesn’t matter</a:t>
            </a:r>
            <a:endParaRPr lang="nl-NL" dirty="0">
              <a:latin typeface="+mj-lt"/>
              <a:ea typeface="+mj-ea"/>
              <a:cs typeface="+mj-cs"/>
            </a:endParaRPr>
          </a:p>
        </p:txBody>
      </p:sp>
    </p:spTree>
    <p:extLst>
      <p:ext uri="{BB962C8B-B14F-4D97-AF65-F5344CB8AC3E}">
        <p14:creationId xmlns:p14="http://schemas.microsoft.com/office/powerpoint/2010/main" val="2940467647"/>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bwMode="auto">
          <a:xfrm>
            <a:off x="451338" y="2852738"/>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err="1" smtClean="0"/>
              <a:t>Replace</a:t>
            </a:r>
            <a:r>
              <a:rPr lang="nl-BE" dirty="0" smtClean="0"/>
              <a:t> temp </a:t>
            </a:r>
            <a:r>
              <a:rPr lang="nl-BE" dirty="0" err="1" smtClean="0"/>
              <a:t>with</a:t>
            </a:r>
            <a:r>
              <a:rPr lang="nl-BE" dirty="0" smtClean="0"/>
              <a:t> query</a:t>
            </a:r>
          </a:p>
        </p:txBody>
      </p:sp>
      <p:sp>
        <p:nvSpPr>
          <p:cNvPr id="7" name="Rectangle 2"/>
          <p:cNvSpPr txBox="1">
            <a:spLocks noChangeArrowheads="1"/>
          </p:cNvSpPr>
          <p:nvPr/>
        </p:nvSpPr>
        <p:spPr>
          <a:xfrm>
            <a:off x="451338" y="765176"/>
            <a:ext cx="3788020" cy="792163"/>
          </a:xfrm>
          <a:prstGeom prst="rect">
            <a:avLst/>
          </a:prstGeom>
        </p:spPr>
        <p:txBody>
          <a:bodyPr/>
          <a:lstStyle/>
          <a:p>
            <a:pPr marL="457200" indent="-457200" algn="ctr" fontAlgn="auto">
              <a:spcAft>
                <a:spcPts val="0"/>
              </a:spcAft>
              <a:buFontTx/>
              <a:buAutoNum type="arabicPeriod"/>
              <a:defRPr/>
            </a:pPr>
            <a:r>
              <a:rPr lang="en-GB" dirty="0">
                <a:latin typeface="+mj-lt"/>
                <a:ea typeface="+mj-ea"/>
                <a:cs typeface="+mj-cs"/>
              </a:rPr>
              <a:t>Extract query</a:t>
            </a:r>
          </a:p>
          <a:p>
            <a:pPr marL="457200" indent="-457200" algn="ctr" fontAlgn="auto">
              <a:spcAft>
                <a:spcPts val="0"/>
              </a:spcAft>
              <a:buFontTx/>
              <a:buAutoNum type="arabicPeriod"/>
              <a:defRPr/>
            </a:pPr>
            <a:r>
              <a:rPr lang="en-GB" dirty="0">
                <a:latin typeface="+mj-lt"/>
                <a:ea typeface="+mj-ea"/>
                <a:cs typeface="+mj-cs"/>
              </a:rPr>
              <a:t>Inline temp</a:t>
            </a:r>
            <a:endParaRPr lang="nl-NL" dirty="0">
              <a:latin typeface="+mj-lt"/>
              <a:ea typeface="+mj-ea"/>
              <a:cs typeface="+mj-cs"/>
            </a:endParaRPr>
          </a:p>
        </p:txBody>
      </p:sp>
      <p:sp>
        <p:nvSpPr>
          <p:cNvPr id="12" name="Rectangle 2"/>
          <p:cNvSpPr txBox="1">
            <a:spLocks noChangeArrowheads="1"/>
          </p:cNvSpPr>
          <p:nvPr/>
        </p:nvSpPr>
        <p:spPr>
          <a:xfrm>
            <a:off x="1049215" y="4868863"/>
            <a:ext cx="4120662" cy="1223962"/>
          </a:xfrm>
          <a:prstGeom prst="rect">
            <a:avLst/>
          </a:prstGeom>
        </p:spPr>
        <p:txBody>
          <a:bodyPr/>
          <a:lstStyle/>
          <a:p>
            <a:pPr>
              <a:defRPr/>
            </a:pPr>
            <a:r>
              <a:rPr lang="nl-BE" dirty="0">
                <a:latin typeface="+mn-lt"/>
                <a:sym typeface="Wingdings" pitchFamily="2" charset="2"/>
              </a:rPr>
              <a:t>demo</a:t>
            </a:r>
            <a:endParaRPr lang="nl-BE" dirty="0">
              <a:latin typeface="+mn-lt"/>
            </a:endParaRPr>
          </a:p>
        </p:txBody>
      </p:sp>
      <p:sp>
        <p:nvSpPr>
          <p:cNvPr id="8" name="Rectangle 2"/>
          <p:cNvSpPr txBox="1">
            <a:spLocks noChangeArrowheads="1"/>
          </p:cNvSpPr>
          <p:nvPr/>
        </p:nvSpPr>
        <p:spPr>
          <a:xfrm>
            <a:off x="4427984" y="4803221"/>
            <a:ext cx="3789485" cy="792163"/>
          </a:xfrm>
          <a:prstGeom prst="rect">
            <a:avLst/>
          </a:prstGeom>
        </p:spPr>
        <p:txBody>
          <a:bodyPr/>
          <a:lstStyle/>
          <a:p>
            <a:pPr algn="ctr" fontAlgn="auto">
              <a:spcAft>
                <a:spcPts val="0"/>
              </a:spcAft>
              <a:defRPr/>
            </a:pPr>
            <a:r>
              <a:rPr lang="en-GB" dirty="0">
                <a:latin typeface="+mj-lt"/>
                <a:ea typeface="+mj-ea"/>
                <a:cs typeface="+mj-cs"/>
              </a:rPr>
              <a:t>temporary variable: </a:t>
            </a:r>
          </a:p>
          <a:p>
            <a:pPr algn="ctr" fontAlgn="auto">
              <a:spcAft>
                <a:spcPts val="0"/>
              </a:spcAft>
              <a:defRPr/>
            </a:pPr>
            <a:r>
              <a:rPr lang="en-GB" dirty="0">
                <a:latin typeface="+mj-lt"/>
                <a:ea typeface="+mj-ea"/>
                <a:cs typeface="+mj-cs"/>
              </a:rPr>
              <a:t>result of a calculation</a:t>
            </a:r>
            <a:endParaRPr lang="nl-NL" dirty="0">
              <a:latin typeface="+mj-lt"/>
              <a:ea typeface="+mj-ea"/>
              <a:cs typeface="+mj-cs"/>
            </a:endParaRPr>
          </a:p>
        </p:txBody>
      </p:sp>
      <p:sp>
        <p:nvSpPr>
          <p:cNvPr id="13" name="Rectangle 2"/>
          <p:cNvSpPr txBox="1">
            <a:spLocks noChangeArrowheads="1"/>
          </p:cNvSpPr>
          <p:nvPr/>
        </p:nvSpPr>
        <p:spPr>
          <a:xfrm>
            <a:off x="3442189" y="1700213"/>
            <a:ext cx="3789485" cy="792162"/>
          </a:xfrm>
          <a:prstGeom prst="rect">
            <a:avLst/>
          </a:prstGeom>
        </p:spPr>
        <p:txBody>
          <a:bodyPr/>
          <a:lstStyle/>
          <a:p>
            <a:pPr algn="ctr" fontAlgn="auto">
              <a:spcAft>
                <a:spcPts val="0"/>
              </a:spcAft>
              <a:defRPr/>
            </a:pPr>
            <a:r>
              <a:rPr lang="en-GB" dirty="0">
                <a:latin typeface="+mj-lt"/>
                <a:ea typeface="+mj-ea"/>
                <a:cs typeface="+mj-cs"/>
              </a:rPr>
              <a:t>long method</a:t>
            </a:r>
            <a:endParaRPr lang="nl-NL" dirty="0">
              <a:latin typeface="+mj-lt"/>
              <a:ea typeface="+mj-ea"/>
              <a:cs typeface="+mj-cs"/>
            </a:endParaRPr>
          </a:p>
        </p:txBody>
      </p:sp>
      <p:sp>
        <p:nvSpPr>
          <p:cNvPr id="14" name="Rectangle 2"/>
          <p:cNvSpPr txBox="1">
            <a:spLocks noChangeArrowheads="1"/>
          </p:cNvSpPr>
          <p:nvPr/>
        </p:nvSpPr>
        <p:spPr>
          <a:xfrm>
            <a:off x="2499946" y="3644900"/>
            <a:ext cx="3256085" cy="719138"/>
          </a:xfrm>
          <a:prstGeom prst="rect">
            <a:avLst/>
          </a:prstGeom>
        </p:spPr>
        <p:txBody>
          <a:bodyPr/>
          <a:lstStyle/>
          <a:p>
            <a:pPr>
              <a:defRPr/>
            </a:pPr>
            <a:r>
              <a:rPr lang="nl-BE" dirty="0">
                <a:latin typeface="+mn-lt"/>
                <a:sym typeface="Wingdings" pitchFamily="2" charset="2"/>
              </a:rPr>
              <a:t>alt-shift-m + alt-shift-i</a:t>
            </a:r>
            <a:endParaRPr lang="nl-BE" dirty="0">
              <a:latin typeface="+mn-lt"/>
            </a:endParaRPr>
          </a:p>
        </p:txBody>
      </p:sp>
    </p:spTree>
    <p:extLst>
      <p:ext uri="{BB962C8B-B14F-4D97-AF65-F5344CB8AC3E}">
        <p14:creationId xmlns:p14="http://schemas.microsoft.com/office/powerpoint/2010/main" val="257190771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bwMode="auto">
          <a:xfrm>
            <a:off x="517281" y="2852738"/>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Decompose Conditional</a:t>
            </a:r>
          </a:p>
        </p:txBody>
      </p:sp>
      <p:sp>
        <p:nvSpPr>
          <p:cNvPr id="7" name="Rectangle 2"/>
          <p:cNvSpPr txBox="1">
            <a:spLocks noChangeArrowheads="1"/>
          </p:cNvSpPr>
          <p:nvPr/>
        </p:nvSpPr>
        <p:spPr>
          <a:xfrm>
            <a:off x="3774831" y="5013326"/>
            <a:ext cx="3789485" cy="792163"/>
          </a:xfrm>
          <a:prstGeom prst="rect">
            <a:avLst/>
          </a:prstGeom>
        </p:spPr>
        <p:txBody>
          <a:bodyPr/>
          <a:lstStyle/>
          <a:p>
            <a:pPr marL="457200" indent="-457200" algn="ctr" fontAlgn="auto">
              <a:spcAft>
                <a:spcPts val="0"/>
              </a:spcAft>
              <a:defRPr/>
            </a:pPr>
            <a:r>
              <a:rPr lang="en-GB" dirty="0">
                <a:latin typeface="+mj-lt"/>
                <a:ea typeface="+mj-ea"/>
                <a:cs typeface="+mj-cs"/>
              </a:rPr>
              <a:t>make functional reason of condition clear</a:t>
            </a:r>
            <a:endParaRPr lang="nl-NL" dirty="0">
              <a:latin typeface="+mj-lt"/>
              <a:ea typeface="+mj-ea"/>
              <a:cs typeface="+mj-cs"/>
            </a:endParaRPr>
          </a:p>
        </p:txBody>
      </p:sp>
      <p:sp>
        <p:nvSpPr>
          <p:cNvPr id="12" name="Rectangle 2"/>
          <p:cNvSpPr txBox="1">
            <a:spLocks noChangeArrowheads="1"/>
          </p:cNvSpPr>
          <p:nvPr/>
        </p:nvSpPr>
        <p:spPr>
          <a:xfrm>
            <a:off x="517281" y="4365626"/>
            <a:ext cx="4120662" cy="1223963"/>
          </a:xfrm>
          <a:prstGeom prst="rect">
            <a:avLst/>
          </a:prstGeom>
        </p:spPr>
        <p:txBody>
          <a:bodyPr/>
          <a:lstStyle/>
          <a:p>
            <a:pPr>
              <a:defRPr/>
            </a:pPr>
            <a:r>
              <a:rPr lang="nl-BE" dirty="0" smtClean="0">
                <a:latin typeface="+mn-lt"/>
                <a:sym typeface="Wingdings" pitchFamily="2" charset="2"/>
              </a:rPr>
              <a:t>demo</a:t>
            </a:r>
            <a:endParaRPr lang="nl-BE" dirty="0">
              <a:latin typeface="+mn-lt"/>
            </a:endParaRPr>
          </a:p>
        </p:txBody>
      </p:sp>
      <p:sp>
        <p:nvSpPr>
          <p:cNvPr id="8" name="Rectangle 2"/>
          <p:cNvSpPr txBox="1">
            <a:spLocks noChangeArrowheads="1"/>
          </p:cNvSpPr>
          <p:nvPr/>
        </p:nvSpPr>
        <p:spPr>
          <a:xfrm>
            <a:off x="5103935" y="1773238"/>
            <a:ext cx="3789485" cy="792162"/>
          </a:xfrm>
          <a:prstGeom prst="rect">
            <a:avLst/>
          </a:prstGeom>
        </p:spPr>
        <p:txBody>
          <a:bodyPr/>
          <a:lstStyle/>
          <a:p>
            <a:pPr algn="ctr" fontAlgn="auto">
              <a:spcAft>
                <a:spcPts val="0"/>
              </a:spcAft>
              <a:defRPr/>
            </a:pPr>
            <a:r>
              <a:rPr lang="en-GB" dirty="0">
                <a:latin typeface="+mj-lt"/>
                <a:ea typeface="+mj-ea"/>
                <a:cs typeface="+mj-cs"/>
              </a:rPr>
              <a:t>unclear conditions</a:t>
            </a:r>
            <a:endParaRPr lang="nl-NL" dirty="0">
              <a:latin typeface="+mj-lt"/>
              <a:ea typeface="+mj-ea"/>
              <a:cs typeface="+mj-cs"/>
            </a:endParaRPr>
          </a:p>
        </p:txBody>
      </p:sp>
      <p:sp>
        <p:nvSpPr>
          <p:cNvPr id="13" name="Rectangle 2"/>
          <p:cNvSpPr txBox="1">
            <a:spLocks noChangeArrowheads="1"/>
          </p:cNvSpPr>
          <p:nvPr/>
        </p:nvSpPr>
        <p:spPr>
          <a:xfrm>
            <a:off x="517281" y="1412876"/>
            <a:ext cx="4387362" cy="792163"/>
          </a:xfrm>
          <a:prstGeom prst="rect">
            <a:avLst/>
          </a:prstGeom>
        </p:spPr>
        <p:txBody>
          <a:bodyPr/>
          <a:lstStyle/>
          <a:p>
            <a:pPr algn="ctr" fontAlgn="auto">
              <a:spcAft>
                <a:spcPts val="0"/>
              </a:spcAft>
              <a:defRPr/>
            </a:pPr>
            <a:r>
              <a:rPr lang="en-GB" dirty="0">
                <a:latin typeface="+mj-lt"/>
                <a:ea typeface="+mj-ea"/>
                <a:cs typeface="+mj-cs"/>
              </a:rPr>
              <a:t>Extract method on a condition</a:t>
            </a:r>
            <a:endParaRPr lang="nl-NL" dirty="0">
              <a:latin typeface="+mj-lt"/>
              <a:ea typeface="+mj-ea"/>
              <a:cs typeface="+mj-cs"/>
            </a:endParaRPr>
          </a:p>
        </p:txBody>
      </p:sp>
      <p:sp>
        <p:nvSpPr>
          <p:cNvPr id="14" name="Rectangle 2"/>
          <p:cNvSpPr txBox="1">
            <a:spLocks noChangeArrowheads="1"/>
          </p:cNvSpPr>
          <p:nvPr/>
        </p:nvSpPr>
        <p:spPr>
          <a:xfrm>
            <a:off x="3508131" y="3500438"/>
            <a:ext cx="1795097" cy="647700"/>
          </a:xfrm>
          <a:prstGeom prst="rect">
            <a:avLst/>
          </a:prstGeom>
        </p:spPr>
        <p:txBody>
          <a:bodyPr/>
          <a:lstStyle/>
          <a:p>
            <a:pPr>
              <a:defRPr/>
            </a:pPr>
            <a:r>
              <a:rPr lang="nl-BE" dirty="0">
                <a:latin typeface="+mn-lt"/>
                <a:sym typeface="Wingdings" pitchFamily="2" charset="2"/>
              </a:rPr>
              <a:t>alt-shift-m</a:t>
            </a:r>
            <a:endParaRPr lang="nl-BE" dirty="0">
              <a:latin typeface="+mn-lt"/>
            </a:endParaRPr>
          </a:p>
        </p:txBody>
      </p:sp>
    </p:spTree>
    <p:extLst>
      <p:ext uri="{BB962C8B-B14F-4D97-AF65-F5344CB8AC3E}">
        <p14:creationId xmlns:p14="http://schemas.microsoft.com/office/powerpoint/2010/main" val="2151611256"/>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bwMode="auto">
          <a:xfrm>
            <a:off x="395654" y="2852738"/>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Move </a:t>
            </a:r>
            <a:r>
              <a:rPr lang="nl-BE" dirty="0" err="1" smtClean="0"/>
              <a:t>method</a:t>
            </a:r>
            <a:endParaRPr lang="nl-BE" dirty="0" smtClean="0"/>
          </a:p>
        </p:txBody>
      </p:sp>
      <p:sp>
        <p:nvSpPr>
          <p:cNvPr id="8" name="Rectangle 2"/>
          <p:cNvSpPr txBox="1">
            <a:spLocks noChangeArrowheads="1"/>
          </p:cNvSpPr>
          <p:nvPr/>
        </p:nvSpPr>
        <p:spPr>
          <a:xfrm>
            <a:off x="2244969" y="836613"/>
            <a:ext cx="3788020" cy="792162"/>
          </a:xfrm>
          <a:prstGeom prst="rect">
            <a:avLst/>
          </a:prstGeom>
        </p:spPr>
        <p:txBody>
          <a:bodyPr/>
          <a:lstStyle/>
          <a:p>
            <a:pPr algn="ctr" fontAlgn="auto">
              <a:spcAft>
                <a:spcPts val="0"/>
              </a:spcAft>
              <a:defRPr/>
            </a:pPr>
            <a:r>
              <a:rPr lang="en-GB" dirty="0">
                <a:latin typeface="+mj-lt"/>
                <a:ea typeface="+mj-ea"/>
                <a:cs typeface="+mj-cs"/>
              </a:rPr>
              <a:t>feature envy</a:t>
            </a:r>
            <a:endParaRPr lang="nl-NL" dirty="0">
              <a:latin typeface="+mj-lt"/>
              <a:ea typeface="+mj-ea"/>
              <a:cs typeface="+mj-cs"/>
            </a:endParaRPr>
          </a:p>
        </p:txBody>
      </p:sp>
      <p:sp>
        <p:nvSpPr>
          <p:cNvPr id="13" name="Rectangle 2"/>
          <p:cNvSpPr txBox="1">
            <a:spLocks noChangeArrowheads="1"/>
          </p:cNvSpPr>
          <p:nvPr/>
        </p:nvSpPr>
        <p:spPr>
          <a:xfrm>
            <a:off x="783981" y="5157788"/>
            <a:ext cx="4387362" cy="792162"/>
          </a:xfrm>
          <a:prstGeom prst="rect">
            <a:avLst/>
          </a:prstGeom>
        </p:spPr>
        <p:txBody>
          <a:bodyPr/>
          <a:lstStyle/>
          <a:p>
            <a:pPr algn="ctr" fontAlgn="auto">
              <a:spcAft>
                <a:spcPts val="0"/>
              </a:spcAft>
              <a:defRPr/>
            </a:pPr>
            <a:r>
              <a:rPr lang="en-GB" dirty="0">
                <a:latin typeface="+mj-lt"/>
                <a:ea typeface="+mj-ea"/>
                <a:cs typeface="+mj-cs"/>
              </a:rPr>
              <a:t>move method to correct class</a:t>
            </a:r>
            <a:endParaRPr lang="nl-NL" dirty="0">
              <a:latin typeface="+mj-lt"/>
              <a:ea typeface="+mj-ea"/>
              <a:cs typeface="+mj-cs"/>
            </a:endParaRPr>
          </a:p>
        </p:txBody>
      </p:sp>
      <p:sp>
        <p:nvSpPr>
          <p:cNvPr id="14" name="Rectangle 2"/>
          <p:cNvSpPr txBox="1">
            <a:spLocks noChangeArrowheads="1"/>
          </p:cNvSpPr>
          <p:nvPr/>
        </p:nvSpPr>
        <p:spPr>
          <a:xfrm>
            <a:off x="2645020" y="3500438"/>
            <a:ext cx="4453303" cy="647700"/>
          </a:xfrm>
          <a:prstGeom prst="rect">
            <a:avLst/>
          </a:prstGeom>
        </p:spPr>
        <p:txBody>
          <a:bodyPr/>
          <a:lstStyle/>
          <a:p>
            <a:pPr>
              <a:defRPr/>
            </a:pPr>
            <a:r>
              <a:rPr lang="nl-BE" dirty="0">
                <a:latin typeface="+mn-lt"/>
                <a:sym typeface="Wingdings" pitchFamily="2" charset="2"/>
              </a:rPr>
              <a:t>alt-shift-l  alt-shift-m  alt-shift-v</a:t>
            </a:r>
            <a:endParaRPr lang="nl-BE" dirty="0">
              <a:latin typeface="+mn-lt"/>
            </a:endParaRPr>
          </a:p>
        </p:txBody>
      </p:sp>
    </p:spTree>
    <p:extLst>
      <p:ext uri="{BB962C8B-B14F-4D97-AF65-F5344CB8AC3E}">
        <p14:creationId xmlns:p14="http://schemas.microsoft.com/office/powerpoint/2010/main" val="1003320635"/>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bwMode="auto">
          <a:xfrm>
            <a:off x="517281" y="2925763"/>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Introduce Parameter Object</a:t>
            </a:r>
          </a:p>
        </p:txBody>
      </p:sp>
      <p:sp>
        <p:nvSpPr>
          <p:cNvPr id="7" name="Rectangle 2"/>
          <p:cNvSpPr txBox="1">
            <a:spLocks noChangeArrowheads="1"/>
          </p:cNvSpPr>
          <p:nvPr/>
        </p:nvSpPr>
        <p:spPr>
          <a:xfrm>
            <a:off x="4637943" y="1484313"/>
            <a:ext cx="3788019" cy="792162"/>
          </a:xfrm>
          <a:prstGeom prst="rect">
            <a:avLst/>
          </a:prstGeom>
        </p:spPr>
        <p:txBody>
          <a:bodyPr/>
          <a:lstStyle/>
          <a:p>
            <a:pPr marL="457200" indent="-457200" algn="ctr" fontAlgn="auto">
              <a:spcAft>
                <a:spcPts val="0"/>
              </a:spcAft>
              <a:defRPr/>
            </a:pPr>
            <a:r>
              <a:rPr lang="en-GB" dirty="0">
                <a:latin typeface="+mj-lt"/>
                <a:ea typeface="+mj-ea"/>
                <a:cs typeface="+mj-cs"/>
              </a:rPr>
              <a:t>replace by a class</a:t>
            </a:r>
            <a:endParaRPr lang="nl-NL" dirty="0">
              <a:latin typeface="+mj-lt"/>
              <a:ea typeface="+mj-ea"/>
              <a:cs typeface="+mj-cs"/>
            </a:endParaRPr>
          </a:p>
        </p:txBody>
      </p:sp>
      <p:sp>
        <p:nvSpPr>
          <p:cNvPr id="12" name="Rectangle 2"/>
          <p:cNvSpPr txBox="1">
            <a:spLocks noChangeArrowheads="1"/>
          </p:cNvSpPr>
          <p:nvPr/>
        </p:nvSpPr>
        <p:spPr>
          <a:xfrm>
            <a:off x="517281" y="4365626"/>
            <a:ext cx="4120662" cy="1223963"/>
          </a:xfrm>
          <a:prstGeom prst="rect">
            <a:avLst/>
          </a:prstGeom>
        </p:spPr>
        <p:txBody>
          <a:bodyPr/>
          <a:lstStyle/>
          <a:p>
            <a:pPr>
              <a:defRPr/>
            </a:pPr>
            <a:r>
              <a:rPr lang="nl-BE" dirty="0" smtClean="0">
                <a:latin typeface="+mn-lt"/>
                <a:sym typeface="Wingdings" pitchFamily="2" charset="2"/>
              </a:rPr>
              <a:t>Demo</a:t>
            </a:r>
          </a:p>
        </p:txBody>
      </p:sp>
      <p:sp>
        <p:nvSpPr>
          <p:cNvPr id="13" name="Rectangle 2"/>
          <p:cNvSpPr txBox="1">
            <a:spLocks noChangeArrowheads="1"/>
          </p:cNvSpPr>
          <p:nvPr/>
        </p:nvSpPr>
        <p:spPr>
          <a:xfrm>
            <a:off x="783981" y="620713"/>
            <a:ext cx="4851888" cy="792162"/>
          </a:xfrm>
          <a:prstGeom prst="rect">
            <a:avLst/>
          </a:prstGeom>
        </p:spPr>
        <p:txBody>
          <a:bodyPr/>
          <a:lstStyle/>
          <a:p>
            <a:pPr algn="ctr" fontAlgn="auto">
              <a:spcAft>
                <a:spcPts val="0"/>
              </a:spcAft>
              <a:defRPr/>
            </a:pPr>
            <a:r>
              <a:rPr lang="en-GB" dirty="0">
                <a:latin typeface="+mj-lt"/>
                <a:ea typeface="+mj-ea"/>
                <a:cs typeface="+mj-cs"/>
              </a:rPr>
              <a:t>group of parameters belong together</a:t>
            </a:r>
            <a:endParaRPr lang="nl-NL" dirty="0">
              <a:latin typeface="+mj-lt"/>
              <a:ea typeface="+mj-ea"/>
              <a:cs typeface="+mj-cs"/>
            </a:endParaRPr>
          </a:p>
        </p:txBody>
      </p:sp>
      <p:sp>
        <p:nvSpPr>
          <p:cNvPr id="14" name="Rectangle 2"/>
          <p:cNvSpPr txBox="1">
            <a:spLocks noChangeArrowheads="1"/>
          </p:cNvSpPr>
          <p:nvPr/>
        </p:nvSpPr>
        <p:spPr>
          <a:xfrm>
            <a:off x="3442189" y="3573463"/>
            <a:ext cx="2924908" cy="647700"/>
          </a:xfrm>
          <a:prstGeom prst="rect">
            <a:avLst/>
          </a:prstGeom>
        </p:spPr>
        <p:txBody>
          <a:bodyPr/>
          <a:lstStyle/>
          <a:p>
            <a:pPr>
              <a:defRPr/>
            </a:pPr>
            <a:r>
              <a:rPr lang="nl-BE" dirty="0">
                <a:latin typeface="+mn-lt"/>
                <a:sym typeface="Wingdings" pitchFamily="2" charset="2"/>
              </a:rPr>
              <a:t>alt-shift-t p</a:t>
            </a:r>
            <a:endParaRPr lang="nl-BE" dirty="0">
              <a:latin typeface="+mn-lt"/>
            </a:endParaRPr>
          </a:p>
        </p:txBody>
      </p:sp>
      <p:sp>
        <p:nvSpPr>
          <p:cNvPr id="9" name="Rectangle 2"/>
          <p:cNvSpPr txBox="1">
            <a:spLocks noChangeArrowheads="1"/>
          </p:cNvSpPr>
          <p:nvPr/>
        </p:nvSpPr>
        <p:spPr>
          <a:xfrm>
            <a:off x="2844312" y="5373688"/>
            <a:ext cx="3788019" cy="792162"/>
          </a:xfrm>
          <a:prstGeom prst="rect">
            <a:avLst/>
          </a:prstGeom>
        </p:spPr>
        <p:txBody>
          <a:bodyPr/>
          <a:lstStyle/>
          <a:p>
            <a:pPr marL="457200" indent="-457200" algn="ctr" fontAlgn="auto">
              <a:spcAft>
                <a:spcPts val="0"/>
              </a:spcAft>
              <a:defRPr/>
            </a:pPr>
            <a:r>
              <a:rPr lang="en-GB" dirty="0">
                <a:latin typeface="+mj-lt"/>
                <a:ea typeface="+mj-ea"/>
                <a:cs typeface="+mj-cs"/>
              </a:rPr>
              <a:t>feature envy / data class</a:t>
            </a:r>
            <a:endParaRPr lang="nl-NL" dirty="0">
              <a:latin typeface="+mj-lt"/>
              <a:ea typeface="+mj-ea"/>
              <a:cs typeface="+mj-cs"/>
            </a:endParaRPr>
          </a:p>
        </p:txBody>
      </p:sp>
    </p:spTree>
    <p:extLst>
      <p:ext uri="{BB962C8B-B14F-4D97-AF65-F5344CB8AC3E}">
        <p14:creationId xmlns:p14="http://schemas.microsoft.com/office/powerpoint/2010/main" val="82103375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bwMode="auto">
          <a:xfrm>
            <a:off x="-148004" y="2924175"/>
            <a:ext cx="9571893"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err="1" smtClean="0"/>
              <a:t>Replace</a:t>
            </a:r>
            <a:r>
              <a:rPr lang="nl-BE" dirty="0" smtClean="0"/>
              <a:t> </a:t>
            </a:r>
            <a:r>
              <a:rPr lang="nl-BE" dirty="0" err="1" smtClean="0"/>
              <a:t>Conditional</a:t>
            </a:r>
            <a:r>
              <a:rPr lang="nl-BE" dirty="0" smtClean="0"/>
              <a:t> </a:t>
            </a:r>
            <a:r>
              <a:rPr lang="nl-BE" dirty="0" err="1" smtClean="0"/>
              <a:t>with</a:t>
            </a:r>
            <a:r>
              <a:rPr lang="nl-BE" dirty="0" smtClean="0"/>
              <a:t> </a:t>
            </a:r>
            <a:r>
              <a:rPr lang="nl-BE" dirty="0" err="1" smtClean="0"/>
              <a:t>Polymorphism</a:t>
            </a:r>
            <a:endParaRPr lang="nl-BE" dirty="0" smtClean="0"/>
          </a:p>
        </p:txBody>
      </p:sp>
      <p:sp>
        <p:nvSpPr>
          <p:cNvPr id="7" name="Rectangle 2"/>
          <p:cNvSpPr txBox="1">
            <a:spLocks noChangeArrowheads="1"/>
          </p:cNvSpPr>
          <p:nvPr/>
        </p:nvSpPr>
        <p:spPr>
          <a:xfrm>
            <a:off x="4438651" y="1412876"/>
            <a:ext cx="3788019" cy="792163"/>
          </a:xfrm>
          <a:prstGeom prst="rect">
            <a:avLst/>
          </a:prstGeom>
        </p:spPr>
        <p:txBody>
          <a:bodyPr/>
          <a:lstStyle/>
          <a:p>
            <a:pPr marL="457200" indent="-457200" algn="ctr" fontAlgn="auto">
              <a:spcAft>
                <a:spcPts val="0"/>
              </a:spcAft>
              <a:defRPr/>
            </a:pPr>
            <a:r>
              <a:rPr lang="en-GB" dirty="0">
                <a:latin typeface="+mj-lt"/>
                <a:ea typeface="+mj-ea"/>
                <a:cs typeface="+mj-cs"/>
              </a:rPr>
              <a:t>subclasses + move behaviour</a:t>
            </a:r>
            <a:endParaRPr lang="nl-NL" dirty="0">
              <a:latin typeface="+mj-lt"/>
              <a:ea typeface="+mj-ea"/>
              <a:cs typeface="+mj-cs"/>
            </a:endParaRPr>
          </a:p>
        </p:txBody>
      </p:sp>
      <p:sp>
        <p:nvSpPr>
          <p:cNvPr id="13" name="Rectangle 2"/>
          <p:cNvSpPr txBox="1">
            <a:spLocks noChangeArrowheads="1"/>
          </p:cNvSpPr>
          <p:nvPr/>
        </p:nvSpPr>
        <p:spPr>
          <a:xfrm>
            <a:off x="118697" y="1700213"/>
            <a:ext cx="4387362" cy="792162"/>
          </a:xfrm>
          <a:prstGeom prst="rect">
            <a:avLst/>
          </a:prstGeom>
        </p:spPr>
        <p:txBody>
          <a:bodyPr/>
          <a:lstStyle/>
          <a:p>
            <a:pPr algn="ctr" fontAlgn="auto">
              <a:spcAft>
                <a:spcPts val="0"/>
              </a:spcAft>
              <a:defRPr/>
            </a:pPr>
            <a:r>
              <a:rPr lang="en-GB" dirty="0">
                <a:latin typeface="+mj-lt"/>
                <a:ea typeface="+mj-ea"/>
                <a:cs typeface="+mj-cs"/>
              </a:rPr>
              <a:t>switch</a:t>
            </a:r>
            <a:endParaRPr lang="nl-NL" dirty="0">
              <a:latin typeface="+mj-lt"/>
              <a:ea typeface="+mj-ea"/>
              <a:cs typeface="+mj-cs"/>
            </a:endParaRPr>
          </a:p>
        </p:txBody>
      </p:sp>
      <p:sp>
        <p:nvSpPr>
          <p:cNvPr id="9" name="Rectangle 2"/>
          <p:cNvSpPr txBox="1">
            <a:spLocks noChangeArrowheads="1"/>
          </p:cNvSpPr>
          <p:nvPr/>
        </p:nvSpPr>
        <p:spPr>
          <a:xfrm>
            <a:off x="1714500" y="5229226"/>
            <a:ext cx="3788020" cy="792163"/>
          </a:xfrm>
          <a:prstGeom prst="rect">
            <a:avLst/>
          </a:prstGeom>
        </p:spPr>
        <p:txBody>
          <a:bodyPr/>
          <a:lstStyle/>
          <a:p>
            <a:pPr marL="457200" indent="-457200" algn="ctr" fontAlgn="auto">
              <a:spcAft>
                <a:spcPts val="0"/>
              </a:spcAft>
              <a:defRPr/>
            </a:pPr>
            <a:r>
              <a:rPr lang="en-GB" dirty="0">
                <a:latin typeface="+mj-lt"/>
                <a:ea typeface="+mj-ea"/>
                <a:cs typeface="+mj-cs"/>
              </a:rPr>
              <a:t>easier to extend</a:t>
            </a:r>
            <a:endParaRPr lang="nl-NL" dirty="0">
              <a:latin typeface="+mj-lt"/>
              <a:ea typeface="+mj-ea"/>
              <a:cs typeface="+mj-cs"/>
            </a:endParaRPr>
          </a:p>
        </p:txBody>
      </p:sp>
      <p:sp>
        <p:nvSpPr>
          <p:cNvPr id="6" name="Rectangle 2"/>
          <p:cNvSpPr txBox="1">
            <a:spLocks noChangeArrowheads="1"/>
          </p:cNvSpPr>
          <p:nvPr/>
        </p:nvSpPr>
        <p:spPr>
          <a:xfrm>
            <a:off x="4572000" y="4437113"/>
            <a:ext cx="3788020" cy="792163"/>
          </a:xfrm>
          <a:prstGeom prst="rect">
            <a:avLst/>
          </a:prstGeom>
        </p:spPr>
        <p:txBody>
          <a:bodyPr/>
          <a:lstStyle/>
          <a:p>
            <a:pPr marL="457200" indent="-457200" algn="ctr" fontAlgn="auto">
              <a:spcAft>
                <a:spcPts val="0"/>
              </a:spcAft>
              <a:defRPr/>
            </a:pPr>
            <a:r>
              <a:rPr lang="en-GB" dirty="0" smtClean="0">
                <a:latin typeface="+mj-lt"/>
                <a:ea typeface="+mj-ea"/>
                <a:cs typeface="+mj-cs"/>
              </a:rPr>
              <a:t>type instead of </a:t>
            </a:r>
            <a:r>
              <a:rPr lang="en-GB" dirty="0" err="1" smtClean="0">
                <a:latin typeface="+mj-lt"/>
                <a:ea typeface="+mj-ea"/>
                <a:cs typeface="+mj-cs"/>
              </a:rPr>
              <a:t>int</a:t>
            </a:r>
            <a:endParaRPr lang="nl-NL" dirty="0">
              <a:latin typeface="+mj-lt"/>
              <a:ea typeface="+mj-ea"/>
              <a:cs typeface="+mj-cs"/>
            </a:endParaRPr>
          </a:p>
        </p:txBody>
      </p:sp>
    </p:spTree>
    <p:extLst>
      <p:ext uri="{BB962C8B-B14F-4D97-AF65-F5344CB8AC3E}">
        <p14:creationId xmlns:p14="http://schemas.microsoft.com/office/powerpoint/2010/main" val="3831892260"/>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8576" y="3861048"/>
            <a:ext cx="3657600"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907" name="Rectangle 8"/>
          <p:cNvSpPr>
            <a:spLocks noChangeArrowheads="1"/>
          </p:cNvSpPr>
          <p:nvPr/>
        </p:nvSpPr>
        <p:spPr bwMode="auto">
          <a:xfrm>
            <a:off x="1846385" y="2997200"/>
            <a:ext cx="133350" cy="287338"/>
          </a:xfrm>
          <a:prstGeom prst="rect">
            <a:avLst/>
          </a:prstGeom>
          <a:solidFill>
            <a:schemeClr val="bg1"/>
          </a:solidFill>
          <a:ln w="9525" algn="ctr">
            <a:noFill/>
            <a:miter lim="800000"/>
            <a:headEnd/>
            <a:tailEnd/>
          </a:ln>
        </p:spPr>
        <p:txBody>
          <a:bodyPr wrap="none" anchor="ctr"/>
          <a:lstStyle/>
          <a:p>
            <a:endParaRPr lang="nl-BE"/>
          </a:p>
        </p:txBody>
      </p:sp>
      <p:sp>
        <p:nvSpPr>
          <p:cNvPr id="7" name="Title 1"/>
          <p:cNvSpPr txBox="1">
            <a:spLocks/>
          </p:cNvSpPr>
          <p:nvPr/>
        </p:nvSpPr>
        <p:spPr bwMode="auto">
          <a:xfrm>
            <a:off x="-213946" y="0"/>
            <a:ext cx="9571892" cy="1143000"/>
          </a:xfrm>
          <a:prstGeom prst="rect">
            <a:avLst/>
          </a:prstGeom>
          <a:noFill/>
          <a:ln>
            <a:miter lim="800000"/>
            <a:headEnd/>
            <a:tailEnd/>
          </a:ln>
        </p:spPr>
        <p:txBody>
          <a:bodyPr/>
          <a:lstStyle/>
          <a:p>
            <a:pPr algn="ctr">
              <a:defRPr/>
            </a:pPr>
            <a:r>
              <a:rPr lang="nl-BE" sz="4400" dirty="0">
                <a:latin typeface="+mj-lt"/>
                <a:ea typeface="+mj-ea"/>
                <a:cs typeface="+mj-cs"/>
              </a:rPr>
              <a:t>Replace Conditional with Polymorphism</a:t>
            </a:r>
          </a:p>
        </p:txBody>
      </p:sp>
      <p:sp>
        <p:nvSpPr>
          <p:cNvPr id="4" name="Rectangle 3"/>
          <p:cNvSpPr/>
          <p:nvPr/>
        </p:nvSpPr>
        <p:spPr>
          <a:xfrm>
            <a:off x="899592" y="964207"/>
            <a:ext cx="7776864" cy="3046988"/>
          </a:xfrm>
          <a:prstGeom prst="rect">
            <a:avLst/>
          </a:prstGeom>
        </p:spPr>
        <p:txBody>
          <a:bodyPr wrap="square">
            <a:spAutoFit/>
          </a:bodyPr>
          <a:lstStyle/>
          <a:p>
            <a:r>
              <a:rPr lang="nl-BE" sz="1600" dirty="0">
                <a:solidFill>
                  <a:srgbClr val="7F0055"/>
                </a:solidFill>
                <a:latin typeface="Consolas"/>
              </a:rPr>
              <a:t>double</a:t>
            </a:r>
            <a:r>
              <a:rPr lang="nl-BE" sz="1600" dirty="0">
                <a:solidFill>
                  <a:srgbClr val="000000"/>
                </a:solidFill>
                <a:latin typeface="Consolas"/>
              </a:rPr>
              <a:t> </a:t>
            </a:r>
            <a:r>
              <a:rPr lang="nl-BE" sz="1600" dirty="0" err="1">
                <a:solidFill>
                  <a:srgbClr val="000000"/>
                </a:solidFill>
                <a:latin typeface="Consolas"/>
              </a:rPr>
              <a:t>getSpeed</a:t>
            </a:r>
            <a:r>
              <a:rPr lang="nl-BE" sz="1600" dirty="0">
                <a:solidFill>
                  <a:srgbClr val="000000"/>
                </a:solidFill>
                <a:latin typeface="Consolas"/>
              </a:rPr>
              <a:t>() {</a:t>
            </a:r>
          </a:p>
          <a:p>
            <a:r>
              <a:rPr lang="nl-BE" sz="1600" dirty="0" smtClean="0">
                <a:solidFill>
                  <a:srgbClr val="7F0055"/>
                </a:solidFill>
                <a:latin typeface="Consolas"/>
              </a:rPr>
              <a:t>  switch</a:t>
            </a:r>
            <a:r>
              <a:rPr lang="nl-BE" sz="1600" dirty="0" smtClean="0">
                <a:solidFill>
                  <a:srgbClr val="000000"/>
                </a:solidFill>
                <a:latin typeface="Consolas"/>
              </a:rPr>
              <a:t> </a:t>
            </a:r>
            <a:r>
              <a:rPr lang="nl-BE" sz="1600" dirty="0">
                <a:solidFill>
                  <a:srgbClr val="000000"/>
                </a:solidFill>
                <a:latin typeface="Consolas"/>
              </a:rPr>
              <a:t>(</a:t>
            </a:r>
            <a:r>
              <a:rPr lang="nl-BE" sz="1600" dirty="0">
                <a:solidFill>
                  <a:srgbClr val="0000C0"/>
                </a:solidFill>
                <a:latin typeface="Consolas"/>
              </a:rPr>
              <a:t>_type</a:t>
            </a:r>
            <a:r>
              <a:rPr lang="nl-BE" sz="1600" dirty="0">
                <a:solidFill>
                  <a:srgbClr val="000000"/>
                </a:solidFill>
                <a:latin typeface="Consolas"/>
              </a:rPr>
              <a:t>) {</a:t>
            </a:r>
          </a:p>
          <a:p>
            <a:r>
              <a:rPr lang="nl-BE" sz="1600" dirty="0" smtClean="0">
                <a:solidFill>
                  <a:srgbClr val="7F0055"/>
                </a:solidFill>
                <a:latin typeface="Consolas"/>
              </a:rPr>
              <a:t>    case</a:t>
            </a:r>
            <a:r>
              <a:rPr lang="nl-BE" sz="1600" dirty="0" smtClean="0">
                <a:solidFill>
                  <a:srgbClr val="000000"/>
                </a:solidFill>
                <a:latin typeface="Consolas"/>
              </a:rPr>
              <a:t> </a:t>
            </a:r>
            <a:r>
              <a:rPr lang="nl-BE" sz="1600" i="1" dirty="0">
                <a:solidFill>
                  <a:srgbClr val="0000C0"/>
                </a:solidFill>
                <a:latin typeface="Consolas"/>
              </a:rPr>
              <a:t>EUROPEAN</a:t>
            </a:r>
            <a:r>
              <a:rPr lang="nl-BE" sz="1600" i="1" dirty="0">
                <a:solidFill>
                  <a:srgbClr val="000000"/>
                </a:solidFill>
                <a:latin typeface="Consolas"/>
              </a:rPr>
              <a:t>:</a:t>
            </a:r>
          </a:p>
          <a:p>
            <a:r>
              <a:rPr lang="nl-BE" sz="1600" dirty="0" smtClean="0">
                <a:solidFill>
                  <a:srgbClr val="7F0055"/>
                </a:solidFill>
                <a:latin typeface="Consolas"/>
              </a:rPr>
              <a:t>      return</a:t>
            </a:r>
            <a:r>
              <a:rPr lang="nl-BE" sz="1600" dirty="0" smtClean="0">
                <a:solidFill>
                  <a:srgbClr val="000000"/>
                </a:solidFill>
                <a:latin typeface="Consolas"/>
              </a:rPr>
              <a:t> </a:t>
            </a:r>
            <a:r>
              <a:rPr lang="nl-BE" sz="1600" dirty="0" err="1">
                <a:solidFill>
                  <a:srgbClr val="000000"/>
                </a:solidFill>
                <a:latin typeface="Consolas"/>
              </a:rPr>
              <a:t>getBaseSpeed</a:t>
            </a:r>
            <a:r>
              <a:rPr lang="nl-BE" sz="1600" dirty="0">
                <a:solidFill>
                  <a:srgbClr val="000000"/>
                </a:solidFill>
                <a:latin typeface="Consolas"/>
              </a:rPr>
              <a:t>();</a:t>
            </a:r>
          </a:p>
          <a:p>
            <a:r>
              <a:rPr lang="nl-BE" sz="1600" dirty="0" smtClean="0">
                <a:solidFill>
                  <a:srgbClr val="7F0055"/>
                </a:solidFill>
                <a:latin typeface="Consolas"/>
              </a:rPr>
              <a:t>    case</a:t>
            </a:r>
            <a:r>
              <a:rPr lang="nl-BE" sz="1600" dirty="0" smtClean="0">
                <a:solidFill>
                  <a:srgbClr val="000000"/>
                </a:solidFill>
                <a:latin typeface="Consolas"/>
              </a:rPr>
              <a:t> </a:t>
            </a:r>
            <a:r>
              <a:rPr lang="nl-BE" sz="1600" i="1" dirty="0">
                <a:solidFill>
                  <a:srgbClr val="0000C0"/>
                </a:solidFill>
                <a:latin typeface="Consolas"/>
              </a:rPr>
              <a:t>AFRICAN</a:t>
            </a:r>
            <a:r>
              <a:rPr lang="nl-BE" sz="1600" i="1" dirty="0">
                <a:solidFill>
                  <a:srgbClr val="000000"/>
                </a:solidFill>
                <a:latin typeface="Consolas"/>
              </a:rPr>
              <a:t>:</a:t>
            </a:r>
          </a:p>
          <a:p>
            <a:r>
              <a:rPr lang="nl-BE" sz="1600" dirty="0" smtClean="0">
                <a:solidFill>
                  <a:srgbClr val="7F0055"/>
                </a:solidFill>
                <a:latin typeface="Consolas"/>
              </a:rPr>
              <a:t>      return</a:t>
            </a:r>
            <a:r>
              <a:rPr lang="nl-BE" sz="1600" dirty="0" smtClean="0">
                <a:solidFill>
                  <a:srgbClr val="000000"/>
                </a:solidFill>
                <a:latin typeface="Consolas"/>
              </a:rPr>
              <a:t> </a:t>
            </a:r>
            <a:r>
              <a:rPr lang="nl-BE" sz="1600" dirty="0" err="1">
                <a:solidFill>
                  <a:srgbClr val="000000"/>
                </a:solidFill>
                <a:latin typeface="Consolas"/>
              </a:rPr>
              <a:t>getBaseSpeed</a:t>
            </a:r>
            <a:r>
              <a:rPr lang="nl-BE" sz="1600" dirty="0">
                <a:solidFill>
                  <a:srgbClr val="000000"/>
                </a:solidFill>
                <a:latin typeface="Consolas"/>
              </a:rPr>
              <a:t>() - </a:t>
            </a:r>
            <a:r>
              <a:rPr lang="nl-BE" sz="1600" dirty="0" err="1">
                <a:solidFill>
                  <a:srgbClr val="000000"/>
                </a:solidFill>
                <a:latin typeface="Consolas"/>
              </a:rPr>
              <a:t>getLoadFactor</a:t>
            </a:r>
            <a:r>
              <a:rPr lang="nl-BE" sz="1600" dirty="0">
                <a:solidFill>
                  <a:srgbClr val="000000"/>
                </a:solidFill>
                <a:latin typeface="Consolas"/>
              </a:rPr>
              <a:t>() * </a:t>
            </a:r>
            <a:r>
              <a:rPr lang="nl-BE" sz="1600" dirty="0">
                <a:solidFill>
                  <a:srgbClr val="0000C0"/>
                </a:solidFill>
                <a:latin typeface="Consolas"/>
              </a:rPr>
              <a:t>_</a:t>
            </a:r>
            <a:r>
              <a:rPr lang="nl-BE" sz="1600" dirty="0" err="1">
                <a:solidFill>
                  <a:srgbClr val="0000C0"/>
                </a:solidFill>
                <a:latin typeface="Consolas"/>
              </a:rPr>
              <a:t>numberOfCoconuts</a:t>
            </a:r>
            <a:r>
              <a:rPr lang="nl-BE" sz="1600" dirty="0">
                <a:solidFill>
                  <a:srgbClr val="000000"/>
                </a:solidFill>
                <a:latin typeface="Consolas"/>
              </a:rPr>
              <a:t>;</a:t>
            </a:r>
          </a:p>
          <a:p>
            <a:r>
              <a:rPr lang="nl-BE" sz="1600" dirty="0" smtClean="0">
                <a:solidFill>
                  <a:srgbClr val="7F0055"/>
                </a:solidFill>
                <a:latin typeface="Consolas"/>
              </a:rPr>
              <a:t>    case</a:t>
            </a:r>
            <a:r>
              <a:rPr lang="nl-BE" sz="1600" dirty="0" smtClean="0">
                <a:solidFill>
                  <a:srgbClr val="000000"/>
                </a:solidFill>
                <a:latin typeface="Consolas"/>
              </a:rPr>
              <a:t> </a:t>
            </a:r>
            <a:r>
              <a:rPr lang="nl-BE" sz="1600" i="1" dirty="0">
                <a:solidFill>
                  <a:srgbClr val="0000C0"/>
                </a:solidFill>
                <a:latin typeface="Consolas"/>
              </a:rPr>
              <a:t>NORWEGIAN_BLUE</a:t>
            </a:r>
            <a:r>
              <a:rPr lang="nl-BE" sz="1600" i="1" dirty="0">
                <a:solidFill>
                  <a:srgbClr val="000000"/>
                </a:solidFill>
                <a:latin typeface="Consolas"/>
              </a:rPr>
              <a:t>:</a:t>
            </a:r>
          </a:p>
          <a:p>
            <a:r>
              <a:rPr lang="en-US" sz="1600" dirty="0" smtClean="0">
                <a:solidFill>
                  <a:srgbClr val="7F0055"/>
                </a:solidFill>
                <a:latin typeface="Consolas"/>
              </a:rPr>
              <a:t>      return</a:t>
            </a:r>
            <a:r>
              <a:rPr lang="en-US" sz="1600" dirty="0" smtClean="0">
                <a:solidFill>
                  <a:srgbClr val="000000"/>
                </a:solidFill>
                <a:latin typeface="Consolas"/>
              </a:rPr>
              <a:t> </a:t>
            </a:r>
            <a:r>
              <a:rPr lang="en-US" sz="1600" dirty="0">
                <a:solidFill>
                  <a:srgbClr val="000000"/>
                </a:solidFill>
                <a:latin typeface="Consolas"/>
              </a:rPr>
              <a:t>(</a:t>
            </a:r>
            <a:r>
              <a:rPr lang="en-US" sz="1600" dirty="0">
                <a:solidFill>
                  <a:srgbClr val="0000C0"/>
                </a:solidFill>
                <a:latin typeface="Consolas"/>
              </a:rPr>
              <a:t>_</a:t>
            </a:r>
            <a:r>
              <a:rPr lang="en-US" sz="1600" dirty="0" err="1">
                <a:solidFill>
                  <a:srgbClr val="0000C0"/>
                </a:solidFill>
                <a:latin typeface="Consolas"/>
              </a:rPr>
              <a:t>isNailed</a:t>
            </a:r>
            <a:r>
              <a:rPr lang="en-US" sz="1600" dirty="0">
                <a:solidFill>
                  <a:srgbClr val="000000"/>
                </a:solidFill>
                <a:latin typeface="Consolas"/>
              </a:rPr>
              <a:t>) ? 0 </a:t>
            </a:r>
            <a:r>
              <a:rPr lang="en-US" sz="1600" dirty="0" smtClean="0">
                <a:solidFill>
                  <a:srgbClr val="000000"/>
                </a:solidFill>
                <a:latin typeface="Consolas"/>
              </a:rPr>
              <a:t>: </a:t>
            </a:r>
            <a:r>
              <a:rPr lang="en-US" sz="1600" dirty="0" err="1" smtClean="0">
                <a:solidFill>
                  <a:srgbClr val="000000"/>
                </a:solidFill>
                <a:latin typeface="Consolas"/>
              </a:rPr>
              <a:t>getBaseSpeed</a:t>
            </a:r>
            <a:r>
              <a:rPr lang="en-US" sz="1600" dirty="0">
                <a:solidFill>
                  <a:srgbClr val="000000"/>
                </a:solidFill>
                <a:latin typeface="Consolas"/>
              </a:rPr>
              <a:t>(</a:t>
            </a:r>
            <a:r>
              <a:rPr lang="en-US" sz="1600" dirty="0">
                <a:solidFill>
                  <a:srgbClr val="0000C0"/>
                </a:solidFill>
                <a:latin typeface="Consolas"/>
              </a:rPr>
              <a:t>_voltage</a:t>
            </a:r>
            <a:r>
              <a:rPr lang="en-US" sz="1600" dirty="0">
                <a:solidFill>
                  <a:srgbClr val="000000"/>
                </a:solidFill>
                <a:latin typeface="Consolas"/>
              </a:rPr>
              <a:t>);</a:t>
            </a:r>
          </a:p>
          <a:p>
            <a:r>
              <a:rPr lang="nl-BE" sz="1600" dirty="0" smtClean="0">
                <a:solidFill>
                  <a:srgbClr val="000000"/>
                </a:solidFill>
                <a:latin typeface="Consolas"/>
              </a:rPr>
              <a:t>  }</a:t>
            </a:r>
            <a:endParaRPr lang="nl-BE" sz="1600" dirty="0">
              <a:solidFill>
                <a:srgbClr val="000000"/>
              </a:solidFill>
              <a:latin typeface="Consolas"/>
            </a:endParaRPr>
          </a:p>
          <a:p>
            <a:endParaRPr lang="nl-BE" sz="1600" dirty="0">
              <a:latin typeface="Consolas"/>
            </a:endParaRPr>
          </a:p>
          <a:p>
            <a:r>
              <a:rPr lang="en-US" sz="1600" dirty="0" smtClean="0">
                <a:solidFill>
                  <a:srgbClr val="7F0055"/>
                </a:solidFill>
                <a:latin typeface="Consolas"/>
              </a:rPr>
              <a:t>  throw</a:t>
            </a:r>
            <a:r>
              <a:rPr lang="en-US" sz="1600" dirty="0" smtClean="0">
                <a:solidFill>
                  <a:srgbClr val="000000"/>
                </a:solidFill>
                <a:latin typeface="Consolas"/>
              </a:rPr>
              <a:t> </a:t>
            </a:r>
            <a:r>
              <a:rPr lang="en-US" sz="1600" dirty="0">
                <a:solidFill>
                  <a:srgbClr val="7F0055"/>
                </a:solidFill>
                <a:latin typeface="Consolas"/>
              </a:rPr>
              <a:t>new</a:t>
            </a:r>
            <a:r>
              <a:rPr lang="en-US" sz="1600" dirty="0">
                <a:solidFill>
                  <a:srgbClr val="000000"/>
                </a:solidFill>
                <a:latin typeface="Consolas"/>
              </a:rPr>
              <a:t> </a:t>
            </a:r>
            <a:r>
              <a:rPr lang="en-US" sz="1600" dirty="0" err="1">
                <a:solidFill>
                  <a:srgbClr val="000000"/>
                </a:solidFill>
                <a:latin typeface="Consolas"/>
              </a:rPr>
              <a:t>RuntimeException</a:t>
            </a:r>
            <a:r>
              <a:rPr lang="en-US" sz="1600" dirty="0">
                <a:solidFill>
                  <a:srgbClr val="000000"/>
                </a:solidFill>
                <a:latin typeface="Consolas"/>
              </a:rPr>
              <a:t>(</a:t>
            </a:r>
            <a:r>
              <a:rPr lang="en-US" sz="1600" dirty="0">
                <a:solidFill>
                  <a:srgbClr val="2A00FF"/>
                </a:solidFill>
                <a:latin typeface="Consolas"/>
              </a:rPr>
              <a:t>"should be unreachable"</a:t>
            </a:r>
            <a:r>
              <a:rPr lang="en-US" sz="1600" dirty="0">
                <a:solidFill>
                  <a:srgbClr val="000000"/>
                </a:solidFill>
                <a:latin typeface="Consolas"/>
              </a:rPr>
              <a:t>);</a:t>
            </a:r>
          </a:p>
          <a:p>
            <a:r>
              <a:rPr lang="nl-BE" sz="1600" dirty="0">
                <a:solidFill>
                  <a:srgbClr val="000000"/>
                </a:solidFill>
                <a:latin typeface="Consolas"/>
              </a:rPr>
              <a:t>}</a:t>
            </a:r>
            <a:endParaRPr lang="nl-BE" sz="1600" dirty="0"/>
          </a:p>
        </p:txBody>
      </p:sp>
    </p:spTree>
    <p:extLst>
      <p:ext uri="{BB962C8B-B14F-4D97-AF65-F5344CB8AC3E}">
        <p14:creationId xmlns:p14="http://schemas.microsoft.com/office/powerpoint/2010/main" val="2928800953"/>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bwMode="auto">
          <a:xfrm>
            <a:off x="451338" y="29241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In </a:t>
            </a:r>
            <a:r>
              <a:rPr lang="nl-BE" dirty="0" err="1" smtClean="0"/>
              <a:t>Practice</a:t>
            </a:r>
            <a:endParaRPr lang="nl-BE" dirty="0" smtClean="0"/>
          </a:p>
        </p:txBody>
      </p:sp>
      <p:sp>
        <p:nvSpPr>
          <p:cNvPr id="7" name="Rectangle 2"/>
          <p:cNvSpPr txBox="1">
            <a:spLocks noChangeArrowheads="1"/>
          </p:cNvSpPr>
          <p:nvPr/>
        </p:nvSpPr>
        <p:spPr>
          <a:xfrm>
            <a:off x="2113085" y="476251"/>
            <a:ext cx="3789485" cy="792163"/>
          </a:xfrm>
          <a:prstGeom prst="rect">
            <a:avLst/>
          </a:prstGeom>
        </p:spPr>
        <p:txBody>
          <a:bodyPr/>
          <a:lstStyle/>
          <a:p>
            <a:pPr marL="457200" indent="-457200" algn="ctr" fontAlgn="auto">
              <a:spcAft>
                <a:spcPts val="0"/>
              </a:spcAft>
              <a:defRPr/>
            </a:pPr>
            <a:r>
              <a:rPr lang="en-GB" dirty="0">
                <a:latin typeface="+mj-lt"/>
                <a:ea typeface="+mj-ea"/>
                <a:cs typeface="+mj-cs"/>
              </a:rPr>
              <a:t>baby steps</a:t>
            </a:r>
            <a:endParaRPr lang="nl-NL" dirty="0">
              <a:latin typeface="+mj-lt"/>
              <a:ea typeface="+mj-ea"/>
              <a:cs typeface="+mj-cs"/>
            </a:endParaRPr>
          </a:p>
        </p:txBody>
      </p:sp>
      <p:sp>
        <p:nvSpPr>
          <p:cNvPr id="12" name="Rectangle 2"/>
          <p:cNvSpPr txBox="1">
            <a:spLocks noChangeArrowheads="1"/>
          </p:cNvSpPr>
          <p:nvPr/>
        </p:nvSpPr>
        <p:spPr>
          <a:xfrm>
            <a:off x="915866" y="4868863"/>
            <a:ext cx="4453303" cy="1223962"/>
          </a:xfrm>
          <a:prstGeom prst="rect">
            <a:avLst/>
          </a:prstGeom>
        </p:spPr>
        <p:txBody>
          <a:bodyPr/>
          <a:lstStyle/>
          <a:p>
            <a:pPr>
              <a:defRPr/>
            </a:pPr>
            <a:r>
              <a:rPr lang="nl-BE" dirty="0">
                <a:latin typeface="+mn-lt"/>
                <a:sym typeface="Wingdings" pitchFamily="2" charset="2"/>
              </a:rPr>
              <a:t>tests: add, change, move, mocking ...</a:t>
            </a:r>
            <a:endParaRPr lang="nl-BE" dirty="0">
              <a:latin typeface="+mn-lt"/>
            </a:endParaRPr>
          </a:p>
        </p:txBody>
      </p:sp>
      <p:sp>
        <p:nvSpPr>
          <p:cNvPr id="13" name="Rectangle 2"/>
          <p:cNvSpPr txBox="1">
            <a:spLocks noChangeArrowheads="1"/>
          </p:cNvSpPr>
          <p:nvPr/>
        </p:nvSpPr>
        <p:spPr>
          <a:xfrm>
            <a:off x="4637943" y="4221163"/>
            <a:ext cx="4385896" cy="792162"/>
          </a:xfrm>
          <a:prstGeom prst="rect">
            <a:avLst/>
          </a:prstGeom>
        </p:spPr>
        <p:txBody>
          <a:bodyPr/>
          <a:lstStyle/>
          <a:p>
            <a:pPr algn="ctr" fontAlgn="auto">
              <a:spcAft>
                <a:spcPts val="0"/>
              </a:spcAft>
              <a:defRPr/>
            </a:pPr>
            <a:r>
              <a:rPr lang="en-GB" dirty="0">
                <a:latin typeface="+mj-lt"/>
                <a:ea typeface="+mj-ea"/>
                <a:cs typeface="+mj-cs"/>
              </a:rPr>
              <a:t>IDE</a:t>
            </a:r>
            <a:endParaRPr lang="nl-NL" dirty="0">
              <a:latin typeface="+mj-lt"/>
              <a:ea typeface="+mj-ea"/>
              <a:cs typeface="+mj-cs"/>
            </a:endParaRPr>
          </a:p>
        </p:txBody>
      </p:sp>
      <p:sp>
        <p:nvSpPr>
          <p:cNvPr id="10" name="Rectangle 2"/>
          <p:cNvSpPr txBox="1">
            <a:spLocks noChangeArrowheads="1"/>
          </p:cNvSpPr>
          <p:nvPr/>
        </p:nvSpPr>
        <p:spPr>
          <a:xfrm>
            <a:off x="5103935" y="1412876"/>
            <a:ext cx="3789485" cy="792163"/>
          </a:xfrm>
          <a:prstGeom prst="rect">
            <a:avLst/>
          </a:prstGeom>
        </p:spPr>
        <p:txBody>
          <a:bodyPr/>
          <a:lstStyle/>
          <a:p>
            <a:pPr marL="457200" indent="-457200" algn="ctr" fontAlgn="auto">
              <a:spcAft>
                <a:spcPts val="0"/>
              </a:spcAft>
              <a:defRPr/>
            </a:pPr>
            <a:r>
              <a:rPr lang="en-GB" dirty="0">
                <a:latin typeface="+mj-lt"/>
                <a:ea typeface="+mj-ea"/>
                <a:cs typeface="+mj-cs"/>
              </a:rPr>
              <a:t>green tests after each step</a:t>
            </a:r>
            <a:endParaRPr lang="nl-NL" dirty="0">
              <a:latin typeface="+mj-lt"/>
              <a:ea typeface="+mj-ea"/>
              <a:cs typeface="+mj-cs"/>
            </a:endParaRPr>
          </a:p>
        </p:txBody>
      </p:sp>
      <p:sp>
        <p:nvSpPr>
          <p:cNvPr id="11" name="Rectangle 2"/>
          <p:cNvSpPr txBox="1">
            <a:spLocks noChangeArrowheads="1"/>
          </p:cNvSpPr>
          <p:nvPr/>
        </p:nvSpPr>
        <p:spPr>
          <a:xfrm>
            <a:off x="0" y="1773238"/>
            <a:ext cx="3789485" cy="792162"/>
          </a:xfrm>
          <a:prstGeom prst="rect">
            <a:avLst/>
          </a:prstGeom>
        </p:spPr>
        <p:txBody>
          <a:bodyPr/>
          <a:lstStyle/>
          <a:p>
            <a:pPr marL="457200" indent="-457200" algn="ctr" fontAlgn="auto">
              <a:spcAft>
                <a:spcPts val="0"/>
              </a:spcAft>
              <a:defRPr/>
            </a:pPr>
            <a:r>
              <a:rPr lang="en-GB" dirty="0">
                <a:latin typeface="+mj-lt"/>
                <a:ea typeface="+mj-ea"/>
                <a:cs typeface="+mj-cs"/>
              </a:rPr>
              <a:t>code always compiles</a:t>
            </a:r>
            <a:endParaRPr lang="nl-NL" dirty="0">
              <a:latin typeface="+mj-lt"/>
              <a:ea typeface="+mj-ea"/>
              <a:cs typeface="+mj-cs"/>
            </a:endParaRPr>
          </a:p>
        </p:txBody>
      </p:sp>
    </p:spTree>
    <p:extLst>
      <p:ext uri="{BB962C8B-B14F-4D97-AF65-F5344CB8AC3E}">
        <p14:creationId xmlns:p14="http://schemas.microsoft.com/office/powerpoint/2010/main" val="10383477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GB" dirty="0" smtClean="0"/>
              <a:t>Incremental</a:t>
            </a:r>
            <a:r>
              <a:rPr lang="en-US" dirty="0" smtClean="0"/>
              <a:t>) Design</a:t>
            </a:r>
            <a:endParaRPr lang="en-US" dirty="0"/>
          </a:p>
        </p:txBody>
      </p:sp>
      <p:sp>
        <p:nvSpPr>
          <p:cNvPr id="4" name="Rectangle 2"/>
          <p:cNvSpPr txBox="1">
            <a:spLocks noChangeArrowheads="1"/>
          </p:cNvSpPr>
          <p:nvPr/>
        </p:nvSpPr>
        <p:spPr>
          <a:xfrm>
            <a:off x="5791200" y="3017839"/>
            <a:ext cx="4188069" cy="576161"/>
          </a:xfrm>
          <a:prstGeom prst="rect">
            <a:avLst/>
          </a:prstGeom>
        </p:spPr>
        <p:txBody>
          <a:bodyPr/>
          <a:lstStyle/>
          <a:p>
            <a:pPr fontAlgn="auto">
              <a:spcAft>
                <a:spcPts val="0"/>
              </a:spcAft>
              <a:defRPr/>
            </a:pPr>
            <a:r>
              <a:rPr lang="en-GB" dirty="0" smtClean="0">
                <a:latin typeface="+mj-lt"/>
                <a:ea typeface="+mj-ea"/>
                <a:cs typeface="+mj-cs"/>
              </a:rPr>
              <a:t>whiteboard over complex tool</a:t>
            </a:r>
            <a:endParaRPr lang="en-GB" dirty="0">
              <a:latin typeface="+mj-lt"/>
              <a:ea typeface="+mj-ea"/>
              <a:cs typeface="+mj-cs"/>
            </a:endParaRPr>
          </a:p>
        </p:txBody>
      </p:sp>
      <p:sp>
        <p:nvSpPr>
          <p:cNvPr id="6" name="Rectangle 2"/>
          <p:cNvSpPr txBox="1">
            <a:spLocks noChangeArrowheads="1"/>
          </p:cNvSpPr>
          <p:nvPr/>
        </p:nvSpPr>
        <p:spPr>
          <a:xfrm>
            <a:off x="5791200" y="3730229"/>
            <a:ext cx="4188069" cy="576161"/>
          </a:xfrm>
          <a:prstGeom prst="rect">
            <a:avLst/>
          </a:prstGeom>
        </p:spPr>
        <p:txBody>
          <a:bodyPr/>
          <a:lstStyle/>
          <a:p>
            <a:pPr fontAlgn="auto">
              <a:spcAft>
                <a:spcPts val="0"/>
              </a:spcAft>
              <a:defRPr/>
            </a:pPr>
            <a:r>
              <a:rPr lang="en-GB" dirty="0" smtClean="0">
                <a:latin typeface="+mj-lt"/>
                <a:ea typeface="+mj-ea"/>
                <a:cs typeface="+mj-cs"/>
              </a:rPr>
              <a:t>continuous process</a:t>
            </a:r>
            <a:endParaRPr lang="en-GB" dirty="0">
              <a:latin typeface="+mj-lt"/>
              <a:ea typeface="+mj-ea"/>
              <a:cs typeface="+mj-cs"/>
            </a:endParaRPr>
          </a:p>
        </p:txBody>
      </p:sp>
      <p:sp>
        <p:nvSpPr>
          <p:cNvPr id="7" name="Rectangle 2"/>
          <p:cNvSpPr txBox="1">
            <a:spLocks noChangeArrowheads="1"/>
          </p:cNvSpPr>
          <p:nvPr/>
        </p:nvSpPr>
        <p:spPr>
          <a:xfrm>
            <a:off x="5791200" y="4442619"/>
            <a:ext cx="4188069" cy="576161"/>
          </a:xfrm>
          <a:prstGeom prst="rect">
            <a:avLst/>
          </a:prstGeom>
        </p:spPr>
        <p:txBody>
          <a:bodyPr/>
          <a:lstStyle/>
          <a:p>
            <a:pPr fontAlgn="auto">
              <a:spcAft>
                <a:spcPts val="0"/>
              </a:spcAft>
              <a:defRPr/>
            </a:pPr>
            <a:r>
              <a:rPr lang="en-GB" dirty="0" smtClean="0">
                <a:latin typeface="+mj-lt"/>
                <a:ea typeface="+mj-ea"/>
                <a:cs typeface="+mj-cs"/>
              </a:rPr>
              <a:t>focus on story, take baby steps</a:t>
            </a:r>
            <a:endParaRPr lang="en-GB" dirty="0">
              <a:latin typeface="+mj-lt"/>
              <a:ea typeface="+mj-ea"/>
              <a:cs typeface="+mj-cs"/>
            </a:endParaRPr>
          </a:p>
        </p:txBody>
      </p:sp>
      <p:sp>
        <p:nvSpPr>
          <p:cNvPr id="8" name="Rectangle 2"/>
          <p:cNvSpPr txBox="1">
            <a:spLocks noChangeArrowheads="1"/>
          </p:cNvSpPr>
          <p:nvPr/>
        </p:nvSpPr>
        <p:spPr>
          <a:xfrm>
            <a:off x="5791200" y="5155009"/>
            <a:ext cx="4188069" cy="576161"/>
          </a:xfrm>
          <a:prstGeom prst="rect">
            <a:avLst/>
          </a:prstGeom>
        </p:spPr>
        <p:txBody>
          <a:bodyPr/>
          <a:lstStyle/>
          <a:p>
            <a:pPr fontAlgn="auto">
              <a:spcAft>
                <a:spcPts val="0"/>
              </a:spcAft>
              <a:defRPr/>
            </a:pPr>
            <a:r>
              <a:rPr lang="en-GB" dirty="0" smtClean="0">
                <a:latin typeface="+mj-lt"/>
                <a:ea typeface="+mj-ea"/>
                <a:cs typeface="+mj-cs"/>
              </a:rPr>
              <a:t>refactor</a:t>
            </a:r>
            <a:endParaRPr lang="en-GB" dirty="0">
              <a:latin typeface="+mj-lt"/>
              <a:ea typeface="+mj-ea"/>
              <a:cs typeface="+mj-cs"/>
            </a:endParaRPr>
          </a:p>
        </p:txBody>
      </p:sp>
      <p:sp>
        <p:nvSpPr>
          <p:cNvPr id="9" name="Rectangle 2"/>
          <p:cNvSpPr txBox="1">
            <a:spLocks noChangeArrowheads="1"/>
          </p:cNvSpPr>
          <p:nvPr/>
        </p:nvSpPr>
        <p:spPr>
          <a:xfrm>
            <a:off x="5791200" y="5867401"/>
            <a:ext cx="4188069" cy="576161"/>
          </a:xfrm>
          <a:prstGeom prst="rect">
            <a:avLst/>
          </a:prstGeom>
        </p:spPr>
        <p:txBody>
          <a:bodyPr/>
          <a:lstStyle/>
          <a:p>
            <a:pPr fontAlgn="auto">
              <a:spcAft>
                <a:spcPts val="0"/>
              </a:spcAft>
              <a:defRPr/>
            </a:pPr>
            <a:r>
              <a:rPr lang="en-US" dirty="0" err="1" smtClean="0">
                <a:latin typeface="+mj-lt"/>
                <a:ea typeface="+mj-ea"/>
                <a:cs typeface="+mj-cs"/>
              </a:rPr>
              <a:t>i</a:t>
            </a:r>
            <a:r>
              <a:rPr lang="nl-BE" dirty="0" smtClean="0">
                <a:latin typeface="+mj-lt"/>
                <a:ea typeface="+mj-ea"/>
                <a:cs typeface="+mj-cs"/>
              </a:rPr>
              <a:t>nvolve entire</a:t>
            </a:r>
            <a:r>
              <a:rPr lang="en-GB" dirty="0" smtClean="0">
                <a:latin typeface="+mj-lt"/>
                <a:ea typeface="+mj-ea"/>
                <a:cs typeface="+mj-cs"/>
              </a:rPr>
              <a:t> team</a:t>
            </a:r>
            <a:endParaRPr lang="en-GB" dirty="0">
              <a:latin typeface="+mj-lt"/>
              <a:ea typeface="+mj-ea"/>
              <a:cs typeface="+mj-cs"/>
            </a:endParaRPr>
          </a:p>
        </p:txBody>
      </p:sp>
      <p:pic>
        <p:nvPicPr>
          <p:cNvPr id="10" name="Picture 9"/>
          <p:cNvPicPr>
            <a:picLocks noChangeAspect="1"/>
          </p:cNvPicPr>
          <p:nvPr/>
        </p:nvPicPr>
        <p:blipFill rotWithShape="1">
          <a:blip r:embed="rId3"/>
          <a:srcRect r="14281" b="21504"/>
          <a:stretch/>
        </p:blipFill>
        <p:spPr>
          <a:xfrm>
            <a:off x="-9644" y="2895600"/>
            <a:ext cx="5715000" cy="3962400"/>
          </a:xfrm>
          <a:prstGeom prst="rect">
            <a:avLst/>
          </a:prstGeom>
        </p:spPr>
      </p:pic>
    </p:spTree>
    <p:extLst>
      <p:ext uri="{BB962C8B-B14F-4D97-AF65-F5344CB8AC3E}">
        <p14:creationId xmlns:p14="http://schemas.microsoft.com/office/powerpoint/2010/main" val="3782670697"/>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martinfowler.com/mf-ade-ho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0000">
            <a:off x="1455776" y="1380317"/>
            <a:ext cx="1905000" cy="2362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5" name="Rectangle 14"/>
          <p:cNvSpPr/>
          <p:nvPr/>
        </p:nvSpPr>
        <p:spPr>
          <a:xfrm>
            <a:off x="1600200" y="6021388"/>
            <a:ext cx="6166338" cy="369332"/>
          </a:xfrm>
          <a:prstGeom prst="rect">
            <a:avLst/>
          </a:prstGeom>
        </p:spPr>
        <p:txBody>
          <a:bodyPr>
            <a:spAutoFit/>
          </a:bodyPr>
          <a:lstStyle/>
          <a:p>
            <a:pPr>
              <a:defRPr/>
            </a:pPr>
            <a:r>
              <a:rPr lang="nl-BE">
                <a:hlinkClick r:id="rId4"/>
              </a:rPr>
              <a:t>http://martinfowler.com/refactoring/catalog/index.html</a:t>
            </a:r>
            <a:endParaRPr lang="nl-BE" dirty="0">
              <a:latin typeface="+mn-lt"/>
            </a:endParaRPr>
          </a:p>
        </p:txBody>
      </p:sp>
      <p:pic>
        <p:nvPicPr>
          <p:cNvPr id="125955" name="Picture 4"/>
          <p:cNvPicPr>
            <a:picLocks noChangeAspect="1" noChangeArrowheads="1"/>
          </p:cNvPicPr>
          <p:nvPr/>
        </p:nvPicPr>
        <p:blipFill>
          <a:blip r:embed="rId5" cstate="print"/>
          <a:srcRect/>
          <a:stretch>
            <a:fillRect/>
          </a:stretch>
        </p:blipFill>
        <p:spPr bwMode="auto">
          <a:xfrm>
            <a:off x="2667000" y="404813"/>
            <a:ext cx="3722077" cy="5175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25549562"/>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26978" name="Title 1"/>
          <p:cNvSpPr>
            <a:spLocks noGrp="1"/>
          </p:cNvSpPr>
          <p:nvPr>
            <p:ph type="title"/>
          </p:nvPr>
        </p:nvSpPr>
        <p:spPr bwMode="auto">
          <a:xfrm>
            <a:off x="451338" y="620713"/>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Exercise</a:t>
            </a:r>
          </a:p>
        </p:txBody>
      </p:sp>
      <p:sp>
        <p:nvSpPr>
          <p:cNvPr id="8" name="Rectangle 2"/>
          <p:cNvSpPr txBox="1">
            <a:spLocks noChangeArrowheads="1"/>
          </p:cNvSpPr>
          <p:nvPr/>
        </p:nvSpPr>
        <p:spPr>
          <a:xfrm>
            <a:off x="2244969" y="2276476"/>
            <a:ext cx="4520712" cy="792163"/>
          </a:xfrm>
          <a:prstGeom prst="rect">
            <a:avLst/>
          </a:prstGeom>
        </p:spPr>
        <p:txBody>
          <a:bodyPr/>
          <a:lstStyle/>
          <a:p>
            <a:pPr algn="ctr" fontAlgn="auto">
              <a:spcAft>
                <a:spcPts val="0"/>
              </a:spcAft>
              <a:defRPr/>
            </a:pPr>
            <a:r>
              <a:rPr lang="en-GB" dirty="0">
                <a:latin typeface="+mj-lt"/>
                <a:ea typeface="+mj-ea"/>
                <a:cs typeface="+mj-cs"/>
              </a:rPr>
              <a:t>fix smells found in previous exercise</a:t>
            </a:r>
            <a:endParaRPr lang="nl-NL" dirty="0">
              <a:latin typeface="+mj-lt"/>
              <a:ea typeface="+mj-ea"/>
              <a:cs typeface="+mj-cs"/>
            </a:endParaRPr>
          </a:p>
        </p:txBody>
      </p:sp>
      <p:pic>
        <p:nvPicPr>
          <p:cNvPr id="11266" name="Picture 2" descr="http://www.insidethegate.com/wp-content/uploads/2010/06/DeadSkunk.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895600"/>
            <a:ext cx="1905000" cy="189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073110"/>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28002" name="Title 1"/>
          <p:cNvSpPr>
            <a:spLocks noGrp="1"/>
          </p:cNvSpPr>
          <p:nvPr>
            <p:ph type="title"/>
          </p:nvPr>
        </p:nvSpPr>
        <p:spPr bwMode="auto">
          <a:xfrm>
            <a:off x="451338" y="620713"/>
            <a:ext cx="8229600" cy="1143000"/>
          </a:xfrm>
          <a:noFill/>
          <a:ln>
            <a:miter lim="800000"/>
            <a:headEnd/>
            <a:tailEnd/>
          </a:ln>
        </p:spPr>
        <p:txBody>
          <a:bodyPr vert="horz" wrap="square" lIns="91440" tIns="45720" rIns="91440" bIns="45720" numCol="1" anchor="t" anchorCtr="0" compatLnSpc="1">
            <a:prstTxWarp prst="textNoShape">
              <a:avLst/>
            </a:prstTxWarp>
            <a:normAutofit/>
          </a:bodyPr>
          <a:lstStyle/>
          <a:p>
            <a:pPr eaLnBrk="1" hangingPunct="1"/>
            <a:r>
              <a:rPr lang="nl-BE" dirty="0" smtClean="0"/>
              <a:t>Lab: Movierental</a:t>
            </a:r>
          </a:p>
        </p:txBody>
      </p:sp>
      <p:sp>
        <p:nvSpPr>
          <p:cNvPr id="8" name="Rectangle 2"/>
          <p:cNvSpPr txBox="1">
            <a:spLocks noChangeArrowheads="1"/>
          </p:cNvSpPr>
          <p:nvPr/>
        </p:nvSpPr>
        <p:spPr>
          <a:xfrm>
            <a:off x="2710961" y="2276476"/>
            <a:ext cx="3788020" cy="792163"/>
          </a:xfrm>
          <a:prstGeom prst="rect">
            <a:avLst/>
          </a:prstGeom>
        </p:spPr>
        <p:txBody>
          <a:bodyPr/>
          <a:lstStyle/>
          <a:p>
            <a:pPr algn="ctr" fontAlgn="auto">
              <a:spcAft>
                <a:spcPts val="0"/>
              </a:spcAft>
              <a:defRPr/>
            </a:pPr>
            <a:r>
              <a:rPr lang="en-GB" dirty="0" err="1">
                <a:latin typeface="+mj-lt"/>
                <a:ea typeface="+mj-ea"/>
                <a:cs typeface="+mj-cs"/>
              </a:rPr>
              <a:t>MovieRental</a:t>
            </a:r>
            <a:endParaRPr lang="nl-NL" dirty="0">
              <a:latin typeface="+mj-lt"/>
              <a:ea typeface="+mj-ea"/>
              <a:cs typeface="+mj-cs"/>
            </a:endParaRPr>
          </a:p>
        </p:txBody>
      </p:sp>
      <p:sp>
        <p:nvSpPr>
          <p:cNvPr id="4" name="Rectangle 3"/>
          <p:cNvSpPr/>
          <p:nvPr/>
        </p:nvSpPr>
        <p:spPr>
          <a:xfrm>
            <a:off x="1661771" y="3348292"/>
            <a:ext cx="5886400" cy="923330"/>
          </a:xfrm>
          <a:prstGeom prst="rect">
            <a:avLst/>
          </a:prstGeom>
        </p:spPr>
        <p:txBody>
          <a:bodyPr wrap="square">
            <a:spAutoFit/>
          </a:bodyPr>
          <a:lstStyle/>
          <a:p>
            <a:pPr algn="ctr"/>
            <a:r>
              <a:rPr lang="en-GB" dirty="0" smtClean="0"/>
              <a:t>Google for:</a:t>
            </a:r>
          </a:p>
          <a:p>
            <a:pPr marL="285750" indent="-285750" algn="ctr">
              <a:buFont typeface="Arial" pitchFamily="34" charset="0"/>
              <a:buChar char="•"/>
            </a:pPr>
            <a:r>
              <a:rPr lang="en-GB" dirty="0" smtClean="0"/>
              <a:t>“</a:t>
            </a:r>
            <a:r>
              <a:rPr lang="en-GB" b="1" dirty="0" smtClean="0"/>
              <a:t>replace conditional with polymorphism </a:t>
            </a:r>
            <a:r>
              <a:rPr lang="en-GB" dirty="0" smtClean="0"/>
              <a:t>mechanics” and</a:t>
            </a:r>
          </a:p>
          <a:p>
            <a:pPr marL="285750" indent="-285750">
              <a:buFont typeface="Arial" pitchFamily="34" charset="0"/>
              <a:buChar char="•"/>
            </a:pPr>
            <a:r>
              <a:rPr lang="en-GB" dirty="0" smtClean="0"/>
              <a:t>“</a:t>
            </a:r>
            <a:r>
              <a:rPr lang="en-GB" b="1" dirty="0" smtClean="0"/>
              <a:t>replace type code with strategy</a:t>
            </a:r>
            <a:r>
              <a:rPr lang="en-GB" dirty="0" smtClean="0"/>
              <a:t> mechanics”</a:t>
            </a:r>
            <a:endParaRPr lang="nl-NL" dirty="0"/>
          </a:p>
        </p:txBody>
      </p:sp>
    </p:spTree>
    <p:extLst>
      <p:ext uri="{BB962C8B-B14F-4D97-AF65-F5344CB8AC3E}">
        <p14:creationId xmlns:p14="http://schemas.microsoft.com/office/powerpoint/2010/main" val="823068165"/>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29026" name="Title 1"/>
          <p:cNvSpPr>
            <a:spLocks noGrp="1"/>
          </p:cNvSpPr>
          <p:nvPr>
            <p:ph type="title"/>
          </p:nvPr>
        </p:nvSpPr>
        <p:spPr bwMode="auto">
          <a:xfrm>
            <a:off x="451338" y="1484313"/>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Discuss MovieRental</a:t>
            </a:r>
          </a:p>
        </p:txBody>
      </p:sp>
    </p:spTree>
    <p:extLst>
      <p:ext uri="{BB962C8B-B14F-4D97-AF65-F5344CB8AC3E}">
        <p14:creationId xmlns:p14="http://schemas.microsoft.com/office/powerpoint/2010/main" val="332599332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bwMode="auto">
          <a:xfrm>
            <a:off x="457200" y="9906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Fixing test code smells</a:t>
            </a:r>
          </a:p>
        </p:txBody>
      </p:sp>
      <p:pic>
        <p:nvPicPr>
          <p:cNvPr id="13" name="Picture 2" descr="http://www.insidethegate.com/wp-content/uploads/2010/06/DeadSkunk.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2514600"/>
            <a:ext cx="1905000" cy="189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6646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bwMode="auto">
          <a:xfrm>
            <a:off x="383931" y="22860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code smells</a:t>
            </a:r>
          </a:p>
        </p:txBody>
      </p:sp>
      <p:sp>
        <p:nvSpPr>
          <p:cNvPr id="7" name="Rectangle 2"/>
          <p:cNvSpPr txBox="1">
            <a:spLocks noChangeArrowheads="1"/>
          </p:cNvSpPr>
          <p:nvPr/>
        </p:nvSpPr>
        <p:spPr>
          <a:xfrm>
            <a:off x="4705351" y="3789363"/>
            <a:ext cx="3788019" cy="792162"/>
          </a:xfrm>
          <a:prstGeom prst="rect">
            <a:avLst/>
          </a:prstGeom>
        </p:spPr>
        <p:txBody>
          <a:bodyPr/>
          <a:lstStyle/>
          <a:p>
            <a:pPr algn="ctr" fontAlgn="auto">
              <a:spcAft>
                <a:spcPts val="0"/>
              </a:spcAft>
              <a:defRPr/>
            </a:pPr>
            <a:r>
              <a:rPr lang="en-GB" dirty="0">
                <a:latin typeface="+mj-lt"/>
                <a:ea typeface="+mj-ea"/>
                <a:cs typeface="+mj-cs"/>
              </a:rPr>
              <a:t>not focussed</a:t>
            </a:r>
            <a:endParaRPr lang="nl-NL" dirty="0">
              <a:latin typeface="+mj-lt"/>
              <a:ea typeface="+mj-ea"/>
              <a:cs typeface="+mj-cs"/>
            </a:endParaRPr>
          </a:p>
        </p:txBody>
      </p:sp>
      <p:sp>
        <p:nvSpPr>
          <p:cNvPr id="11" name="Rectangle 2"/>
          <p:cNvSpPr txBox="1">
            <a:spLocks noChangeArrowheads="1"/>
          </p:cNvSpPr>
          <p:nvPr/>
        </p:nvSpPr>
        <p:spPr>
          <a:xfrm>
            <a:off x="0" y="3644901"/>
            <a:ext cx="3788020" cy="792163"/>
          </a:xfrm>
          <a:prstGeom prst="rect">
            <a:avLst/>
          </a:prstGeom>
        </p:spPr>
        <p:txBody>
          <a:bodyPr/>
          <a:lstStyle/>
          <a:p>
            <a:pPr algn="ctr" fontAlgn="auto">
              <a:spcAft>
                <a:spcPts val="0"/>
              </a:spcAft>
              <a:defRPr/>
            </a:pPr>
            <a:r>
              <a:rPr lang="nl-BE" dirty="0">
                <a:latin typeface="+mn-lt"/>
                <a:sym typeface="Wingdings" pitchFamily="2" charset="2"/>
              </a:rPr>
              <a:t>duplication</a:t>
            </a:r>
            <a:endParaRPr lang="nl-NL" dirty="0">
              <a:latin typeface="+mn-lt"/>
              <a:ea typeface="+mj-ea"/>
              <a:cs typeface="+mj-cs"/>
            </a:endParaRPr>
          </a:p>
        </p:txBody>
      </p:sp>
      <p:sp>
        <p:nvSpPr>
          <p:cNvPr id="12" name="Rectangle 2"/>
          <p:cNvSpPr txBox="1">
            <a:spLocks noChangeArrowheads="1"/>
          </p:cNvSpPr>
          <p:nvPr/>
        </p:nvSpPr>
        <p:spPr>
          <a:xfrm>
            <a:off x="2051720" y="4941888"/>
            <a:ext cx="4120662" cy="1225550"/>
          </a:xfrm>
          <a:prstGeom prst="rect">
            <a:avLst/>
          </a:prstGeom>
        </p:spPr>
        <p:txBody>
          <a:bodyPr/>
          <a:lstStyle/>
          <a:p>
            <a:pPr>
              <a:defRPr/>
            </a:pPr>
            <a:r>
              <a:rPr lang="nl-BE" dirty="0">
                <a:latin typeface="+mn-lt"/>
                <a:sym typeface="Wingdings" pitchFamily="2" charset="2"/>
              </a:rPr>
              <a:t>slow test</a:t>
            </a:r>
            <a:endParaRPr lang="nl-BE" dirty="0">
              <a:latin typeface="+mn-lt"/>
            </a:endParaRPr>
          </a:p>
        </p:txBody>
      </p:sp>
      <p:sp>
        <p:nvSpPr>
          <p:cNvPr id="8" name="Rectangle 2"/>
          <p:cNvSpPr txBox="1">
            <a:spLocks noChangeArrowheads="1"/>
          </p:cNvSpPr>
          <p:nvPr/>
        </p:nvSpPr>
        <p:spPr>
          <a:xfrm>
            <a:off x="2051720" y="823816"/>
            <a:ext cx="3789485" cy="792163"/>
          </a:xfrm>
          <a:prstGeom prst="rect">
            <a:avLst/>
          </a:prstGeom>
        </p:spPr>
        <p:txBody>
          <a:bodyPr/>
          <a:lstStyle/>
          <a:p>
            <a:pPr algn="ctr" fontAlgn="auto">
              <a:spcAft>
                <a:spcPts val="0"/>
              </a:spcAft>
              <a:defRPr/>
            </a:pPr>
            <a:r>
              <a:rPr lang="en-GB" dirty="0">
                <a:latin typeface="+mj-lt"/>
                <a:ea typeface="+mj-ea"/>
                <a:cs typeface="+mj-cs"/>
              </a:rPr>
              <a:t>code difficult to test</a:t>
            </a:r>
            <a:endParaRPr lang="nl-NL" dirty="0">
              <a:latin typeface="+mj-lt"/>
              <a:ea typeface="+mj-ea"/>
              <a:cs typeface="+mj-cs"/>
            </a:endParaRPr>
          </a:p>
        </p:txBody>
      </p:sp>
      <p:sp>
        <p:nvSpPr>
          <p:cNvPr id="9" name="Rectangle 2"/>
          <p:cNvSpPr txBox="1">
            <a:spLocks noChangeArrowheads="1"/>
          </p:cNvSpPr>
          <p:nvPr/>
        </p:nvSpPr>
        <p:spPr>
          <a:xfrm>
            <a:off x="5004048" y="1196123"/>
            <a:ext cx="3788020" cy="792163"/>
          </a:xfrm>
          <a:prstGeom prst="rect">
            <a:avLst/>
          </a:prstGeom>
        </p:spPr>
        <p:txBody>
          <a:bodyPr/>
          <a:lstStyle/>
          <a:p>
            <a:pPr algn="ctr" fontAlgn="auto">
              <a:spcAft>
                <a:spcPts val="0"/>
              </a:spcAft>
              <a:defRPr/>
            </a:pPr>
            <a:r>
              <a:rPr lang="en-GB" dirty="0">
                <a:latin typeface="+mj-lt"/>
                <a:ea typeface="+mj-ea"/>
                <a:cs typeface="+mj-cs"/>
              </a:rPr>
              <a:t>fragile test</a:t>
            </a:r>
            <a:endParaRPr lang="nl-NL" dirty="0">
              <a:latin typeface="+mj-lt"/>
              <a:ea typeface="+mj-ea"/>
              <a:cs typeface="+mj-cs"/>
            </a:endParaRPr>
          </a:p>
        </p:txBody>
      </p:sp>
      <p:sp>
        <p:nvSpPr>
          <p:cNvPr id="10" name="Rectangle 2"/>
          <p:cNvSpPr txBox="1">
            <a:spLocks noChangeArrowheads="1"/>
          </p:cNvSpPr>
          <p:nvPr/>
        </p:nvSpPr>
        <p:spPr>
          <a:xfrm>
            <a:off x="-877765" y="1844675"/>
            <a:ext cx="4120662" cy="1225550"/>
          </a:xfrm>
          <a:prstGeom prst="rect">
            <a:avLst/>
          </a:prstGeom>
        </p:spPr>
        <p:txBody>
          <a:bodyPr/>
          <a:lstStyle/>
          <a:p>
            <a:pPr algn="ctr">
              <a:defRPr/>
            </a:pPr>
            <a:r>
              <a:rPr lang="nl-BE" dirty="0">
                <a:latin typeface="+mn-lt"/>
                <a:sym typeface="Wingdings" pitchFamily="2" charset="2"/>
              </a:rPr>
              <a:t>dependent</a:t>
            </a:r>
            <a:endParaRPr lang="nl-BE" dirty="0">
              <a:latin typeface="+mn-lt"/>
            </a:endParaRPr>
          </a:p>
        </p:txBody>
      </p:sp>
      <p:sp>
        <p:nvSpPr>
          <p:cNvPr id="2" name="TextBox 1"/>
          <p:cNvSpPr txBox="1"/>
          <p:nvPr/>
        </p:nvSpPr>
        <p:spPr>
          <a:xfrm>
            <a:off x="5483236" y="4941888"/>
            <a:ext cx="2232248" cy="369332"/>
          </a:xfrm>
          <a:prstGeom prst="rect">
            <a:avLst/>
          </a:prstGeom>
          <a:noFill/>
        </p:spPr>
        <p:txBody>
          <a:bodyPr wrap="square" rtlCol="0">
            <a:spAutoFit/>
          </a:bodyPr>
          <a:lstStyle/>
          <a:p>
            <a:r>
              <a:rPr lang="nl-BE" dirty="0"/>
              <a:t>l</a:t>
            </a:r>
            <a:r>
              <a:rPr lang="nl-BE" dirty="0" smtClean="0"/>
              <a:t>ong </a:t>
            </a:r>
            <a:r>
              <a:rPr lang="nl-BE" dirty="0" err="1" smtClean="0"/>
              <a:t>method</a:t>
            </a:r>
            <a:endParaRPr lang="nl-BE" dirty="0" smtClean="0"/>
          </a:p>
        </p:txBody>
      </p:sp>
    </p:spTree>
    <p:extLst>
      <p:ext uri="{BB962C8B-B14F-4D97-AF65-F5344CB8AC3E}">
        <p14:creationId xmlns:p14="http://schemas.microsoft.com/office/powerpoint/2010/main" val="1469015629"/>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bwMode="auto">
          <a:xfrm>
            <a:off x="228600" y="4572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a:t>
            </a:r>
            <a:r>
              <a:rPr lang="nl-BE" dirty="0" err="1" smtClean="0"/>
              <a:t>Assertions</a:t>
            </a:r>
            <a:endParaRPr lang="nl-BE" dirty="0" smtClean="0"/>
          </a:p>
        </p:txBody>
      </p:sp>
      <p:sp>
        <p:nvSpPr>
          <p:cNvPr id="3" name="Rectangle 2"/>
          <p:cNvSpPr/>
          <p:nvPr/>
        </p:nvSpPr>
        <p:spPr>
          <a:xfrm>
            <a:off x="914400" y="1676400"/>
            <a:ext cx="7239000" cy="4770537"/>
          </a:xfrm>
          <a:prstGeom prst="rect">
            <a:avLst/>
          </a:prstGeom>
        </p:spPr>
        <p:txBody>
          <a:bodyPr wrap="square">
            <a:spAutoFit/>
          </a:bodyPr>
          <a:lstStyle/>
          <a:p>
            <a:r>
              <a:rPr lang="nl-BE" sz="1600" dirty="0">
                <a:solidFill>
                  <a:srgbClr val="646464"/>
                </a:solidFill>
                <a:latin typeface="Consolas"/>
              </a:rPr>
              <a:t>@Test</a:t>
            </a:r>
          </a:p>
          <a:p>
            <a:r>
              <a:rPr lang="nl-BE" sz="1600" dirty="0">
                <a:solidFill>
                  <a:srgbClr val="7F0055"/>
                </a:solidFill>
                <a:latin typeface="Consolas"/>
              </a:rPr>
              <a:t>public</a:t>
            </a:r>
            <a:r>
              <a:rPr lang="nl-BE" sz="1600" dirty="0">
                <a:solidFill>
                  <a:srgbClr val="000000"/>
                </a:solidFill>
                <a:latin typeface="Consolas"/>
              </a:rPr>
              <a:t> </a:t>
            </a:r>
            <a:r>
              <a:rPr lang="nl-BE" sz="1600" dirty="0" err="1">
                <a:solidFill>
                  <a:srgbClr val="7F0055"/>
                </a:solidFill>
                <a:latin typeface="Consolas"/>
              </a:rPr>
              <a:t>void</a:t>
            </a:r>
            <a:r>
              <a:rPr lang="nl-BE" sz="1600" dirty="0">
                <a:solidFill>
                  <a:srgbClr val="000000"/>
                </a:solidFill>
                <a:latin typeface="Consolas"/>
              </a:rPr>
              <a:t> </a:t>
            </a:r>
            <a:r>
              <a:rPr lang="nl-BE" sz="1600" dirty="0" err="1">
                <a:solidFill>
                  <a:srgbClr val="000000"/>
                </a:solidFill>
                <a:latin typeface="Consolas"/>
              </a:rPr>
              <a:t>assertEqual</a:t>
            </a:r>
            <a:r>
              <a:rPr lang="nl-BE" sz="1600" dirty="0">
                <a:solidFill>
                  <a:srgbClr val="000000"/>
                </a:solidFill>
                <a:latin typeface="Consolas"/>
              </a:rPr>
              <a:t>() {</a:t>
            </a:r>
          </a:p>
          <a:p>
            <a:r>
              <a:rPr lang="nl-BE" sz="1600" dirty="0" smtClean="0">
                <a:solidFill>
                  <a:srgbClr val="000000"/>
                </a:solidFill>
                <a:latin typeface="Consolas"/>
              </a:rPr>
              <a:t>  </a:t>
            </a:r>
            <a:r>
              <a:rPr lang="nl-BE" sz="1600" dirty="0" err="1" smtClean="0">
                <a:solidFill>
                  <a:srgbClr val="000000"/>
                </a:solidFill>
                <a:latin typeface="Consolas"/>
              </a:rPr>
              <a:t>Assert.</a:t>
            </a:r>
            <a:r>
              <a:rPr lang="nl-BE" sz="1600" i="1" dirty="0" err="1" smtClean="0">
                <a:solidFill>
                  <a:srgbClr val="000000"/>
                </a:solidFill>
                <a:latin typeface="Consolas"/>
              </a:rPr>
              <a:t>assertEquals</a:t>
            </a:r>
            <a:r>
              <a:rPr lang="nl-BE" sz="1600" i="1" dirty="0">
                <a:solidFill>
                  <a:srgbClr val="000000"/>
                </a:solidFill>
                <a:latin typeface="Consolas"/>
              </a:rPr>
              <a:t>(</a:t>
            </a:r>
            <a:r>
              <a:rPr lang="nl-BE" sz="1600" i="1" dirty="0">
                <a:solidFill>
                  <a:srgbClr val="2A00FF"/>
                </a:solidFill>
                <a:latin typeface="Consolas"/>
              </a:rPr>
              <a:t>"blabla"</a:t>
            </a:r>
            <a:r>
              <a:rPr lang="nl-BE" sz="1600" i="1" dirty="0">
                <a:solidFill>
                  <a:srgbClr val="000000"/>
                </a:solidFill>
                <a:latin typeface="Consolas"/>
              </a:rPr>
              <a:t>, </a:t>
            </a:r>
            <a:r>
              <a:rPr lang="nl-BE" sz="1600" i="1" dirty="0" err="1">
                <a:solidFill>
                  <a:srgbClr val="000000"/>
                </a:solidFill>
                <a:latin typeface="Consolas"/>
              </a:rPr>
              <a:t>getSomeString</a:t>
            </a:r>
            <a:r>
              <a:rPr lang="nl-BE" sz="1600" i="1" dirty="0">
                <a:solidFill>
                  <a:srgbClr val="000000"/>
                </a:solidFill>
                <a:latin typeface="Consolas"/>
              </a:rPr>
              <a:t>()); </a:t>
            </a:r>
            <a:endParaRPr lang="nl-BE" sz="1600" i="1" dirty="0" smtClean="0">
              <a:solidFill>
                <a:srgbClr val="000000"/>
              </a:solidFill>
              <a:latin typeface="Consolas"/>
            </a:endParaRPr>
          </a:p>
          <a:p>
            <a:r>
              <a:rPr lang="nl-BE" sz="1600" i="1" dirty="0">
                <a:solidFill>
                  <a:srgbClr val="000000"/>
                </a:solidFill>
                <a:latin typeface="Consolas"/>
              </a:rPr>
              <a:t> </a:t>
            </a:r>
            <a:r>
              <a:rPr lang="nl-BE" sz="1600" i="1" dirty="0" smtClean="0">
                <a:solidFill>
                  <a:srgbClr val="000000"/>
                </a:solidFill>
                <a:latin typeface="Consolas"/>
              </a:rPr>
              <a:t> </a:t>
            </a:r>
            <a:r>
              <a:rPr lang="nl-BE" sz="1600" i="1" dirty="0" smtClean="0">
                <a:solidFill>
                  <a:srgbClr val="3F7F5F"/>
                </a:solidFill>
                <a:latin typeface="Consolas"/>
              </a:rPr>
              <a:t>// </a:t>
            </a:r>
            <a:r>
              <a:rPr lang="nl-BE" sz="1600" i="1" dirty="0">
                <a:solidFill>
                  <a:srgbClr val="3F7F5F"/>
                </a:solidFill>
                <a:latin typeface="Consolas"/>
              </a:rPr>
              <a:t>or: </a:t>
            </a:r>
          </a:p>
          <a:p>
            <a:r>
              <a:rPr lang="nl-BE" sz="1600" i="1" dirty="0" smtClean="0">
                <a:solidFill>
                  <a:srgbClr val="000000"/>
                </a:solidFill>
                <a:latin typeface="Consolas"/>
              </a:rPr>
              <a:t>  </a:t>
            </a:r>
            <a:r>
              <a:rPr lang="nl-BE" sz="1600" i="1" dirty="0" err="1" smtClean="0">
                <a:solidFill>
                  <a:srgbClr val="000000"/>
                </a:solidFill>
                <a:latin typeface="Consolas"/>
              </a:rPr>
              <a:t>assertThat</a:t>
            </a:r>
            <a:r>
              <a:rPr lang="nl-BE" sz="1600" i="1" dirty="0" smtClean="0">
                <a:solidFill>
                  <a:srgbClr val="000000"/>
                </a:solidFill>
                <a:latin typeface="Consolas"/>
              </a:rPr>
              <a:t>(</a:t>
            </a:r>
            <a:r>
              <a:rPr lang="nl-BE" sz="1600" i="1" dirty="0" err="1" smtClean="0">
                <a:solidFill>
                  <a:srgbClr val="000000"/>
                </a:solidFill>
                <a:latin typeface="Consolas"/>
              </a:rPr>
              <a:t>getSomeString</a:t>
            </a:r>
            <a:r>
              <a:rPr lang="nl-BE" sz="1600" i="1" dirty="0">
                <a:solidFill>
                  <a:srgbClr val="000000"/>
                </a:solidFill>
                <a:latin typeface="Consolas"/>
              </a:rPr>
              <a:t>()).</a:t>
            </a:r>
            <a:r>
              <a:rPr lang="nl-BE" sz="1600" i="1" dirty="0" err="1">
                <a:solidFill>
                  <a:srgbClr val="000000"/>
                </a:solidFill>
                <a:latin typeface="Consolas"/>
              </a:rPr>
              <a:t>isEqualTo</a:t>
            </a:r>
            <a:r>
              <a:rPr lang="nl-BE" sz="1600" i="1" dirty="0">
                <a:solidFill>
                  <a:srgbClr val="000000"/>
                </a:solidFill>
                <a:latin typeface="Consolas"/>
              </a:rPr>
              <a:t>(</a:t>
            </a:r>
            <a:r>
              <a:rPr lang="nl-BE" sz="1600" i="1" dirty="0">
                <a:solidFill>
                  <a:srgbClr val="2A00FF"/>
                </a:solidFill>
                <a:latin typeface="Consolas"/>
              </a:rPr>
              <a:t>"blabla"</a:t>
            </a:r>
            <a:r>
              <a:rPr lang="nl-BE" sz="1600" i="1" dirty="0">
                <a:solidFill>
                  <a:srgbClr val="000000"/>
                </a:solidFill>
                <a:latin typeface="Consolas"/>
              </a:rPr>
              <a:t>);</a:t>
            </a:r>
          </a:p>
          <a:p>
            <a:r>
              <a:rPr lang="nl-BE" sz="1600" dirty="0">
                <a:solidFill>
                  <a:srgbClr val="000000"/>
                </a:solidFill>
                <a:latin typeface="Consolas"/>
              </a:rPr>
              <a:t>}</a:t>
            </a:r>
          </a:p>
          <a:p>
            <a:endParaRPr lang="nl-BE" sz="1600" dirty="0">
              <a:latin typeface="Consolas"/>
            </a:endParaRPr>
          </a:p>
          <a:p>
            <a:r>
              <a:rPr lang="nl-BE" sz="1600" dirty="0">
                <a:solidFill>
                  <a:srgbClr val="646464"/>
                </a:solidFill>
                <a:latin typeface="Consolas"/>
              </a:rPr>
              <a:t>@Test</a:t>
            </a:r>
            <a:r>
              <a:rPr lang="nl-BE" sz="1600" dirty="0">
                <a:solidFill>
                  <a:srgbClr val="000000"/>
                </a:solidFill>
                <a:latin typeface="Consolas"/>
              </a:rPr>
              <a:t> </a:t>
            </a:r>
          </a:p>
          <a:p>
            <a:r>
              <a:rPr lang="nl-BE" sz="1600" dirty="0">
                <a:solidFill>
                  <a:srgbClr val="7F0055"/>
                </a:solidFill>
                <a:latin typeface="Consolas"/>
              </a:rPr>
              <a:t>public</a:t>
            </a:r>
            <a:r>
              <a:rPr lang="nl-BE" sz="1600" dirty="0">
                <a:solidFill>
                  <a:srgbClr val="000000"/>
                </a:solidFill>
                <a:latin typeface="Consolas"/>
              </a:rPr>
              <a:t> </a:t>
            </a:r>
            <a:r>
              <a:rPr lang="nl-BE" sz="1600" dirty="0" err="1">
                <a:solidFill>
                  <a:srgbClr val="7F0055"/>
                </a:solidFill>
                <a:latin typeface="Consolas"/>
              </a:rPr>
              <a:t>void</a:t>
            </a:r>
            <a:r>
              <a:rPr lang="nl-BE" sz="1600" dirty="0">
                <a:solidFill>
                  <a:srgbClr val="000000"/>
                </a:solidFill>
                <a:latin typeface="Consolas"/>
              </a:rPr>
              <a:t> </a:t>
            </a:r>
            <a:r>
              <a:rPr lang="nl-BE" sz="1600" dirty="0" err="1">
                <a:solidFill>
                  <a:srgbClr val="000000"/>
                </a:solidFill>
                <a:latin typeface="Consolas"/>
              </a:rPr>
              <a:t>assertCollections</a:t>
            </a:r>
            <a:r>
              <a:rPr lang="nl-BE" sz="1600" dirty="0">
                <a:solidFill>
                  <a:srgbClr val="000000"/>
                </a:solidFill>
                <a:latin typeface="Consolas"/>
              </a:rPr>
              <a:t>() {</a:t>
            </a:r>
          </a:p>
          <a:p>
            <a:r>
              <a:rPr lang="nl-BE" sz="1600" dirty="0" smtClean="0">
                <a:solidFill>
                  <a:srgbClr val="000000"/>
                </a:solidFill>
                <a:latin typeface="Consolas"/>
              </a:rPr>
              <a:t>  List&lt;String</a:t>
            </a:r>
            <a:r>
              <a:rPr lang="nl-BE" sz="1600" dirty="0">
                <a:solidFill>
                  <a:srgbClr val="000000"/>
                </a:solidFill>
                <a:latin typeface="Consolas"/>
              </a:rPr>
              <a:t>&gt; </a:t>
            </a:r>
            <a:r>
              <a:rPr lang="nl-BE" sz="1600" dirty="0" err="1">
                <a:solidFill>
                  <a:srgbClr val="000000"/>
                </a:solidFill>
                <a:latin typeface="Consolas"/>
              </a:rPr>
              <a:t>myStringList</a:t>
            </a:r>
            <a:r>
              <a:rPr lang="nl-BE" sz="1600" dirty="0">
                <a:solidFill>
                  <a:srgbClr val="000000"/>
                </a:solidFill>
                <a:latin typeface="Consolas"/>
              </a:rPr>
              <a:t> = </a:t>
            </a:r>
            <a:r>
              <a:rPr lang="nl-BE" sz="1600" dirty="0">
                <a:solidFill>
                  <a:srgbClr val="7F0055"/>
                </a:solidFill>
                <a:latin typeface="Consolas"/>
              </a:rPr>
              <a:t>new</a:t>
            </a:r>
            <a:r>
              <a:rPr lang="nl-BE" sz="1600" dirty="0">
                <a:solidFill>
                  <a:srgbClr val="000000"/>
                </a:solidFill>
                <a:latin typeface="Consolas"/>
              </a:rPr>
              <a:t> </a:t>
            </a:r>
            <a:r>
              <a:rPr lang="nl-BE" sz="1600" dirty="0" err="1">
                <a:solidFill>
                  <a:srgbClr val="000000"/>
                </a:solidFill>
                <a:latin typeface="Consolas"/>
              </a:rPr>
              <a:t>ArrayList</a:t>
            </a:r>
            <a:r>
              <a:rPr lang="nl-BE" sz="1600" dirty="0">
                <a:solidFill>
                  <a:srgbClr val="000000"/>
                </a:solidFill>
                <a:latin typeface="Consolas"/>
              </a:rPr>
              <a:t>&lt;String&gt;();</a:t>
            </a:r>
          </a:p>
          <a:p>
            <a:r>
              <a:rPr lang="nl-BE" sz="1600" dirty="0" smtClean="0">
                <a:solidFill>
                  <a:srgbClr val="000000"/>
                </a:solidFill>
                <a:latin typeface="Consolas"/>
              </a:rPr>
              <a:t>  </a:t>
            </a:r>
            <a:r>
              <a:rPr lang="nl-BE" sz="1600" dirty="0" err="1" smtClean="0">
                <a:solidFill>
                  <a:srgbClr val="000000"/>
                </a:solidFill>
                <a:latin typeface="Consolas"/>
              </a:rPr>
              <a:t>myStringList.add</a:t>
            </a:r>
            <a:r>
              <a:rPr lang="nl-BE" sz="1600" dirty="0">
                <a:solidFill>
                  <a:srgbClr val="000000"/>
                </a:solidFill>
                <a:latin typeface="Consolas"/>
              </a:rPr>
              <a:t>(</a:t>
            </a:r>
            <a:r>
              <a:rPr lang="nl-BE" sz="1600" dirty="0">
                <a:solidFill>
                  <a:srgbClr val="2A00FF"/>
                </a:solidFill>
                <a:latin typeface="Consolas"/>
              </a:rPr>
              <a:t>"bla"</a:t>
            </a:r>
            <a:r>
              <a:rPr lang="nl-BE" sz="1600" dirty="0">
                <a:solidFill>
                  <a:srgbClr val="000000"/>
                </a:solidFill>
                <a:latin typeface="Consolas"/>
              </a:rPr>
              <a:t>);</a:t>
            </a:r>
          </a:p>
          <a:p>
            <a:r>
              <a:rPr lang="nl-BE" sz="1600" dirty="0" smtClean="0">
                <a:solidFill>
                  <a:srgbClr val="000000"/>
                </a:solidFill>
                <a:latin typeface="Consolas"/>
              </a:rPr>
              <a:t>  </a:t>
            </a:r>
            <a:r>
              <a:rPr lang="nl-BE" sz="1600" dirty="0" err="1" smtClean="0">
                <a:solidFill>
                  <a:srgbClr val="000000"/>
                </a:solidFill>
                <a:latin typeface="Consolas"/>
              </a:rPr>
              <a:t>myStringList.add</a:t>
            </a:r>
            <a:r>
              <a:rPr lang="nl-BE" sz="1600" dirty="0">
                <a:solidFill>
                  <a:srgbClr val="000000"/>
                </a:solidFill>
                <a:latin typeface="Consolas"/>
              </a:rPr>
              <a:t>(</a:t>
            </a:r>
            <a:r>
              <a:rPr lang="nl-BE" sz="1600" dirty="0">
                <a:solidFill>
                  <a:srgbClr val="2A00FF"/>
                </a:solidFill>
                <a:latin typeface="Consolas"/>
              </a:rPr>
              <a:t>"</a:t>
            </a:r>
            <a:r>
              <a:rPr lang="nl-BE" sz="1600" dirty="0" err="1">
                <a:solidFill>
                  <a:srgbClr val="2A00FF"/>
                </a:solidFill>
                <a:latin typeface="Consolas"/>
              </a:rPr>
              <a:t>bli</a:t>
            </a:r>
            <a:r>
              <a:rPr lang="nl-BE" sz="1600" dirty="0">
                <a:solidFill>
                  <a:srgbClr val="2A00FF"/>
                </a:solidFill>
                <a:latin typeface="Consolas"/>
              </a:rPr>
              <a:t>"</a:t>
            </a:r>
            <a:r>
              <a:rPr lang="nl-BE" sz="1600" dirty="0">
                <a:solidFill>
                  <a:srgbClr val="000000"/>
                </a:solidFill>
                <a:latin typeface="Consolas"/>
              </a:rPr>
              <a:t>);</a:t>
            </a:r>
          </a:p>
          <a:p>
            <a:endParaRPr lang="nl-BE" sz="1600" dirty="0">
              <a:latin typeface="Consolas"/>
            </a:endParaRPr>
          </a:p>
          <a:p>
            <a:r>
              <a:rPr lang="nl-BE" sz="1600" dirty="0" smtClean="0">
                <a:solidFill>
                  <a:srgbClr val="000000"/>
                </a:solidFill>
                <a:latin typeface="Consolas"/>
              </a:rPr>
              <a:t>  </a:t>
            </a:r>
            <a:r>
              <a:rPr lang="nl-BE" sz="1600" dirty="0" err="1" smtClean="0">
                <a:solidFill>
                  <a:srgbClr val="000000"/>
                </a:solidFill>
                <a:latin typeface="Consolas"/>
              </a:rPr>
              <a:t>Assert.</a:t>
            </a:r>
            <a:r>
              <a:rPr lang="nl-BE" sz="1600" i="1" dirty="0" err="1" smtClean="0">
                <a:solidFill>
                  <a:srgbClr val="000000"/>
                </a:solidFill>
                <a:latin typeface="Consolas"/>
              </a:rPr>
              <a:t>assertEquals</a:t>
            </a:r>
            <a:r>
              <a:rPr lang="nl-BE" sz="1600" i="1" dirty="0" smtClean="0">
                <a:solidFill>
                  <a:srgbClr val="000000"/>
                </a:solidFill>
                <a:latin typeface="Consolas"/>
              </a:rPr>
              <a:t>(2</a:t>
            </a:r>
            <a:r>
              <a:rPr lang="nl-BE" sz="1600" i="1" dirty="0">
                <a:solidFill>
                  <a:srgbClr val="000000"/>
                </a:solidFill>
                <a:latin typeface="Consolas"/>
              </a:rPr>
              <a:t>, </a:t>
            </a:r>
            <a:r>
              <a:rPr lang="nl-BE" sz="1600" i="1" dirty="0" err="1">
                <a:solidFill>
                  <a:srgbClr val="000000"/>
                </a:solidFill>
                <a:latin typeface="Consolas"/>
              </a:rPr>
              <a:t>myStringList.size</a:t>
            </a:r>
            <a:r>
              <a:rPr lang="nl-BE" sz="1600" i="1" dirty="0">
                <a:solidFill>
                  <a:srgbClr val="000000"/>
                </a:solidFill>
                <a:latin typeface="Consolas"/>
              </a:rPr>
              <a:t>()); </a:t>
            </a:r>
          </a:p>
          <a:p>
            <a:r>
              <a:rPr lang="nl-BE" sz="1600" dirty="0" smtClean="0">
                <a:solidFill>
                  <a:srgbClr val="000000"/>
                </a:solidFill>
                <a:latin typeface="Consolas"/>
              </a:rPr>
              <a:t>  </a:t>
            </a:r>
            <a:r>
              <a:rPr lang="nl-BE" sz="1600" dirty="0" err="1" smtClean="0">
                <a:solidFill>
                  <a:srgbClr val="000000"/>
                </a:solidFill>
                <a:latin typeface="Consolas"/>
              </a:rPr>
              <a:t>Assert.</a:t>
            </a:r>
            <a:r>
              <a:rPr lang="nl-BE" sz="1600" i="1" dirty="0" err="1" smtClean="0">
                <a:solidFill>
                  <a:srgbClr val="000000"/>
                </a:solidFill>
                <a:latin typeface="Consolas"/>
              </a:rPr>
              <a:t>assertEquals</a:t>
            </a:r>
            <a:r>
              <a:rPr lang="nl-BE" sz="1600" i="1" dirty="0">
                <a:solidFill>
                  <a:srgbClr val="000000"/>
                </a:solidFill>
                <a:latin typeface="Consolas"/>
              </a:rPr>
              <a:t>(</a:t>
            </a:r>
            <a:r>
              <a:rPr lang="nl-BE" sz="1600" i="1" dirty="0">
                <a:solidFill>
                  <a:srgbClr val="2A00FF"/>
                </a:solidFill>
                <a:latin typeface="Consolas"/>
              </a:rPr>
              <a:t>"bla"</a:t>
            </a:r>
            <a:r>
              <a:rPr lang="nl-BE" sz="1600" i="1" dirty="0">
                <a:solidFill>
                  <a:srgbClr val="000000"/>
                </a:solidFill>
                <a:latin typeface="Consolas"/>
              </a:rPr>
              <a:t>, </a:t>
            </a:r>
            <a:r>
              <a:rPr lang="nl-BE" sz="1600" i="1" dirty="0" err="1">
                <a:solidFill>
                  <a:srgbClr val="000000"/>
                </a:solidFill>
                <a:latin typeface="Consolas"/>
              </a:rPr>
              <a:t>myStringList.get</a:t>
            </a:r>
            <a:r>
              <a:rPr lang="nl-BE" sz="1600" i="1" dirty="0">
                <a:solidFill>
                  <a:srgbClr val="000000"/>
                </a:solidFill>
                <a:latin typeface="Consolas"/>
              </a:rPr>
              <a:t>(0));</a:t>
            </a:r>
          </a:p>
          <a:p>
            <a:r>
              <a:rPr lang="nl-BE" sz="1600" dirty="0" smtClean="0">
                <a:solidFill>
                  <a:srgbClr val="000000"/>
                </a:solidFill>
                <a:latin typeface="Consolas"/>
              </a:rPr>
              <a:t>  </a:t>
            </a:r>
            <a:r>
              <a:rPr lang="nl-BE" sz="1600" dirty="0" err="1" smtClean="0">
                <a:solidFill>
                  <a:srgbClr val="000000"/>
                </a:solidFill>
                <a:latin typeface="Consolas"/>
              </a:rPr>
              <a:t>Assert.</a:t>
            </a:r>
            <a:r>
              <a:rPr lang="nl-BE" sz="1600" i="1" dirty="0" err="1" smtClean="0">
                <a:solidFill>
                  <a:srgbClr val="000000"/>
                </a:solidFill>
                <a:latin typeface="Consolas"/>
              </a:rPr>
              <a:t>assertEquals</a:t>
            </a:r>
            <a:r>
              <a:rPr lang="nl-BE" sz="1600" i="1" dirty="0">
                <a:solidFill>
                  <a:srgbClr val="000000"/>
                </a:solidFill>
                <a:latin typeface="Consolas"/>
              </a:rPr>
              <a:t>(</a:t>
            </a:r>
            <a:r>
              <a:rPr lang="nl-BE" sz="1600" i="1" dirty="0">
                <a:solidFill>
                  <a:srgbClr val="2A00FF"/>
                </a:solidFill>
                <a:latin typeface="Consolas"/>
              </a:rPr>
              <a:t>"</a:t>
            </a:r>
            <a:r>
              <a:rPr lang="nl-BE" sz="1600" i="1" dirty="0" err="1">
                <a:solidFill>
                  <a:srgbClr val="2A00FF"/>
                </a:solidFill>
                <a:latin typeface="Consolas"/>
              </a:rPr>
              <a:t>bli</a:t>
            </a:r>
            <a:r>
              <a:rPr lang="nl-BE" sz="1600" i="1" dirty="0">
                <a:solidFill>
                  <a:srgbClr val="2A00FF"/>
                </a:solidFill>
                <a:latin typeface="Consolas"/>
              </a:rPr>
              <a:t>"</a:t>
            </a:r>
            <a:r>
              <a:rPr lang="nl-BE" sz="1600" i="1" dirty="0">
                <a:solidFill>
                  <a:srgbClr val="000000"/>
                </a:solidFill>
                <a:latin typeface="Consolas"/>
              </a:rPr>
              <a:t>, </a:t>
            </a:r>
            <a:r>
              <a:rPr lang="nl-BE" sz="1600" i="1" dirty="0" err="1">
                <a:solidFill>
                  <a:srgbClr val="000000"/>
                </a:solidFill>
                <a:latin typeface="Consolas"/>
              </a:rPr>
              <a:t>myStringList.get</a:t>
            </a:r>
            <a:r>
              <a:rPr lang="nl-BE" sz="1600" i="1" dirty="0">
                <a:solidFill>
                  <a:srgbClr val="000000"/>
                </a:solidFill>
                <a:latin typeface="Consolas"/>
              </a:rPr>
              <a:t>(1)); </a:t>
            </a:r>
            <a:endParaRPr lang="nl-BE" sz="1600" i="1" dirty="0" smtClean="0">
              <a:solidFill>
                <a:srgbClr val="000000"/>
              </a:solidFill>
              <a:latin typeface="Consolas"/>
            </a:endParaRPr>
          </a:p>
          <a:p>
            <a:r>
              <a:rPr lang="nl-BE" sz="1600" i="1" dirty="0">
                <a:solidFill>
                  <a:srgbClr val="000000"/>
                </a:solidFill>
                <a:latin typeface="Consolas"/>
              </a:rPr>
              <a:t> </a:t>
            </a:r>
            <a:r>
              <a:rPr lang="nl-BE" sz="1600" i="1" dirty="0" smtClean="0">
                <a:solidFill>
                  <a:srgbClr val="000000"/>
                </a:solidFill>
                <a:latin typeface="Consolas"/>
              </a:rPr>
              <a:t> </a:t>
            </a:r>
            <a:r>
              <a:rPr lang="nl-BE" sz="1600" i="1" dirty="0" smtClean="0">
                <a:solidFill>
                  <a:srgbClr val="3F7F5F"/>
                </a:solidFill>
                <a:latin typeface="Consolas"/>
              </a:rPr>
              <a:t>// </a:t>
            </a:r>
            <a:r>
              <a:rPr lang="nl-BE" sz="1600" i="1" dirty="0">
                <a:solidFill>
                  <a:srgbClr val="3F7F5F"/>
                </a:solidFill>
                <a:latin typeface="Consolas"/>
              </a:rPr>
              <a:t>or:</a:t>
            </a:r>
          </a:p>
          <a:p>
            <a:r>
              <a:rPr lang="nl-BE" sz="1600" i="1" dirty="0" smtClean="0">
                <a:solidFill>
                  <a:srgbClr val="000000"/>
                </a:solidFill>
                <a:latin typeface="Consolas"/>
              </a:rPr>
              <a:t>  </a:t>
            </a:r>
            <a:r>
              <a:rPr lang="nl-BE" sz="1600" i="1" dirty="0" err="1" smtClean="0">
                <a:solidFill>
                  <a:srgbClr val="000000"/>
                </a:solidFill>
                <a:latin typeface="Consolas"/>
              </a:rPr>
              <a:t>assertThat</a:t>
            </a:r>
            <a:r>
              <a:rPr lang="nl-BE" sz="1600" i="1" dirty="0" smtClean="0">
                <a:solidFill>
                  <a:srgbClr val="000000"/>
                </a:solidFill>
                <a:latin typeface="Consolas"/>
              </a:rPr>
              <a:t>(</a:t>
            </a:r>
            <a:r>
              <a:rPr lang="nl-BE" sz="1600" i="1" dirty="0" err="1" smtClean="0">
                <a:solidFill>
                  <a:srgbClr val="000000"/>
                </a:solidFill>
                <a:latin typeface="Consolas"/>
              </a:rPr>
              <a:t>myStringList</a:t>
            </a:r>
            <a:r>
              <a:rPr lang="nl-BE" sz="1600" i="1" dirty="0">
                <a:solidFill>
                  <a:srgbClr val="000000"/>
                </a:solidFill>
                <a:latin typeface="Consolas"/>
              </a:rPr>
              <a:t>).</a:t>
            </a:r>
            <a:r>
              <a:rPr lang="nl-BE" sz="1600" i="1" dirty="0" err="1">
                <a:solidFill>
                  <a:srgbClr val="000000"/>
                </a:solidFill>
                <a:latin typeface="Consolas"/>
              </a:rPr>
              <a:t>containsExactly</a:t>
            </a:r>
            <a:r>
              <a:rPr lang="nl-BE" sz="1600" i="1" dirty="0">
                <a:solidFill>
                  <a:srgbClr val="000000"/>
                </a:solidFill>
                <a:latin typeface="Consolas"/>
              </a:rPr>
              <a:t>(</a:t>
            </a:r>
            <a:r>
              <a:rPr lang="nl-BE" sz="1600" i="1" dirty="0">
                <a:solidFill>
                  <a:srgbClr val="2A00FF"/>
                </a:solidFill>
                <a:latin typeface="Consolas"/>
              </a:rPr>
              <a:t>"bla"</a:t>
            </a:r>
            <a:r>
              <a:rPr lang="nl-BE" sz="1600" i="1" dirty="0">
                <a:solidFill>
                  <a:srgbClr val="000000"/>
                </a:solidFill>
                <a:latin typeface="Consolas"/>
              </a:rPr>
              <a:t>, </a:t>
            </a:r>
            <a:r>
              <a:rPr lang="nl-BE" sz="1600" i="1" dirty="0">
                <a:solidFill>
                  <a:srgbClr val="2A00FF"/>
                </a:solidFill>
                <a:latin typeface="Consolas"/>
              </a:rPr>
              <a:t>"</a:t>
            </a:r>
            <a:r>
              <a:rPr lang="nl-BE" sz="1600" i="1" dirty="0" err="1">
                <a:solidFill>
                  <a:srgbClr val="2A00FF"/>
                </a:solidFill>
                <a:latin typeface="Consolas"/>
              </a:rPr>
              <a:t>bli</a:t>
            </a:r>
            <a:r>
              <a:rPr lang="nl-BE" sz="1600" i="1" dirty="0">
                <a:solidFill>
                  <a:srgbClr val="2A00FF"/>
                </a:solidFill>
                <a:latin typeface="Consolas"/>
              </a:rPr>
              <a:t>"</a:t>
            </a:r>
            <a:r>
              <a:rPr lang="nl-BE" sz="1600" i="1" dirty="0">
                <a:solidFill>
                  <a:srgbClr val="000000"/>
                </a:solidFill>
                <a:latin typeface="Consolas"/>
              </a:rPr>
              <a:t>);</a:t>
            </a:r>
          </a:p>
          <a:p>
            <a:r>
              <a:rPr lang="nl-BE" sz="1600" dirty="0">
                <a:solidFill>
                  <a:srgbClr val="000000"/>
                </a:solidFill>
                <a:latin typeface="Consolas"/>
              </a:rPr>
              <a:t>}</a:t>
            </a:r>
            <a:endParaRPr lang="nl-BE" sz="1600" dirty="0"/>
          </a:p>
        </p:txBody>
      </p:sp>
      <p:pic>
        <p:nvPicPr>
          <p:cNvPr id="1026" name="Picture 2" descr="https://secure.gravatar.com/avatar/ae144fbfcd819ad7032d704f210fcab3?s=140&amp;d=https://a248.e.akamai.net/assets.github.com%2Fimages%2Fgravatars%2Fgravatar-1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75" y="152400"/>
            <a:ext cx="13335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65730"/>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bwMode="auto">
          <a:xfrm>
            <a:off x="228600" y="4572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Object Builders</a:t>
            </a:r>
          </a:p>
        </p:txBody>
      </p:sp>
      <p:pic>
        <p:nvPicPr>
          <p:cNvPr id="13314" name="Picture 2" descr="Find a Builder in Bulgar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300" y="1828800"/>
            <a:ext cx="2705100" cy="4029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58529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152400"/>
            <a:ext cx="4381328" cy="2062103"/>
          </a:xfrm>
          <a:prstGeom prst="rect">
            <a:avLst/>
          </a:prstGeom>
          <a:noFill/>
        </p:spPr>
        <p:txBody>
          <a:bodyPr wrap="none" rtlCol="0">
            <a:spAutoFit/>
          </a:bodyPr>
          <a:lstStyle/>
          <a:p>
            <a:r>
              <a:rPr lang="nl-BE" sz="1600" b="1" dirty="0">
                <a:solidFill>
                  <a:srgbClr val="7F0055"/>
                </a:solidFill>
                <a:latin typeface="Courier New"/>
              </a:rPr>
              <a:t>public</a:t>
            </a:r>
            <a:r>
              <a:rPr lang="nl-BE" sz="1600" b="1" dirty="0">
                <a:solidFill>
                  <a:srgbClr val="000000"/>
                </a:solidFill>
                <a:latin typeface="Courier New"/>
              </a:rPr>
              <a:t> </a:t>
            </a:r>
            <a:r>
              <a:rPr lang="nl-BE" sz="1600" b="1" dirty="0">
                <a:solidFill>
                  <a:srgbClr val="7F0055"/>
                </a:solidFill>
                <a:latin typeface="Courier New"/>
              </a:rPr>
              <a:t>class</a:t>
            </a:r>
            <a:r>
              <a:rPr lang="nl-BE" sz="1600" b="1" dirty="0">
                <a:solidFill>
                  <a:srgbClr val="000000"/>
                </a:solidFill>
                <a:latin typeface="Courier New"/>
              </a:rPr>
              <a:t> </a:t>
            </a:r>
            <a:r>
              <a:rPr lang="nl-BE" sz="1600" b="1" dirty="0" err="1">
                <a:solidFill>
                  <a:srgbClr val="000000"/>
                </a:solidFill>
                <a:latin typeface="Courier New"/>
              </a:rPr>
              <a:t>Supplier</a:t>
            </a:r>
            <a:r>
              <a:rPr lang="nl-BE" sz="1600" b="1" dirty="0">
                <a:solidFill>
                  <a:srgbClr val="000000"/>
                </a:solidFill>
                <a:latin typeface="Courier New"/>
              </a:rPr>
              <a:t> </a:t>
            </a:r>
            <a:r>
              <a:rPr lang="nl-BE" sz="1600" b="1" dirty="0" smtClean="0">
                <a:solidFill>
                  <a:srgbClr val="000000"/>
                </a:solidFill>
                <a:latin typeface="Courier New"/>
              </a:rPr>
              <a:t>{</a:t>
            </a:r>
            <a:endParaRPr lang="nl-BE" sz="1600" dirty="0">
              <a:latin typeface="Courier New"/>
            </a:endParaRPr>
          </a:p>
          <a:p>
            <a:r>
              <a:rPr lang="nl-BE" sz="1600" dirty="0">
                <a:solidFill>
                  <a:srgbClr val="000000"/>
                </a:solidFill>
                <a:latin typeface="Courier New"/>
              </a:rPr>
              <a:t>    </a:t>
            </a:r>
            <a:r>
              <a:rPr lang="nl-BE" sz="1600" b="1" dirty="0">
                <a:solidFill>
                  <a:srgbClr val="7F0055"/>
                </a:solidFill>
                <a:latin typeface="Courier New"/>
              </a:rPr>
              <a:t>private</a:t>
            </a:r>
            <a:r>
              <a:rPr lang="nl-BE" sz="1600" b="1" dirty="0">
                <a:solidFill>
                  <a:srgbClr val="000000"/>
                </a:solidFill>
                <a:latin typeface="Courier New"/>
              </a:rPr>
              <a:t> String </a:t>
            </a:r>
            <a:r>
              <a:rPr lang="nl-BE" sz="1600" b="1" u="sng" dirty="0">
                <a:solidFill>
                  <a:srgbClr val="0000C0"/>
                </a:solidFill>
                <a:latin typeface="Courier New"/>
              </a:rPr>
              <a:t>name</a:t>
            </a:r>
            <a:r>
              <a:rPr lang="nl-BE" sz="1600" b="1" u="sng" dirty="0">
                <a:solidFill>
                  <a:srgbClr val="000000"/>
                </a:solidFill>
                <a:latin typeface="Courier New"/>
              </a:rPr>
              <a:t>;</a:t>
            </a:r>
          </a:p>
          <a:p>
            <a:endParaRPr lang="nl-BE" sz="1600" dirty="0">
              <a:latin typeface="Courier New"/>
            </a:endParaRPr>
          </a:p>
          <a:p>
            <a:r>
              <a:rPr lang="nl-BE" sz="1600" dirty="0">
                <a:solidFill>
                  <a:srgbClr val="000000"/>
                </a:solidFill>
                <a:latin typeface="Courier New"/>
              </a:rPr>
              <a:t>    </a:t>
            </a:r>
            <a:r>
              <a:rPr lang="nl-BE" sz="1600" b="1" dirty="0">
                <a:solidFill>
                  <a:srgbClr val="7F0055"/>
                </a:solidFill>
                <a:latin typeface="Courier New"/>
              </a:rPr>
              <a:t>public</a:t>
            </a:r>
            <a:r>
              <a:rPr lang="nl-BE" sz="1600" b="1" dirty="0">
                <a:solidFill>
                  <a:srgbClr val="000000"/>
                </a:solidFill>
                <a:latin typeface="Courier New"/>
              </a:rPr>
              <a:t> </a:t>
            </a:r>
            <a:r>
              <a:rPr lang="nl-BE" sz="1600" b="1" dirty="0" err="1">
                <a:solidFill>
                  <a:srgbClr val="000000"/>
                </a:solidFill>
                <a:latin typeface="Courier New"/>
              </a:rPr>
              <a:t>Supplier</a:t>
            </a:r>
            <a:r>
              <a:rPr lang="nl-BE" sz="1600" b="1" dirty="0">
                <a:solidFill>
                  <a:srgbClr val="000000"/>
                </a:solidFill>
                <a:latin typeface="Courier New"/>
              </a:rPr>
              <a:t>(String name) {</a:t>
            </a:r>
          </a:p>
          <a:p>
            <a:r>
              <a:rPr lang="nl-BE" sz="1600" dirty="0">
                <a:solidFill>
                  <a:srgbClr val="000000"/>
                </a:solidFill>
                <a:latin typeface="Courier New"/>
              </a:rPr>
              <a:t>        </a:t>
            </a:r>
            <a:r>
              <a:rPr lang="nl-BE" sz="1600" b="1" dirty="0">
                <a:solidFill>
                  <a:srgbClr val="7F0055"/>
                </a:solidFill>
                <a:latin typeface="Courier New"/>
              </a:rPr>
              <a:t>this</a:t>
            </a:r>
            <a:r>
              <a:rPr lang="nl-BE" sz="1600" b="1" dirty="0">
                <a:solidFill>
                  <a:srgbClr val="000000"/>
                </a:solidFill>
                <a:latin typeface="Courier New"/>
              </a:rPr>
              <a:t>.</a:t>
            </a:r>
            <a:r>
              <a:rPr lang="nl-BE" sz="1600" b="1" dirty="0">
                <a:solidFill>
                  <a:srgbClr val="0000C0"/>
                </a:solidFill>
                <a:latin typeface="Courier New"/>
              </a:rPr>
              <a:t>name</a:t>
            </a:r>
            <a:r>
              <a:rPr lang="nl-BE" sz="1600" b="1" dirty="0">
                <a:solidFill>
                  <a:srgbClr val="000000"/>
                </a:solidFill>
                <a:latin typeface="Courier New"/>
              </a:rPr>
              <a:t> = name;</a:t>
            </a:r>
          </a:p>
          <a:p>
            <a:r>
              <a:rPr lang="nl-BE" sz="1600" dirty="0">
                <a:solidFill>
                  <a:srgbClr val="000000"/>
                </a:solidFill>
                <a:latin typeface="Courier New"/>
              </a:rPr>
              <a:t>    </a:t>
            </a:r>
            <a:r>
              <a:rPr lang="nl-BE" sz="1600" dirty="0" smtClean="0">
                <a:solidFill>
                  <a:srgbClr val="000000"/>
                </a:solidFill>
                <a:latin typeface="Courier New"/>
              </a:rPr>
              <a:t>}</a:t>
            </a:r>
            <a:endParaRPr lang="nl-BE" sz="1600" dirty="0">
              <a:latin typeface="Courier New"/>
            </a:endParaRPr>
          </a:p>
          <a:p>
            <a:r>
              <a:rPr lang="nl-BE" sz="1600" dirty="0">
                <a:solidFill>
                  <a:srgbClr val="000000"/>
                </a:solidFill>
                <a:latin typeface="Courier New"/>
              </a:rPr>
              <a:t>}</a:t>
            </a:r>
          </a:p>
          <a:p>
            <a:endParaRPr lang="nl-BE" sz="1600" dirty="0"/>
          </a:p>
        </p:txBody>
      </p:sp>
      <p:sp>
        <p:nvSpPr>
          <p:cNvPr id="3" name="TextBox 2"/>
          <p:cNvSpPr txBox="1"/>
          <p:nvPr/>
        </p:nvSpPr>
        <p:spPr>
          <a:xfrm>
            <a:off x="152400" y="2819400"/>
            <a:ext cx="7590539" cy="3539430"/>
          </a:xfrm>
          <a:prstGeom prst="rect">
            <a:avLst/>
          </a:prstGeom>
          <a:noFill/>
        </p:spPr>
        <p:txBody>
          <a:bodyPr wrap="none" rtlCol="0">
            <a:spAutoFit/>
          </a:bodyPr>
          <a:lstStyle/>
          <a:p>
            <a:r>
              <a:rPr lang="nl-BE" sz="1600" b="1" dirty="0">
                <a:solidFill>
                  <a:srgbClr val="7F0055"/>
                </a:solidFill>
                <a:latin typeface="Courier New"/>
              </a:rPr>
              <a:t>public</a:t>
            </a:r>
            <a:r>
              <a:rPr lang="nl-BE" sz="1600" b="1" dirty="0">
                <a:solidFill>
                  <a:srgbClr val="000000"/>
                </a:solidFill>
                <a:latin typeface="Courier New"/>
              </a:rPr>
              <a:t> </a:t>
            </a:r>
            <a:r>
              <a:rPr lang="nl-BE" sz="1600" b="1" dirty="0">
                <a:solidFill>
                  <a:srgbClr val="7F0055"/>
                </a:solidFill>
                <a:latin typeface="Courier New"/>
              </a:rPr>
              <a:t>class</a:t>
            </a:r>
            <a:r>
              <a:rPr lang="nl-BE" sz="1600" b="1" dirty="0">
                <a:solidFill>
                  <a:srgbClr val="000000"/>
                </a:solidFill>
                <a:latin typeface="Courier New"/>
              </a:rPr>
              <a:t> </a:t>
            </a:r>
            <a:r>
              <a:rPr lang="nl-BE" sz="1600" b="1" dirty="0" err="1">
                <a:solidFill>
                  <a:srgbClr val="000000"/>
                </a:solidFill>
                <a:latin typeface="Courier New"/>
              </a:rPr>
              <a:t>Vacancy</a:t>
            </a:r>
            <a:r>
              <a:rPr lang="nl-BE" sz="1600" b="1" dirty="0">
                <a:solidFill>
                  <a:srgbClr val="000000"/>
                </a:solidFill>
                <a:latin typeface="Courier New"/>
              </a:rPr>
              <a:t> </a:t>
            </a:r>
            <a:r>
              <a:rPr lang="nl-BE" sz="1600" b="1" dirty="0" smtClean="0">
                <a:solidFill>
                  <a:srgbClr val="000000"/>
                </a:solidFill>
                <a:latin typeface="Courier New"/>
              </a:rPr>
              <a:t>{</a:t>
            </a:r>
            <a:endParaRPr lang="nl-BE" sz="1600" dirty="0">
              <a:latin typeface="Courier New"/>
            </a:endParaRPr>
          </a:p>
          <a:p>
            <a:r>
              <a:rPr lang="nl-BE" sz="1600" dirty="0">
                <a:solidFill>
                  <a:srgbClr val="000000"/>
                </a:solidFill>
                <a:latin typeface="Courier New"/>
              </a:rPr>
              <a:t>    </a:t>
            </a:r>
            <a:r>
              <a:rPr lang="nl-BE" sz="1600" b="1" dirty="0">
                <a:solidFill>
                  <a:srgbClr val="7F0055"/>
                </a:solidFill>
                <a:latin typeface="Courier New"/>
              </a:rPr>
              <a:t>private</a:t>
            </a:r>
            <a:r>
              <a:rPr lang="nl-BE" sz="1600" b="1" dirty="0">
                <a:solidFill>
                  <a:srgbClr val="000000"/>
                </a:solidFill>
                <a:latin typeface="Courier New"/>
              </a:rPr>
              <a:t> String </a:t>
            </a:r>
            <a:r>
              <a:rPr lang="nl-BE" sz="1600" b="1" u="sng" dirty="0" err="1">
                <a:solidFill>
                  <a:srgbClr val="0000C0"/>
                </a:solidFill>
                <a:latin typeface="Courier New"/>
              </a:rPr>
              <a:t>functionName</a:t>
            </a:r>
            <a:r>
              <a:rPr lang="nl-BE" sz="1600" b="1" u="sng" dirty="0">
                <a:solidFill>
                  <a:srgbClr val="000000"/>
                </a:solidFill>
                <a:latin typeface="Courier New"/>
              </a:rPr>
              <a:t>;</a:t>
            </a:r>
          </a:p>
          <a:p>
            <a:r>
              <a:rPr lang="nl-BE" sz="1600" dirty="0">
                <a:solidFill>
                  <a:srgbClr val="000000"/>
                </a:solidFill>
                <a:latin typeface="Courier New"/>
              </a:rPr>
              <a:t>    </a:t>
            </a:r>
            <a:r>
              <a:rPr lang="nl-BE" sz="1600" b="1" dirty="0">
                <a:solidFill>
                  <a:srgbClr val="7F0055"/>
                </a:solidFill>
                <a:latin typeface="Courier New"/>
              </a:rPr>
              <a:t>private</a:t>
            </a:r>
            <a:r>
              <a:rPr lang="nl-BE" sz="1600" b="1" dirty="0">
                <a:solidFill>
                  <a:srgbClr val="000000"/>
                </a:solidFill>
                <a:latin typeface="Courier New"/>
              </a:rPr>
              <a:t> </a:t>
            </a:r>
            <a:r>
              <a:rPr lang="nl-BE" sz="1600" b="1" dirty="0" err="1">
                <a:solidFill>
                  <a:srgbClr val="000000"/>
                </a:solidFill>
                <a:latin typeface="Courier New"/>
              </a:rPr>
              <a:t>Supplier</a:t>
            </a:r>
            <a:r>
              <a:rPr lang="nl-BE" sz="1600" b="1" dirty="0">
                <a:solidFill>
                  <a:srgbClr val="000000"/>
                </a:solidFill>
                <a:latin typeface="Courier New"/>
              </a:rPr>
              <a:t> </a:t>
            </a:r>
            <a:r>
              <a:rPr lang="nl-BE" sz="1600" b="1" u="sng" dirty="0" err="1">
                <a:solidFill>
                  <a:srgbClr val="0000C0"/>
                </a:solidFill>
                <a:latin typeface="Courier New"/>
              </a:rPr>
              <a:t>supplier</a:t>
            </a:r>
            <a:r>
              <a:rPr lang="nl-BE" sz="1600" b="1" u="sng" dirty="0">
                <a:solidFill>
                  <a:srgbClr val="000000"/>
                </a:solidFill>
                <a:latin typeface="Courier New"/>
              </a:rPr>
              <a:t>;</a:t>
            </a:r>
          </a:p>
          <a:p>
            <a:r>
              <a:rPr lang="nl-BE" sz="1600" dirty="0">
                <a:solidFill>
                  <a:srgbClr val="000000"/>
                </a:solidFill>
                <a:latin typeface="Courier New"/>
              </a:rPr>
              <a:t>    </a:t>
            </a:r>
            <a:r>
              <a:rPr lang="nl-BE" sz="1600" b="1" dirty="0">
                <a:solidFill>
                  <a:srgbClr val="7F0055"/>
                </a:solidFill>
                <a:latin typeface="Courier New"/>
              </a:rPr>
              <a:t>private</a:t>
            </a:r>
            <a:r>
              <a:rPr lang="nl-BE" sz="1600" b="1" dirty="0">
                <a:solidFill>
                  <a:srgbClr val="000000"/>
                </a:solidFill>
                <a:latin typeface="Courier New"/>
              </a:rPr>
              <a:t> String </a:t>
            </a:r>
            <a:r>
              <a:rPr lang="nl-BE" sz="1600" b="1" u="sng" dirty="0" err="1">
                <a:solidFill>
                  <a:srgbClr val="0000C0"/>
                </a:solidFill>
                <a:latin typeface="Courier New"/>
              </a:rPr>
              <a:t>contactPerson</a:t>
            </a:r>
            <a:r>
              <a:rPr lang="nl-BE" sz="1600" b="1" u="sng" dirty="0">
                <a:solidFill>
                  <a:srgbClr val="000000"/>
                </a:solidFill>
                <a:latin typeface="Courier New"/>
              </a:rPr>
              <a:t>;</a:t>
            </a:r>
          </a:p>
          <a:p>
            <a:endParaRPr lang="nl-BE" sz="1600" dirty="0">
              <a:latin typeface="Courier New"/>
            </a:endParaRPr>
          </a:p>
          <a:p>
            <a:r>
              <a:rPr lang="en-US" sz="1600" dirty="0">
                <a:solidFill>
                  <a:srgbClr val="000000"/>
                </a:solidFill>
                <a:latin typeface="Courier New"/>
              </a:rPr>
              <a:t>    </a:t>
            </a:r>
            <a:r>
              <a:rPr lang="en-US" sz="1600" b="1" dirty="0">
                <a:solidFill>
                  <a:srgbClr val="7F0055"/>
                </a:solidFill>
                <a:latin typeface="Courier New"/>
              </a:rPr>
              <a:t>public</a:t>
            </a:r>
            <a:r>
              <a:rPr lang="en-US" sz="1600" b="1" dirty="0">
                <a:solidFill>
                  <a:srgbClr val="000000"/>
                </a:solidFill>
                <a:latin typeface="Courier New"/>
              </a:rPr>
              <a:t> Vacancy(String </a:t>
            </a:r>
            <a:r>
              <a:rPr lang="en-US" sz="1600" b="1" dirty="0" err="1">
                <a:solidFill>
                  <a:srgbClr val="000000"/>
                </a:solidFill>
                <a:latin typeface="Courier New"/>
              </a:rPr>
              <a:t>functionName</a:t>
            </a:r>
            <a:r>
              <a:rPr lang="en-US" sz="1600" b="1" dirty="0">
                <a:solidFill>
                  <a:srgbClr val="000000"/>
                </a:solidFill>
                <a:latin typeface="Courier New"/>
              </a:rPr>
              <a:t>, Supplier supplier) {</a:t>
            </a:r>
          </a:p>
          <a:p>
            <a:r>
              <a:rPr lang="nl-BE" sz="1600" dirty="0">
                <a:solidFill>
                  <a:srgbClr val="000000"/>
                </a:solidFill>
                <a:latin typeface="Courier New"/>
              </a:rPr>
              <a:t>        </a:t>
            </a:r>
            <a:r>
              <a:rPr lang="nl-BE" sz="1600" b="1" dirty="0" err="1">
                <a:solidFill>
                  <a:srgbClr val="7F0055"/>
                </a:solidFill>
                <a:latin typeface="Courier New"/>
              </a:rPr>
              <a:t>this</a:t>
            </a:r>
            <a:r>
              <a:rPr lang="nl-BE" sz="1600" b="1" dirty="0" err="1">
                <a:solidFill>
                  <a:srgbClr val="000000"/>
                </a:solidFill>
                <a:latin typeface="Courier New"/>
              </a:rPr>
              <a:t>.</a:t>
            </a:r>
            <a:r>
              <a:rPr lang="nl-BE" sz="1600" b="1" dirty="0" err="1">
                <a:solidFill>
                  <a:srgbClr val="0000C0"/>
                </a:solidFill>
                <a:latin typeface="Courier New"/>
              </a:rPr>
              <a:t>functionName</a:t>
            </a:r>
            <a:r>
              <a:rPr lang="nl-BE" sz="1600" b="1" dirty="0">
                <a:solidFill>
                  <a:srgbClr val="000000"/>
                </a:solidFill>
                <a:latin typeface="Courier New"/>
              </a:rPr>
              <a:t> = </a:t>
            </a:r>
            <a:r>
              <a:rPr lang="nl-BE" sz="1600" b="1" dirty="0" err="1">
                <a:solidFill>
                  <a:srgbClr val="000000"/>
                </a:solidFill>
                <a:latin typeface="Courier New"/>
              </a:rPr>
              <a:t>functionName</a:t>
            </a:r>
            <a:r>
              <a:rPr lang="nl-BE" sz="1600" b="1" dirty="0">
                <a:solidFill>
                  <a:srgbClr val="000000"/>
                </a:solidFill>
                <a:latin typeface="Courier New"/>
              </a:rPr>
              <a:t>;</a:t>
            </a:r>
          </a:p>
          <a:p>
            <a:r>
              <a:rPr lang="nl-BE" sz="1600" dirty="0">
                <a:solidFill>
                  <a:srgbClr val="000000"/>
                </a:solidFill>
                <a:latin typeface="Courier New"/>
              </a:rPr>
              <a:t>        </a:t>
            </a:r>
            <a:r>
              <a:rPr lang="nl-BE" sz="1600" b="1" dirty="0" err="1">
                <a:solidFill>
                  <a:srgbClr val="7F0055"/>
                </a:solidFill>
                <a:latin typeface="Courier New"/>
              </a:rPr>
              <a:t>this</a:t>
            </a:r>
            <a:r>
              <a:rPr lang="nl-BE" sz="1600" b="1" dirty="0" err="1">
                <a:solidFill>
                  <a:srgbClr val="000000"/>
                </a:solidFill>
                <a:latin typeface="Courier New"/>
              </a:rPr>
              <a:t>.</a:t>
            </a:r>
            <a:r>
              <a:rPr lang="nl-BE" sz="1600" b="1" dirty="0" err="1">
                <a:solidFill>
                  <a:srgbClr val="0000C0"/>
                </a:solidFill>
                <a:latin typeface="Courier New"/>
              </a:rPr>
              <a:t>supplier</a:t>
            </a:r>
            <a:r>
              <a:rPr lang="nl-BE" sz="1600" b="1" dirty="0">
                <a:solidFill>
                  <a:srgbClr val="000000"/>
                </a:solidFill>
                <a:latin typeface="Courier New"/>
              </a:rPr>
              <a:t> = </a:t>
            </a:r>
            <a:r>
              <a:rPr lang="nl-BE" sz="1600" b="1" dirty="0" err="1">
                <a:solidFill>
                  <a:srgbClr val="000000"/>
                </a:solidFill>
                <a:latin typeface="Courier New"/>
              </a:rPr>
              <a:t>supplier</a:t>
            </a:r>
            <a:r>
              <a:rPr lang="nl-BE" sz="1600" b="1" dirty="0">
                <a:solidFill>
                  <a:srgbClr val="000000"/>
                </a:solidFill>
                <a:latin typeface="Courier New"/>
              </a:rPr>
              <a:t>;</a:t>
            </a:r>
          </a:p>
          <a:p>
            <a:r>
              <a:rPr lang="nl-BE" sz="1600" dirty="0">
                <a:solidFill>
                  <a:srgbClr val="000000"/>
                </a:solidFill>
                <a:latin typeface="Courier New"/>
              </a:rPr>
              <a:t>    }</a:t>
            </a:r>
          </a:p>
          <a:p>
            <a:endParaRPr lang="nl-BE" sz="1600" dirty="0">
              <a:latin typeface="Courier New"/>
            </a:endParaRPr>
          </a:p>
          <a:p>
            <a:r>
              <a:rPr lang="nl-BE" sz="1600" dirty="0">
                <a:solidFill>
                  <a:srgbClr val="000000"/>
                </a:solidFill>
                <a:latin typeface="Courier New"/>
              </a:rPr>
              <a:t>    </a:t>
            </a:r>
            <a:r>
              <a:rPr lang="nl-BE" sz="1600" b="1" dirty="0" err="1">
                <a:solidFill>
                  <a:srgbClr val="7F0055"/>
                </a:solidFill>
                <a:latin typeface="Courier New"/>
              </a:rPr>
              <a:t>void</a:t>
            </a:r>
            <a:r>
              <a:rPr lang="nl-BE" sz="1600" b="1" dirty="0">
                <a:solidFill>
                  <a:srgbClr val="000000"/>
                </a:solidFill>
                <a:latin typeface="Courier New"/>
              </a:rPr>
              <a:t> </a:t>
            </a:r>
            <a:r>
              <a:rPr lang="nl-BE" sz="1600" b="1" dirty="0" err="1">
                <a:solidFill>
                  <a:srgbClr val="000000"/>
                </a:solidFill>
                <a:latin typeface="Courier New"/>
              </a:rPr>
              <a:t>setContactPerson</a:t>
            </a:r>
            <a:r>
              <a:rPr lang="nl-BE" sz="1600" b="1" dirty="0">
                <a:solidFill>
                  <a:srgbClr val="000000"/>
                </a:solidFill>
                <a:latin typeface="Courier New"/>
              </a:rPr>
              <a:t>(String </a:t>
            </a:r>
            <a:r>
              <a:rPr lang="nl-BE" sz="1600" b="1" dirty="0" err="1">
                <a:solidFill>
                  <a:srgbClr val="000000"/>
                </a:solidFill>
                <a:latin typeface="Courier New"/>
              </a:rPr>
              <a:t>contactPerson</a:t>
            </a:r>
            <a:r>
              <a:rPr lang="nl-BE" sz="1600" b="1" dirty="0">
                <a:solidFill>
                  <a:srgbClr val="000000"/>
                </a:solidFill>
                <a:latin typeface="Courier New"/>
              </a:rPr>
              <a:t>) {</a:t>
            </a:r>
          </a:p>
          <a:p>
            <a:r>
              <a:rPr lang="nl-BE" sz="1600" dirty="0">
                <a:solidFill>
                  <a:srgbClr val="000000"/>
                </a:solidFill>
                <a:latin typeface="Courier New"/>
              </a:rPr>
              <a:t>        </a:t>
            </a:r>
            <a:r>
              <a:rPr lang="nl-BE" sz="1600" b="1" dirty="0" err="1">
                <a:solidFill>
                  <a:srgbClr val="7F0055"/>
                </a:solidFill>
                <a:latin typeface="Courier New"/>
              </a:rPr>
              <a:t>this</a:t>
            </a:r>
            <a:r>
              <a:rPr lang="nl-BE" sz="1600" b="1" dirty="0" err="1">
                <a:solidFill>
                  <a:srgbClr val="000000"/>
                </a:solidFill>
                <a:latin typeface="Courier New"/>
              </a:rPr>
              <a:t>.</a:t>
            </a:r>
            <a:r>
              <a:rPr lang="nl-BE" sz="1600" b="1" dirty="0" err="1">
                <a:solidFill>
                  <a:srgbClr val="0000C0"/>
                </a:solidFill>
                <a:latin typeface="Courier New"/>
              </a:rPr>
              <a:t>contactPerson</a:t>
            </a:r>
            <a:r>
              <a:rPr lang="nl-BE" sz="1600" b="1" dirty="0">
                <a:solidFill>
                  <a:srgbClr val="000000"/>
                </a:solidFill>
                <a:latin typeface="Courier New"/>
              </a:rPr>
              <a:t> = </a:t>
            </a:r>
            <a:r>
              <a:rPr lang="nl-BE" sz="1600" b="1" dirty="0" err="1">
                <a:solidFill>
                  <a:srgbClr val="000000"/>
                </a:solidFill>
                <a:latin typeface="Courier New"/>
              </a:rPr>
              <a:t>contactPerson</a:t>
            </a:r>
            <a:r>
              <a:rPr lang="nl-BE" sz="1600" b="1" dirty="0">
                <a:solidFill>
                  <a:srgbClr val="000000"/>
                </a:solidFill>
                <a:latin typeface="Courier New"/>
              </a:rPr>
              <a:t>;</a:t>
            </a:r>
          </a:p>
          <a:p>
            <a:r>
              <a:rPr lang="nl-BE" sz="1600" dirty="0">
                <a:solidFill>
                  <a:srgbClr val="000000"/>
                </a:solidFill>
                <a:latin typeface="Courier New"/>
              </a:rPr>
              <a:t>    </a:t>
            </a:r>
            <a:r>
              <a:rPr lang="nl-BE" sz="1600" dirty="0" smtClean="0">
                <a:solidFill>
                  <a:srgbClr val="000000"/>
                </a:solidFill>
                <a:latin typeface="Courier New"/>
              </a:rPr>
              <a:t>}</a:t>
            </a:r>
            <a:endParaRPr lang="nl-BE" sz="1600" dirty="0">
              <a:latin typeface="Courier New"/>
            </a:endParaRPr>
          </a:p>
          <a:p>
            <a:r>
              <a:rPr lang="nl-BE" sz="1600" dirty="0">
                <a:solidFill>
                  <a:srgbClr val="000000"/>
                </a:solidFill>
                <a:latin typeface="Courier New"/>
              </a:rPr>
              <a:t>}</a:t>
            </a:r>
            <a:endParaRPr lang="nl-BE" sz="1600" dirty="0"/>
          </a:p>
        </p:txBody>
      </p:sp>
    </p:spTree>
    <p:extLst>
      <p:ext uri="{BB962C8B-B14F-4D97-AF65-F5344CB8AC3E}">
        <p14:creationId xmlns:p14="http://schemas.microsoft.com/office/powerpoint/2010/main" val="1708009367"/>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228600"/>
            <a:ext cx="8180445" cy="5355312"/>
          </a:xfrm>
          <a:prstGeom prst="rect">
            <a:avLst/>
          </a:prstGeom>
          <a:noFill/>
        </p:spPr>
        <p:txBody>
          <a:bodyPr wrap="none" rtlCol="0">
            <a:spAutoFit/>
          </a:bodyPr>
          <a:lstStyle/>
          <a:p>
            <a:r>
              <a:rPr lang="nl-BE" b="1" dirty="0">
                <a:solidFill>
                  <a:srgbClr val="7F0055"/>
                </a:solidFill>
                <a:latin typeface="Courier New"/>
              </a:rPr>
              <a:t>public</a:t>
            </a:r>
            <a:r>
              <a:rPr lang="nl-BE" b="1" dirty="0">
                <a:solidFill>
                  <a:srgbClr val="000000"/>
                </a:solidFill>
                <a:latin typeface="Courier New"/>
              </a:rPr>
              <a:t> </a:t>
            </a:r>
            <a:r>
              <a:rPr lang="nl-BE" b="1" dirty="0">
                <a:solidFill>
                  <a:srgbClr val="7F0055"/>
                </a:solidFill>
                <a:latin typeface="Courier New"/>
              </a:rPr>
              <a:t>class</a:t>
            </a:r>
            <a:r>
              <a:rPr lang="nl-BE" b="1" dirty="0">
                <a:solidFill>
                  <a:srgbClr val="000000"/>
                </a:solidFill>
                <a:latin typeface="Courier New"/>
              </a:rPr>
              <a:t> </a:t>
            </a:r>
            <a:r>
              <a:rPr lang="nl-BE" b="1" dirty="0" err="1">
                <a:solidFill>
                  <a:srgbClr val="000000"/>
                </a:solidFill>
                <a:latin typeface="Courier New"/>
              </a:rPr>
              <a:t>SupplierBuilderForTests</a:t>
            </a:r>
            <a:r>
              <a:rPr lang="nl-BE" b="1" dirty="0">
                <a:solidFill>
                  <a:srgbClr val="000000"/>
                </a:solidFill>
                <a:latin typeface="Courier New"/>
              </a:rPr>
              <a:t> </a:t>
            </a:r>
            <a:r>
              <a:rPr lang="nl-BE" b="1" dirty="0" smtClean="0">
                <a:solidFill>
                  <a:srgbClr val="000000"/>
                </a:solidFill>
                <a:latin typeface="Courier New"/>
              </a:rPr>
              <a:t>{</a:t>
            </a:r>
            <a:endParaRPr lang="nl-BE" dirty="0">
              <a:latin typeface="Courier New"/>
            </a:endParaRPr>
          </a:p>
          <a:p>
            <a:r>
              <a:rPr lang="en-US" dirty="0">
                <a:solidFill>
                  <a:srgbClr val="000000"/>
                </a:solidFill>
                <a:latin typeface="Courier New"/>
              </a:rPr>
              <a:t>    </a:t>
            </a:r>
            <a:r>
              <a:rPr lang="en-US" b="1" dirty="0">
                <a:solidFill>
                  <a:srgbClr val="7F0055"/>
                </a:solidFill>
                <a:latin typeface="Courier New"/>
              </a:rPr>
              <a:t>static</a:t>
            </a:r>
            <a:r>
              <a:rPr lang="en-US" b="1" dirty="0">
                <a:solidFill>
                  <a:srgbClr val="000000"/>
                </a:solidFill>
                <a:latin typeface="Courier New"/>
              </a:rPr>
              <a:t> </a:t>
            </a:r>
            <a:r>
              <a:rPr lang="en-US" b="1" dirty="0">
                <a:solidFill>
                  <a:srgbClr val="7F0055"/>
                </a:solidFill>
                <a:latin typeface="Courier New"/>
              </a:rPr>
              <a:t>final</a:t>
            </a:r>
            <a:r>
              <a:rPr lang="en-US" b="1" dirty="0">
                <a:solidFill>
                  <a:srgbClr val="000000"/>
                </a:solidFill>
                <a:latin typeface="Courier New"/>
              </a:rPr>
              <a:t> String </a:t>
            </a:r>
            <a:r>
              <a:rPr lang="en-US" b="1" i="1" dirty="0">
                <a:solidFill>
                  <a:srgbClr val="0000C0"/>
                </a:solidFill>
                <a:latin typeface="Courier New"/>
              </a:rPr>
              <a:t>DEFAULT_NAME</a:t>
            </a:r>
            <a:r>
              <a:rPr lang="en-US" b="1" i="1" dirty="0">
                <a:solidFill>
                  <a:srgbClr val="000000"/>
                </a:solidFill>
                <a:latin typeface="Courier New"/>
              </a:rPr>
              <a:t> = </a:t>
            </a:r>
            <a:r>
              <a:rPr lang="en-US" b="1" i="1" dirty="0">
                <a:solidFill>
                  <a:srgbClr val="2A00FF"/>
                </a:solidFill>
                <a:latin typeface="Courier New"/>
              </a:rPr>
              <a:t>"Cegeka"</a:t>
            </a:r>
            <a:r>
              <a:rPr lang="en-US" b="1" i="1" dirty="0">
                <a:solidFill>
                  <a:srgbClr val="000000"/>
                </a:solidFill>
                <a:latin typeface="Courier New"/>
              </a:rPr>
              <a:t>;</a:t>
            </a:r>
          </a:p>
          <a:p>
            <a:endParaRPr lang="nl-BE" dirty="0">
              <a:latin typeface="Courier New"/>
            </a:endParaRPr>
          </a:p>
          <a:p>
            <a:r>
              <a:rPr lang="nl-BE" dirty="0">
                <a:solidFill>
                  <a:srgbClr val="000000"/>
                </a:solidFill>
                <a:latin typeface="Courier New"/>
              </a:rPr>
              <a:t>    </a:t>
            </a:r>
            <a:r>
              <a:rPr lang="nl-BE" b="1" dirty="0">
                <a:solidFill>
                  <a:srgbClr val="7F0055"/>
                </a:solidFill>
                <a:latin typeface="Courier New"/>
              </a:rPr>
              <a:t>private</a:t>
            </a:r>
            <a:r>
              <a:rPr lang="nl-BE" b="1" dirty="0">
                <a:solidFill>
                  <a:srgbClr val="000000"/>
                </a:solidFill>
                <a:latin typeface="Courier New"/>
              </a:rPr>
              <a:t> String </a:t>
            </a:r>
            <a:r>
              <a:rPr lang="nl-BE" b="1" dirty="0">
                <a:solidFill>
                  <a:srgbClr val="0000C0"/>
                </a:solidFill>
                <a:latin typeface="Courier New"/>
              </a:rPr>
              <a:t>name</a:t>
            </a:r>
            <a:r>
              <a:rPr lang="nl-BE" b="1" dirty="0">
                <a:solidFill>
                  <a:srgbClr val="000000"/>
                </a:solidFill>
                <a:latin typeface="Courier New"/>
              </a:rPr>
              <a:t> = </a:t>
            </a:r>
            <a:r>
              <a:rPr lang="nl-BE" b="1" i="1" dirty="0">
                <a:solidFill>
                  <a:srgbClr val="0000C0"/>
                </a:solidFill>
                <a:latin typeface="Courier New"/>
              </a:rPr>
              <a:t>DEFAULT_NAME</a:t>
            </a:r>
            <a:r>
              <a:rPr lang="nl-BE" b="1" i="1" dirty="0">
                <a:solidFill>
                  <a:srgbClr val="000000"/>
                </a:solidFill>
                <a:latin typeface="Courier New"/>
              </a:rPr>
              <a:t>;</a:t>
            </a:r>
          </a:p>
          <a:p>
            <a:endParaRPr lang="nl-BE" dirty="0">
              <a:latin typeface="Courier New"/>
            </a:endParaRPr>
          </a:p>
          <a:p>
            <a:r>
              <a:rPr lang="nl-BE" dirty="0">
                <a:solidFill>
                  <a:srgbClr val="000000"/>
                </a:solidFill>
                <a:latin typeface="Courier New"/>
              </a:rPr>
              <a:t>    </a:t>
            </a:r>
            <a:r>
              <a:rPr lang="nl-BE" b="1" dirty="0">
                <a:solidFill>
                  <a:srgbClr val="7F0055"/>
                </a:solidFill>
                <a:latin typeface="Courier New"/>
              </a:rPr>
              <a:t>public</a:t>
            </a:r>
            <a:r>
              <a:rPr lang="nl-BE" b="1" dirty="0">
                <a:solidFill>
                  <a:srgbClr val="000000"/>
                </a:solidFill>
                <a:latin typeface="Courier New"/>
              </a:rPr>
              <a:t> </a:t>
            </a:r>
            <a:r>
              <a:rPr lang="nl-BE" b="1" dirty="0" err="1">
                <a:solidFill>
                  <a:srgbClr val="000000"/>
                </a:solidFill>
                <a:latin typeface="Courier New"/>
              </a:rPr>
              <a:t>Supplier</a:t>
            </a:r>
            <a:r>
              <a:rPr lang="nl-BE" b="1" dirty="0">
                <a:solidFill>
                  <a:srgbClr val="000000"/>
                </a:solidFill>
                <a:latin typeface="Courier New"/>
              </a:rPr>
              <a:t> </a:t>
            </a:r>
            <a:r>
              <a:rPr lang="nl-BE" b="1" dirty="0" err="1">
                <a:solidFill>
                  <a:srgbClr val="000000"/>
                </a:solidFill>
                <a:latin typeface="Courier New"/>
              </a:rPr>
              <a:t>build</a:t>
            </a:r>
            <a:r>
              <a:rPr lang="nl-BE" b="1" dirty="0">
                <a:solidFill>
                  <a:srgbClr val="000000"/>
                </a:solidFill>
                <a:latin typeface="Courier New"/>
              </a:rPr>
              <a:t>() {</a:t>
            </a:r>
          </a:p>
          <a:p>
            <a:r>
              <a:rPr lang="nl-BE" dirty="0">
                <a:solidFill>
                  <a:srgbClr val="000000"/>
                </a:solidFill>
                <a:latin typeface="Courier New"/>
              </a:rPr>
              <a:t>        </a:t>
            </a:r>
            <a:r>
              <a:rPr lang="nl-BE" b="1" dirty="0">
                <a:solidFill>
                  <a:srgbClr val="7F0055"/>
                </a:solidFill>
                <a:latin typeface="Courier New"/>
              </a:rPr>
              <a:t>return</a:t>
            </a:r>
            <a:r>
              <a:rPr lang="nl-BE" b="1" dirty="0">
                <a:solidFill>
                  <a:srgbClr val="000000"/>
                </a:solidFill>
                <a:latin typeface="Courier New"/>
              </a:rPr>
              <a:t> </a:t>
            </a:r>
            <a:r>
              <a:rPr lang="nl-BE" b="1" dirty="0">
                <a:solidFill>
                  <a:srgbClr val="7F0055"/>
                </a:solidFill>
                <a:latin typeface="Courier New"/>
              </a:rPr>
              <a:t>new</a:t>
            </a:r>
            <a:r>
              <a:rPr lang="nl-BE" b="1" dirty="0">
                <a:solidFill>
                  <a:srgbClr val="000000"/>
                </a:solidFill>
                <a:latin typeface="Courier New"/>
              </a:rPr>
              <a:t> </a:t>
            </a:r>
            <a:r>
              <a:rPr lang="nl-BE" b="1" dirty="0" err="1">
                <a:solidFill>
                  <a:srgbClr val="000000"/>
                </a:solidFill>
                <a:latin typeface="Courier New"/>
              </a:rPr>
              <a:t>Supplier</a:t>
            </a:r>
            <a:r>
              <a:rPr lang="nl-BE" b="1" dirty="0">
                <a:solidFill>
                  <a:srgbClr val="000000"/>
                </a:solidFill>
                <a:latin typeface="Courier New"/>
              </a:rPr>
              <a:t>(</a:t>
            </a:r>
            <a:r>
              <a:rPr lang="nl-BE" b="1" dirty="0">
                <a:solidFill>
                  <a:srgbClr val="0000C0"/>
                </a:solidFill>
                <a:latin typeface="Courier New"/>
              </a:rPr>
              <a:t>name</a:t>
            </a:r>
            <a:r>
              <a:rPr lang="nl-BE" b="1" dirty="0">
                <a:solidFill>
                  <a:srgbClr val="000000"/>
                </a:solidFill>
                <a:latin typeface="Courier New"/>
              </a:rPr>
              <a:t>);</a:t>
            </a:r>
          </a:p>
          <a:p>
            <a:r>
              <a:rPr lang="nl-BE" dirty="0">
                <a:solidFill>
                  <a:srgbClr val="000000"/>
                </a:solidFill>
                <a:latin typeface="Courier New"/>
              </a:rPr>
              <a:t>    }</a:t>
            </a:r>
          </a:p>
          <a:p>
            <a:endParaRPr lang="nl-BE" dirty="0">
              <a:latin typeface="Courier New"/>
            </a:endParaRPr>
          </a:p>
          <a:p>
            <a:r>
              <a:rPr lang="nl-BE" dirty="0">
                <a:solidFill>
                  <a:srgbClr val="000000"/>
                </a:solidFill>
                <a:latin typeface="Courier New"/>
              </a:rPr>
              <a:t>    </a:t>
            </a:r>
            <a:r>
              <a:rPr lang="nl-BE" b="1" dirty="0">
                <a:solidFill>
                  <a:srgbClr val="7F0055"/>
                </a:solidFill>
                <a:latin typeface="Courier New"/>
              </a:rPr>
              <a:t>public</a:t>
            </a:r>
            <a:r>
              <a:rPr lang="nl-BE" b="1" dirty="0">
                <a:solidFill>
                  <a:srgbClr val="000000"/>
                </a:solidFill>
                <a:latin typeface="Courier New"/>
              </a:rPr>
              <a:t> </a:t>
            </a:r>
            <a:r>
              <a:rPr lang="nl-BE" b="1" dirty="0" err="1">
                <a:solidFill>
                  <a:srgbClr val="000000"/>
                </a:solidFill>
                <a:latin typeface="Courier New"/>
              </a:rPr>
              <a:t>SupplierBuilderForTests</a:t>
            </a:r>
            <a:r>
              <a:rPr lang="nl-BE" b="1" dirty="0">
                <a:solidFill>
                  <a:srgbClr val="000000"/>
                </a:solidFill>
                <a:latin typeface="Courier New"/>
              </a:rPr>
              <a:t> </a:t>
            </a:r>
            <a:r>
              <a:rPr lang="nl-BE" b="1" dirty="0" err="1">
                <a:solidFill>
                  <a:srgbClr val="000000"/>
                </a:solidFill>
                <a:latin typeface="Courier New"/>
              </a:rPr>
              <a:t>withName</a:t>
            </a:r>
            <a:r>
              <a:rPr lang="nl-BE" b="1" dirty="0">
                <a:solidFill>
                  <a:srgbClr val="000000"/>
                </a:solidFill>
                <a:latin typeface="Courier New"/>
              </a:rPr>
              <a:t>(String name) {</a:t>
            </a:r>
          </a:p>
          <a:p>
            <a:r>
              <a:rPr lang="nl-BE" dirty="0">
                <a:solidFill>
                  <a:srgbClr val="000000"/>
                </a:solidFill>
                <a:latin typeface="Courier New"/>
              </a:rPr>
              <a:t>        </a:t>
            </a:r>
            <a:r>
              <a:rPr lang="nl-BE" b="1" dirty="0">
                <a:solidFill>
                  <a:srgbClr val="7F0055"/>
                </a:solidFill>
                <a:latin typeface="Courier New"/>
              </a:rPr>
              <a:t>this</a:t>
            </a:r>
            <a:r>
              <a:rPr lang="nl-BE" b="1" dirty="0">
                <a:solidFill>
                  <a:srgbClr val="000000"/>
                </a:solidFill>
                <a:latin typeface="Courier New"/>
              </a:rPr>
              <a:t>.</a:t>
            </a:r>
            <a:r>
              <a:rPr lang="nl-BE" b="1" dirty="0">
                <a:solidFill>
                  <a:srgbClr val="0000C0"/>
                </a:solidFill>
                <a:latin typeface="Courier New"/>
              </a:rPr>
              <a:t>name</a:t>
            </a:r>
            <a:r>
              <a:rPr lang="nl-BE" b="1" dirty="0">
                <a:solidFill>
                  <a:srgbClr val="000000"/>
                </a:solidFill>
                <a:latin typeface="Courier New"/>
              </a:rPr>
              <a:t> = name;</a:t>
            </a:r>
          </a:p>
          <a:p>
            <a:r>
              <a:rPr lang="nl-BE" dirty="0">
                <a:solidFill>
                  <a:srgbClr val="000000"/>
                </a:solidFill>
                <a:latin typeface="Courier New"/>
              </a:rPr>
              <a:t>        </a:t>
            </a:r>
            <a:r>
              <a:rPr lang="nl-BE" b="1" dirty="0">
                <a:solidFill>
                  <a:srgbClr val="7F0055"/>
                </a:solidFill>
                <a:latin typeface="Courier New"/>
              </a:rPr>
              <a:t>return</a:t>
            </a:r>
            <a:r>
              <a:rPr lang="nl-BE" b="1" dirty="0">
                <a:solidFill>
                  <a:srgbClr val="000000"/>
                </a:solidFill>
                <a:latin typeface="Courier New"/>
              </a:rPr>
              <a:t> </a:t>
            </a:r>
            <a:r>
              <a:rPr lang="nl-BE" b="1" dirty="0" err="1">
                <a:solidFill>
                  <a:srgbClr val="7F0055"/>
                </a:solidFill>
                <a:latin typeface="Courier New"/>
              </a:rPr>
              <a:t>this</a:t>
            </a:r>
            <a:r>
              <a:rPr lang="nl-BE" b="1" dirty="0">
                <a:solidFill>
                  <a:srgbClr val="000000"/>
                </a:solidFill>
                <a:latin typeface="Courier New"/>
              </a:rPr>
              <a:t>;</a:t>
            </a:r>
          </a:p>
          <a:p>
            <a:r>
              <a:rPr lang="nl-BE" dirty="0">
                <a:solidFill>
                  <a:srgbClr val="000000"/>
                </a:solidFill>
                <a:latin typeface="Courier New"/>
              </a:rPr>
              <a:t>    </a:t>
            </a:r>
            <a:r>
              <a:rPr lang="nl-BE" dirty="0" smtClean="0">
                <a:solidFill>
                  <a:srgbClr val="000000"/>
                </a:solidFill>
                <a:latin typeface="Courier New"/>
              </a:rPr>
              <a:t>}</a:t>
            </a:r>
            <a:endParaRPr lang="nl-BE" dirty="0">
              <a:latin typeface="Courier New"/>
            </a:endParaRPr>
          </a:p>
          <a:p>
            <a:r>
              <a:rPr lang="nl-BE" dirty="0" smtClean="0">
                <a:solidFill>
                  <a:srgbClr val="000000"/>
                </a:solidFill>
                <a:latin typeface="Courier New"/>
              </a:rPr>
              <a:t>}</a:t>
            </a:r>
          </a:p>
          <a:p>
            <a:endParaRPr lang="nl-BE" dirty="0">
              <a:solidFill>
                <a:srgbClr val="000000"/>
              </a:solidFill>
              <a:latin typeface="Courier New"/>
            </a:endParaRPr>
          </a:p>
          <a:p>
            <a:endParaRPr lang="nl-BE" b="1" dirty="0" smtClean="0">
              <a:solidFill>
                <a:srgbClr val="7F0055"/>
              </a:solidFill>
              <a:latin typeface="Courier New"/>
            </a:endParaRPr>
          </a:p>
          <a:p>
            <a:r>
              <a:rPr lang="nl-BE" b="1" dirty="0" smtClean="0">
                <a:solidFill>
                  <a:srgbClr val="7F0055"/>
                </a:solidFill>
                <a:latin typeface="Courier New"/>
              </a:rPr>
              <a:t>public</a:t>
            </a:r>
            <a:r>
              <a:rPr lang="nl-BE" b="1" dirty="0" smtClean="0">
                <a:solidFill>
                  <a:srgbClr val="000000"/>
                </a:solidFill>
                <a:latin typeface="Courier New"/>
              </a:rPr>
              <a:t> </a:t>
            </a:r>
            <a:r>
              <a:rPr lang="nl-BE" b="1" dirty="0">
                <a:solidFill>
                  <a:srgbClr val="7F0055"/>
                </a:solidFill>
                <a:latin typeface="Courier New"/>
              </a:rPr>
              <a:t>class</a:t>
            </a:r>
            <a:r>
              <a:rPr lang="nl-BE" b="1" dirty="0">
                <a:solidFill>
                  <a:srgbClr val="000000"/>
                </a:solidFill>
                <a:latin typeface="Courier New"/>
              </a:rPr>
              <a:t> </a:t>
            </a:r>
            <a:r>
              <a:rPr lang="nl-BE" b="1" dirty="0" err="1">
                <a:solidFill>
                  <a:srgbClr val="000000"/>
                </a:solidFill>
                <a:latin typeface="Courier New"/>
              </a:rPr>
              <a:t>VacancyBuilderForTests</a:t>
            </a:r>
            <a:r>
              <a:rPr lang="nl-BE" b="1" dirty="0">
                <a:solidFill>
                  <a:srgbClr val="000000"/>
                </a:solidFill>
                <a:latin typeface="Courier New"/>
              </a:rPr>
              <a:t> </a:t>
            </a:r>
            <a:r>
              <a:rPr lang="nl-BE" b="1" dirty="0" smtClean="0">
                <a:solidFill>
                  <a:srgbClr val="000000"/>
                </a:solidFill>
                <a:latin typeface="Courier New"/>
              </a:rPr>
              <a:t>{</a:t>
            </a:r>
            <a:endParaRPr lang="nl-BE" dirty="0">
              <a:latin typeface="Courier New"/>
            </a:endParaRPr>
          </a:p>
          <a:p>
            <a:r>
              <a:rPr lang="nl-BE" dirty="0" smtClean="0">
                <a:solidFill>
                  <a:srgbClr val="000000"/>
                </a:solidFill>
                <a:latin typeface="Courier New"/>
              </a:rPr>
              <a:t>    ...</a:t>
            </a:r>
            <a:endParaRPr lang="nl-BE" dirty="0">
              <a:latin typeface="Courier New"/>
            </a:endParaRPr>
          </a:p>
          <a:p>
            <a:r>
              <a:rPr lang="nl-BE" dirty="0" smtClean="0">
                <a:solidFill>
                  <a:srgbClr val="000000"/>
                </a:solidFill>
                <a:latin typeface="Courier New"/>
              </a:rPr>
              <a:t>}</a:t>
            </a:r>
            <a:endParaRPr lang="nl-BE" dirty="0">
              <a:solidFill>
                <a:srgbClr val="000000"/>
              </a:solidFill>
              <a:latin typeface="Courier New"/>
            </a:endParaRPr>
          </a:p>
        </p:txBody>
      </p:sp>
    </p:spTree>
    <p:extLst>
      <p:ext uri="{BB962C8B-B14F-4D97-AF65-F5344CB8AC3E}">
        <p14:creationId xmlns:p14="http://schemas.microsoft.com/office/powerpoint/2010/main" val="82119975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geka_EN">
  <a:themeElements>
    <a:clrScheme name="Cegeka">
      <a:dk1>
        <a:srgbClr val="000000"/>
      </a:dk1>
      <a:lt1>
        <a:srgbClr val="FFFFFF"/>
      </a:lt1>
      <a:dk2>
        <a:srgbClr val="000000"/>
      </a:dk2>
      <a:lt2>
        <a:srgbClr val="7F7F7F"/>
      </a:lt2>
      <a:accent1>
        <a:srgbClr val="1A4278"/>
      </a:accent1>
      <a:accent2>
        <a:srgbClr val="EA912B"/>
      </a:accent2>
      <a:accent3>
        <a:srgbClr val="E75236"/>
      </a:accent3>
      <a:accent4>
        <a:srgbClr val="5191C8"/>
      </a:accent4>
      <a:accent5>
        <a:srgbClr val="7EB01D"/>
      </a:accent5>
      <a:accent6>
        <a:srgbClr val="FFD336"/>
      </a:accent6>
      <a:hlink>
        <a:srgbClr val="5191C8"/>
      </a:hlink>
      <a:folHlink>
        <a:srgbClr val="1A4278"/>
      </a:folHlink>
    </a:clrScheme>
    <a:fontScheme name="Cegeka">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108000" tIns="45720" rIns="91440" bIns="45720" rtlCol="0">
        <a:normAutofit/>
      </a:bodyPr>
      <a:lstStyle>
        <a:defPPr marL="0" marR="0" indent="0" algn="l" defTabSz="360363" rtl="0" eaLnBrk="1" fontAlgn="auto" latinLnBrk="0" hangingPunct="1">
          <a:lnSpc>
            <a:spcPct val="100000"/>
          </a:lnSpc>
          <a:spcBef>
            <a:spcPct val="20000"/>
          </a:spcBef>
          <a:spcAft>
            <a:spcPts val="0"/>
          </a:spcAft>
          <a:buClrTx/>
          <a:buSzPct val="100000"/>
          <a:buFontTx/>
          <a:buNone/>
          <a:tabLst/>
          <a:defRPr kumimoji="0" sz="1600" b="0" i="0" u="none" strike="noStrike" kern="1200" cap="none" spc="0" normalizeH="0" baseline="0" noProof="0" dirty="0" smtClean="0">
            <a:ln>
              <a:noFill/>
            </a:ln>
            <a:solidFill>
              <a:schemeClr val="tx1">
                <a:tint val="75000"/>
              </a:schemeClr>
            </a:solidFill>
            <a:effectLst/>
            <a:uLnTx/>
            <a:uFillTx/>
            <a:latin typeface="Trebuchet MS"/>
            <a:ea typeface="+mn-ea"/>
            <a:cs typeface="Trebuchet MS"/>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_dlc_DocId xmlns="3fc955bb-b2dd-4d18-b77f-d4dde9d46ec4">A44YKW4Q7KSV-41-74</_dlc_DocId>
    <_dlc_DocIdUrl xmlns="3fc955bb-b2dd-4d18-b77f-d4dde9d46ec4">
      <Url>https://portal.cegeka.com/kn/root/ContinuousLearning/_layouts/15/DocIdRedir.aspx?ID=A44YKW4Q7KSV-41-74</Url>
      <Description>A44YKW4Q7KSV-41-74</Description>
    </_dlc_DocIdUrl>
    <Category xmlns="fda6a9c9-be66-4562-b8b0-6025d3ad371f">Presentation</Category>
    <Training xmlns="fda6a9c9-be66-4562-b8b0-6025d3ad371f">03 Agile Software Engineering Java</Training>
    <Training_x0020_session xmlns="fda6a9c9-be66-4562-b8b0-6025d3ad371f">Generic</Training_x0020_session>
    <Cluster xmlns="fda6a9c9-be66-4562-b8b0-6025d3ad371f" xsi:nil="true"/>
    <Division xmlns="fda6a9c9-be66-4562-b8b0-6025d3ad371f" xsi:nil="true"/>
    <Department xmlns="fda6a9c9-be66-4562-b8b0-6025d3ad371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4EE3D002E457C479193A80C85D8BCE5" ma:contentTypeVersion="7" ma:contentTypeDescription="Create a new document." ma:contentTypeScope="" ma:versionID="97b8a74943e4fb09b3b9d4b20639fe7e">
  <xsd:schema xmlns:xsd="http://www.w3.org/2001/XMLSchema" xmlns:xs="http://www.w3.org/2001/XMLSchema" xmlns:p="http://schemas.microsoft.com/office/2006/metadata/properties" xmlns:ns2="3fc955bb-b2dd-4d18-b77f-d4dde9d46ec4" xmlns:ns3="fda6a9c9-be66-4562-b8b0-6025d3ad371f" xmlns:ns4="http://schemas.microsoft.com/sharepoint/v4" targetNamespace="http://schemas.microsoft.com/office/2006/metadata/properties" ma:root="true" ma:fieldsID="d2404e0f24e87a56cbaff8467bc4f08f" ns2:_="" ns3:_="" ns4:_="">
    <xsd:import namespace="3fc955bb-b2dd-4d18-b77f-d4dde9d46ec4"/>
    <xsd:import namespace="fda6a9c9-be66-4562-b8b0-6025d3ad371f"/>
    <xsd:import namespace="http://schemas.microsoft.com/sharepoint/v4"/>
    <xsd:element name="properties">
      <xsd:complexType>
        <xsd:sequence>
          <xsd:element name="documentManagement">
            <xsd:complexType>
              <xsd:all>
                <xsd:element ref="ns2:_dlc_DocId" minOccurs="0"/>
                <xsd:element ref="ns2:_dlc_DocIdUrl" minOccurs="0"/>
                <xsd:element ref="ns2:_dlc_DocIdPersistId" minOccurs="0"/>
                <xsd:element ref="ns3:Training_x0020_session" minOccurs="0"/>
                <xsd:element ref="ns3:Category" minOccurs="0"/>
                <xsd:element ref="ns3:Training"/>
                <xsd:element ref="ns4:IconOverlay" minOccurs="0"/>
                <xsd:element ref="ns3:Department" minOccurs="0"/>
                <xsd:element ref="ns3:Division" minOccurs="0"/>
                <xsd:element ref="ns3:Clust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c955bb-b2dd-4d18-b77f-d4dde9d46ec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fda6a9c9-be66-4562-b8b0-6025d3ad371f" elementFormDefault="qualified">
    <xsd:import namespace="http://schemas.microsoft.com/office/2006/documentManagement/types"/>
    <xsd:import namespace="http://schemas.microsoft.com/office/infopath/2007/PartnerControls"/>
    <xsd:element name="Training_x0020_session" ma:index="11" nillable="true" ma:displayName="Training session" ma:default="New" ma:description="Training session" ma:internalName="Training_x0020_session">
      <xsd:simpleType>
        <xsd:restriction base="dms:Text">
          <xsd:maxLength value="255"/>
        </xsd:restriction>
      </xsd:simpleType>
    </xsd:element>
    <xsd:element name="Category" ma:index="12" nillable="true" ma:displayName="Category" ma:default="Documentation" ma:description="Category" ma:format="Dropdown" ma:internalName="Category">
      <xsd:simpleType>
        <xsd:restriction base="dms:Choice">
          <xsd:enumeration value="Onboarding"/>
          <xsd:enumeration value="Checklist"/>
          <xsd:enumeration value="Documentation"/>
          <xsd:enumeration value="Exercises"/>
          <xsd:enumeration value="Intrested"/>
          <xsd:enumeration value="Lessons learned"/>
          <xsd:enumeration value="Picture"/>
          <xsd:enumeration value="Planning"/>
          <xsd:enumeration value="Presentation"/>
        </xsd:restriction>
      </xsd:simpleType>
    </xsd:element>
    <xsd:element name="Training" ma:index="13" ma:displayName="Training" ma:default="New" ma:description="Training" ma:format="Dropdown" ma:internalName="Training">
      <xsd:simpleType>
        <xsd:restriction base="dms:Choice">
          <xsd:enumeration value="New"/>
          <xsd:enumeration value="00 General"/>
          <xsd:enumeration value="01 Agile Introduction"/>
          <xsd:enumeration value="02 Agile Requirements and Testing"/>
          <xsd:enumeration value="03 Agile Software Engineering Java"/>
          <xsd:enumeration value="04 Javascript Standard"/>
          <xsd:enumeration value="05 Javascript Advanced"/>
          <xsd:enumeration value="06 SOA"/>
          <xsd:enumeration value="07 Continuous Learning"/>
          <xsd:enumeration value="08 Self Improvement"/>
          <xsd:enumeration value="09 Agile Software engineering .NET"/>
          <xsd:enumeration value="10 Agile Software engineering Drupal"/>
          <xsd:enumeration value="11 Introduction new employees"/>
          <xsd:enumeration value="12 Agile Project Management"/>
          <xsd:enumeration value="13 SAFe Primer"/>
          <xsd:enumeration value="14 User Interface Design"/>
          <xsd:enumeration value="15 Agile in Marketing &amp; Communication"/>
          <xsd:enumeration value="16 Architecture"/>
          <xsd:enumeration value="17 Spring"/>
          <xsd:enumeration value="18 Web Application Security Awareness"/>
          <xsd:enumeration value="19 Agile Software engineering PHP"/>
          <xsd:enumeration value="20 Kanban Primer"/>
          <xsd:enumeration value="21 Personal Kanban"/>
          <xsd:enumeration value="22 Giving Feedback"/>
          <xsd:enumeration value="23 Facilitating Agile"/>
          <xsd:enumeration value="24 HL7 training"/>
        </xsd:restriction>
      </xsd:simpleType>
    </xsd:element>
    <xsd:element name="Department" ma:index="15" nillable="true" ma:displayName="Department" ma:description="Department for which the document is valid" ma:internalName="Department">
      <xsd:simpleType>
        <xsd:restriction base="dms:Text">
          <xsd:maxLength value="255"/>
        </xsd:restriction>
      </xsd:simpleType>
    </xsd:element>
    <xsd:element name="Division" ma:index="16" nillable="true" ma:displayName="Division" ma:description="Division for which the document is applicable" ma:internalName="Division">
      <xsd:simpleType>
        <xsd:restriction base="dms:Text">
          <xsd:maxLength value="255"/>
        </xsd:restriction>
      </xsd:simpleType>
    </xsd:element>
    <xsd:element name="Cluster" ma:index="17" nillable="true" ma:displayName="Cluster" ma:description="Cluster for which the document is applicable" ma:internalName="Clust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4"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EA32FF9C-88AD-4BFC-B7E1-F213699ABF2C}">
  <ds:schemaRefs>
    <ds:schemaRef ds:uri="http://schemas.microsoft.com/sharepoint/v3/contenttype/forms"/>
  </ds:schemaRefs>
</ds:datastoreItem>
</file>

<file path=customXml/itemProps2.xml><?xml version="1.0" encoding="utf-8"?>
<ds:datastoreItem xmlns:ds="http://schemas.openxmlformats.org/officeDocument/2006/customXml" ds:itemID="{95811AE4-5909-4F16-A0A4-EACA2FA6080C}">
  <ds:schemaRefs>
    <ds:schemaRef ds:uri="http://schemas.microsoft.com/office/2006/metadata/properties"/>
    <ds:schemaRef ds:uri="http://schemas.microsoft.com/office/infopath/2007/PartnerControls"/>
    <ds:schemaRef ds:uri="http://schemas.microsoft.com/sharepoint/v4"/>
    <ds:schemaRef ds:uri="3fc955bb-b2dd-4d18-b77f-d4dde9d46ec4"/>
    <ds:schemaRef ds:uri="fda6a9c9-be66-4562-b8b0-6025d3ad371f"/>
  </ds:schemaRefs>
</ds:datastoreItem>
</file>

<file path=customXml/itemProps3.xml><?xml version="1.0" encoding="utf-8"?>
<ds:datastoreItem xmlns:ds="http://schemas.openxmlformats.org/officeDocument/2006/customXml" ds:itemID="{D0B7547A-788A-414A-8D4F-DD1EBBB254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c955bb-b2dd-4d18-b77f-d4dde9d46ec4"/>
    <ds:schemaRef ds:uri="fda6a9c9-be66-4562-b8b0-6025d3ad371f"/>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D91A088B-6FAE-4B7B-9961-818A7DB7AD3F}">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5482</TotalTime>
  <Words>7449</Words>
  <Application>Microsoft Macintosh PowerPoint</Application>
  <PresentationFormat>On-screen Show (4:3)</PresentationFormat>
  <Paragraphs>1272</Paragraphs>
  <Slides>104</Slides>
  <Notes>99</Notes>
  <HiddenSlides>0</HiddenSlides>
  <MMClips>0</MMClips>
  <ScaleCrop>false</ScaleCrop>
  <HeadingPairs>
    <vt:vector size="4" baseType="variant">
      <vt:variant>
        <vt:lpstr>Theme</vt:lpstr>
      </vt:variant>
      <vt:variant>
        <vt:i4>2</vt:i4>
      </vt:variant>
      <vt:variant>
        <vt:lpstr>Slide Titles</vt:lpstr>
      </vt:variant>
      <vt:variant>
        <vt:i4>104</vt:i4>
      </vt:variant>
    </vt:vector>
  </HeadingPairs>
  <TitlesOfParts>
    <vt:vector size="106" baseType="lpstr">
      <vt:lpstr>Office Theme</vt:lpstr>
      <vt:lpstr>Cegeka_EN</vt:lpstr>
      <vt:lpstr>PowerPoint Presentation</vt:lpstr>
      <vt:lpstr>Agile software development</vt:lpstr>
      <vt:lpstr>Scrum</vt:lpstr>
      <vt:lpstr>XP</vt:lpstr>
      <vt:lpstr>PowerPoint Presentation</vt:lpstr>
      <vt:lpstr>PowerPoint Presentation</vt:lpstr>
      <vt:lpstr>Life of story</vt:lpstr>
      <vt:lpstr>Pick a story</vt:lpstr>
      <vt:lpstr>(Incremental) Design</vt:lpstr>
      <vt:lpstr>Example</vt:lpstr>
      <vt:lpstr>PowerPoint Presentation</vt:lpstr>
      <vt:lpstr>PowerPoint Presentation</vt:lpstr>
      <vt:lpstr>PowerPoint Presentation</vt:lpstr>
      <vt:lpstr>PowerPoint Presentation</vt:lpstr>
      <vt:lpstr>PowerPoint Presentation</vt:lpstr>
      <vt:lpstr>Swarming</vt:lpstr>
      <vt:lpstr>PowerPoint Presentation</vt:lpstr>
      <vt:lpstr>PowerPoint Presentation</vt:lpstr>
      <vt:lpstr>Risk 2: the Person.java guy is sick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Demo: Delayed</vt:lpstr>
      <vt:lpstr>PowerPoint Presentation</vt:lpstr>
      <vt:lpstr>Lab</vt:lpstr>
      <vt:lpstr>PowerPoint Presentation</vt:lpstr>
      <vt:lpstr>Bugfix</vt:lpstr>
      <vt:lpstr>Lab</vt:lpstr>
      <vt:lpstr>Mail</vt:lpstr>
      <vt:lpstr>Test Double</vt:lpstr>
      <vt:lpstr>Test Double</vt:lpstr>
      <vt:lpstr>Test Stub</vt:lpstr>
      <vt:lpstr>Demo: Test Stub</vt:lpstr>
      <vt:lpstr>Test Mock</vt:lpstr>
      <vt:lpstr>Demo: Mockito</vt:lpstr>
      <vt:lpstr>Demo: Mockito</vt:lpstr>
      <vt:lpstr>Demo</vt:lpstr>
      <vt:lpstr>Exercise on integration tests</vt:lpstr>
      <vt:lpstr>BusinessComponent1 unit test</vt:lpstr>
      <vt:lpstr>FTPExporter unit test</vt:lpstr>
      <vt:lpstr>FTPExporter integration test</vt:lpstr>
      <vt:lpstr>End-to-End test</vt:lpstr>
      <vt:lpstr>Lab</vt:lpstr>
      <vt:lpstr>Discuss exercise </vt:lpstr>
      <vt:lpstr>Lab</vt:lpstr>
      <vt:lpstr>Discuss exercise </vt:lpstr>
      <vt:lpstr>PowerPoint Presentation</vt:lpstr>
      <vt:lpstr>Refactoring</vt:lpstr>
      <vt:lpstr>What?</vt:lpstr>
      <vt:lpstr>Why?</vt:lpstr>
      <vt:lpstr>Ugly code is hard to change</vt:lpstr>
      <vt:lpstr>When?</vt:lpstr>
      <vt:lpstr>How?</vt:lpstr>
      <vt:lpstr>Refactoring</vt:lpstr>
      <vt:lpstr>PowerPoint Presentation</vt:lpstr>
      <vt:lpstr>Duplication</vt:lpstr>
      <vt:lpstr>Long method</vt:lpstr>
      <vt:lpstr>Large class</vt:lpstr>
      <vt:lpstr>Feature Envy</vt:lpstr>
      <vt:lpstr>Switch</vt:lpstr>
      <vt:lpstr>Speculative Generality</vt:lpstr>
      <vt:lpstr>Message Chains</vt:lpstr>
      <vt:lpstr>Data Class</vt:lpstr>
      <vt:lpstr>test code smells</vt:lpstr>
      <vt:lpstr>Exercise</vt:lpstr>
      <vt:lpstr>Catalog</vt:lpstr>
      <vt:lpstr>Rename</vt:lpstr>
      <vt:lpstr>Extract method</vt:lpstr>
      <vt:lpstr>Replace temp with query</vt:lpstr>
      <vt:lpstr>Decompose Conditional</vt:lpstr>
      <vt:lpstr>Move method</vt:lpstr>
      <vt:lpstr>Introduce Parameter Object</vt:lpstr>
      <vt:lpstr>Replace Conditional with Polymorphism</vt:lpstr>
      <vt:lpstr>PowerPoint Presentation</vt:lpstr>
      <vt:lpstr>In Practice</vt:lpstr>
      <vt:lpstr>PowerPoint Presentation</vt:lpstr>
      <vt:lpstr>Exercise</vt:lpstr>
      <vt:lpstr>Lab: Movierental</vt:lpstr>
      <vt:lpstr>Discuss MovieRental</vt:lpstr>
      <vt:lpstr>Fixing test code smells</vt:lpstr>
      <vt:lpstr>test code smells</vt:lpstr>
      <vt:lpstr>Test Assertions</vt:lpstr>
      <vt:lpstr>Test Object Builders</vt:lpstr>
      <vt:lpstr>PowerPoint Presentation</vt:lpstr>
      <vt:lpstr>PowerPoint Presentation</vt:lpstr>
      <vt:lpstr>Test Object Builders</vt:lpstr>
      <vt:lpstr>Test Object Builders</vt:lpstr>
      <vt:lpstr>Exercise</vt:lpstr>
      <vt:lpstr>PowerPoint Presentation</vt:lpstr>
      <vt:lpstr>Exercise: The Battle</vt:lpstr>
    </vt:vector>
  </TitlesOfParts>
  <Company>Cegekanv</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Meire Michael</dc:creator>
  <cp:keywords>SW Engineering</cp:keywords>
  <cp:lastModifiedBy>Vincent Verhoeven</cp:lastModifiedBy>
  <cp:revision>319</cp:revision>
  <cp:lastPrinted>2015-01-12T10:56:33Z</cp:lastPrinted>
  <dcterms:created xsi:type="dcterms:W3CDTF">2012-09-06T12:48:34Z</dcterms:created>
  <dcterms:modified xsi:type="dcterms:W3CDTF">2015-10-30T14:58:00Z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0x01010054EE3D002E457C479193A80C85D8BCE5</vt:lpwstr>
  </property>
  <property fmtid="{D5CDD505-2E9C-101B-9397-08002B2CF9AE}" pid="3" name="TaxKeyword">
    <vt:lpwstr>39;#SW Engineering|34d37fe5-bdca-40c9-af60-622e8dbbd88e</vt:lpwstr>
  </property>
  <property fmtid="{D5CDD505-2E9C-101B-9397-08002B2CF9AE}" pid="4" name="_dlc_DocIdItemGuid">
    <vt:lpwstr>06caafd8-1c38-4eff-b7a3-e94a324f100e</vt:lpwstr>
  </property>
</Properties>
</file>